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73" r:id="rId4"/>
    <p:sldId id="281" r:id="rId5"/>
    <p:sldId id="284" r:id="rId6"/>
    <p:sldId id="269" r:id="rId7"/>
    <p:sldId id="287" r:id="rId8"/>
    <p:sldId id="288" r:id="rId9"/>
    <p:sldId id="289" r:id="rId10"/>
    <p:sldId id="271" r:id="rId11"/>
    <p:sldId id="290" r:id="rId12"/>
    <p:sldId id="274" r:id="rId13"/>
    <p:sldId id="291" r:id="rId14"/>
    <p:sldId id="292" r:id="rId15"/>
    <p:sldId id="293" r:id="rId16"/>
    <p:sldId id="278" r:id="rId17"/>
    <p:sldId id="294" r:id="rId18"/>
    <p:sldId id="295" r:id="rId19"/>
    <p:sldId id="296" r:id="rId20"/>
    <p:sldId id="297" r:id="rId21"/>
    <p:sldId id="27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8" d="100"/>
          <a:sy n="118" d="100"/>
        </p:scale>
        <p:origin x="272" y="72"/>
      </p:cViewPr>
      <p:guideLst/>
    </p:cSldViewPr>
  </p:slideViewPr>
  <p:notesTextViewPr>
    <p:cViewPr>
      <p:scale>
        <a:sx n="1" d="1"/>
        <a:sy n="1" d="1"/>
      </p:scale>
      <p:origin x="0" y="0"/>
    </p:cViewPr>
  </p:notesTextViewPr>
  <p:sorterViewPr>
    <p:cViewPr>
      <p:scale>
        <a:sx n="100" d="100"/>
        <a:sy n="100" d="100"/>
      </p:scale>
      <p:origin x="0" y="-606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hyperlink" Target="https://www.law.cornell.edu/cfr/text/48/15.503#a_2" TargetMode="External"/><Relationship Id="rId1" Type="http://schemas.openxmlformats.org/officeDocument/2006/relationships/hyperlink" Target="https://www.law.cornell.edu/definitions/index.php?width=840&amp;height=800&amp;iframe=true&amp;def_id=1099b4ad62e905db9bddd869e6b6b2c4&amp;term_occur=999&amp;term_src=Title:48:Chapter:1:Subchapter:D:Part:19:Subpart:19.3:19.302" TargetMode="External"/><Relationship Id="rId6" Type="http://schemas.openxmlformats.org/officeDocument/2006/relationships/image" Target="../media/image9.svg"/><Relationship Id="rId5" Type="http://schemas.openxmlformats.org/officeDocument/2006/relationships/image" Target="../media/image7.pn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9.png"/><Relationship Id="rId1" Type="http://schemas.openxmlformats.org/officeDocument/2006/relationships/hyperlink" Target="https://www.gao.gov/legal/bid-protests/reference-materials" TargetMode="External"/><Relationship Id="rId5" Type="http://schemas.openxmlformats.org/officeDocument/2006/relationships/image" Target="../media/image15.svg"/><Relationship Id="rId4" Type="http://schemas.openxmlformats.org/officeDocument/2006/relationships/image" Target="../media/image10.png"/></Relationships>
</file>

<file path=ppt/diagrams/_rels/data4.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2.png"/><Relationship Id="rId7" Type="http://schemas.openxmlformats.org/officeDocument/2006/relationships/image" Target="../media/image14.png"/><Relationship Id="rId2" Type="http://schemas.openxmlformats.org/officeDocument/2006/relationships/image" Target="../media/image17.svg"/><Relationship Id="rId1" Type="http://schemas.openxmlformats.org/officeDocument/2006/relationships/image" Target="../media/image11.png"/><Relationship Id="rId6" Type="http://schemas.openxmlformats.org/officeDocument/2006/relationships/image" Target="../media/image21.svg"/><Relationship Id="rId5" Type="http://schemas.openxmlformats.org/officeDocument/2006/relationships/image" Target="../media/image13.png"/><Relationship Id="rId4" Type="http://schemas.openxmlformats.org/officeDocument/2006/relationships/image" Target="../media/image19.svg"/></Relationships>
</file>

<file path=ppt/diagrams/_rels/data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hyperlink" Target="https://www.cbca.gov/howto/rules/contract.html" TargetMode="External"/><Relationship Id="rId7" Type="http://schemas.openxmlformats.org/officeDocument/2006/relationships/image" Target="../media/image27.svg"/><Relationship Id="rId2" Type="http://schemas.openxmlformats.org/officeDocument/2006/relationships/hyperlink" Target="https://www.uscfc.uscourts.gov/sites/default/files/20.08.03%20FINAL%20Rules.pdf" TargetMode="External"/><Relationship Id="rId1" Type="http://schemas.openxmlformats.org/officeDocument/2006/relationships/hyperlink" Target="https://www.asbca.mil/Rules/rules.html" TargetMode="External"/><Relationship Id="rId6" Type="http://schemas.openxmlformats.org/officeDocument/2006/relationships/image" Target="../media/image16.png"/><Relationship Id="rId11" Type="http://schemas.openxmlformats.org/officeDocument/2006/relationships/image" Target="../media/image31.svg"/><Relationship Id="rId5" Type="http://schemas.openxmlformats.org/officeDocument/2006/relationships/image" Target="../media/image25.svg"/><Relationship Id="rId10" Type="http://schemas.openxmlformats.org/officeDocument/2006/relationships/image" Target="../media/image18.png"/><Relationship Id="rId4" Type="http://schemas.openxmlformats.org/officeDocument/2006/relationships/image" Target="../media/image15.png"/><Relationship Id="rId9" Type="http://schemas.openxmlformats.org/officeDocument/2006/relationships/image" Target="../media/image29.svg"/></Relationships>
</file>

<file path=ppt/diagrams/_rels/data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33.svg"/><Relationship Id="rId1" Type="http://schemas.openxmlformats.org/officeDocument/2006/relationships/image" Target="../media/image19.png"/><Relationship Id="rId6" Type="http://schemas.openxmlformats.org/officeDocument/2006/relationships/image" Target="../media/image37.svg"/><Relationship Id="rId5" Type="http://schemas.openxmlformats.org/officeDocument/2006/relationships/image" Target="../media/image21.png"/><Relationship Id="rId4" Type="http://schemas.openxmlformats.org/officeDocument/2006/relationships/image" Target="../media/image35.svg"/></Relationships>
</file>

<file path=ppt/diagrams/_rels/data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39.svg"/><Relationship Id="rId1" Type="http://schemas.openxmlformats.org/officeDocument/2006/relationships/image" Target="../media/image22.png"/><Relationship Id="rId6" Type="http://schemas.openxmlformats.org/officeDocument/2006/relationships/image" Target="../media/image42.svg"/><Relationship Id="rId5" Type="http://schemas.openxmlformats.org/officeDocument/2006/relationships/image" Target="../media/image23.png"/><Relationship Id="rId4" Type="http://schemas.openxmlformats.org/officeDocument/2006/relationships/image" Target="../media/image40.svg"/></Relationships>
</file>

<file path=ppt/diagrams/_rels/data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44.svg"/><Relationship Id="rId1" Type="http://schemas.openxmlformats.org/officeDocument/2006/relationships/image" Target="../media/image24.png"/><Relationship Id="rId6" Type="http://schemas.openxmlformats.org/officeDocument/2006/relationships/image" Target="../media/image48.svg"/><Relationship Id="rId5" Type="http://schemas.openxmlformats.org/officeDocument/2006/relationships/image" Target="../media/image26.png"/><Relationship Id="rId4" Type="http://schemas.openxmlformats.org/officeDocument/2006/relationships/image" Target="../media/image4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7" Type="http://schemas.openxmlformats.org/officeDocument/2006/relationships/image" Target="../media/image7.png"/><Relationship Id="rId1" Type="http://schemas.openxmlformats.org/officeDocument/2006/relationships/image" Target="../media/image6.png"/><Relationship Id="rId6" Type="http://schemas.openxmlformats.org/officeDocument/2006/relationships/hyperlink" Target="https://www.law.cornell.edu/cfr/text/48/15.503#a_2" TargetMode="External"/><Relationship Id="rId5" Type="http://schemas.openxmlformats.org/officeDocument/2006/relationships/hyperlink" Target="https://www.law.cornell.edu/definitions/index.php?width=840&amp;height=800&amp;iframe=true&amp;def_id=1099b4ad62e905db9bddd869e6b6b2c4&amp;term_occur=999&amp;term_src=Title:48:Chapter:1:Subchapter:D:Part:19:Subpart:19.3:19.302" TargetMode="External"/><Relationship Id="rId10" Type="http://schemas.openxmlformats.org/officeDocument/2006/relationships/image" Target="../media/image11.svg"/><Relationship Id="rId4" Type="http://schemas.openxmlformats.org/officeDocument/2006/relationships/image" Target="../media/image7.svg"/><Relationship Id="rId9" Type="http://schemas.openxmlformats.org/officeDocument/2006/relationships/image" Target="../media/image8.png"/></Relationships>
</file>

<file path=ppt/diagrams/_rels/drawing3.xml.rels><?xml version="1.0" encoding="UTF-8" standalone="yes"?>
<Relationships xmlns="http://schemas.openxmlformats.org/package/2006/relationships"><Relationship Id="rId3" Type="http://schemas.openxmlformats.org/officeDocument/2006/relationships/image" Target="../media/image13.svg"/><Relationship Id="rId1" Type="http://schemas.openxmlformats.org/officeDocument/2006/relationships/image" Target="../media/image9.png"/><Relationship Id="rId6" Type="http://schemas.openxmlformats.org/officeDocument/2006/relationships/hyperlink" Target="https://www.gao.gov/legal/bid-protests/reference-materials" TargetMode="External"/><Relationship Id="rId5" Type="http://schemas.openxmlformats.org/officeDocument/2006/relationships/image" Target="../media/image15.svg"/><Relationship Id="rId4" Type="http://schemas.openxmlformats.org/officeDocument/2006/relationships/image" Target="../media/image10.png"/></Relationships>
</file>

<file path=ppt/diagrams/_rels/drawing4.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2.png"/><Relationship Id="rId7" Type="http://schemas.openxmlformats.org/officeDocument/2006/relationships/image" Target="../media/image14.png"/><Relationship Id="rId2" Type="http://schemas.openxmlformats.org/officeDocument/2006/relationships/image" Target="../media/image17.svg"/><Relationship Id="rId1" Type="http://schemas.openxmlformats.org/officeDocument/2006/relationships/image" Target="../media/image11.png"/><Relationship Id="rId6" Type="http://schemas.openxmlformats.org/officeDocument/2006/relationships/image" Target="../media/image21.svg"/><Relationship Id="rId5" Type="http://schemas.openxmlformats.org/officeDocument/2006/relationships/image" Target="../media/image13.png"/><Relationship Id="rId4" Type="http://schemas.openxmlformats.org/officeDocument/2006/relationships/image" Target="../media/image19.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18.png"/><Relationship Id="rId7" Type="http://schemas.openxmlformats.org/officeDocument/2006/relationships/image" Target="../media/image16.png"/><Relationship Id="rId12" Type="http://schemas.openxmlformats.org/officeDocument/2006/relationships/hyperlink" Target="https://www.cbca.gov/howto/rules/contract.html" TargetMode="External"/><Relationship Id="rId1" Type="http://schemas.openxmlformats.org/officeDocument/2006/relationships/image" Target="../media/image15.png"/><Relationship Id="rId6" Type="http://schemas.openxmlformats.org/officeDocument/2006/relationships/hyperlink" Target="https://www.asbca.mil/Rules/rules.html" TargetMode="External"/><Relationship Id="rId11" Type="http://schemas.openxmlformats.org/officeDocument/2006/relationships/image" Target="../media/image29.svg"/><Relationship Id="rId5" Type="http://schemas.openxmlformats.org/officeDocument/2006/relationships/image" Target="../media/image25.svg"/><Relationship Id="rId10" Type="http://schemas.openxmlformats.org/officeDocument/2006/relationships/image" Target="../media/image17.png"/><Relationship Id="rId9" Type="http://schemas.openxmlformats.org/officeDocument/2006/relationships/hyperlink" Target="https://www.uscfc.uscourts.gov/sites/default/files/20.08.03%20FINAL%20Rules.pdf" TargetMode="External"/><Relationship Id="rId14" Type="http://schemas.openxmlformats.org/officeDocument/2006/relationships/image" Target="../media/image31.svg"/></Relationships>
</file>

<file path=ppt/diagrams/_rels/drawing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33.svg"/><Relationship Id="rId1" Type="http://schemas.openxmlformats.org/officeDocument/2006/relationships/image" Target="../media/image19.png"/><Relationship Id="rId6" Type="http://schemas.openxmlformats.org/officeDocument/2006/relationships/image" Target="../media/image37.svg"/><Relationship Id="rId5" Type="http://schemas.openxmlformats.org/officeDocument/2006/relationships/image" Target="../media/image21.png"/><Relationship Id="rId4" Type="http://schemas.openxmlformats.org/officeDocument/2006/relationships/image" Target="../media/image35.svg"/></Relationships>
</file>

<file path=ppt/diagrams/_rels/drawing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39.svg"/><Relationship Id="rId1" Type="http://schemas.openxmlformats.org/officeDocument/2006/relationships/image" Target="../media/image22.png"/><Relationship Id="rId6" Type="http://schemas.openxmlformats.org/officeDocument/2006/relationships/image" Target="../media/image42.svg"/><Relationship Id="rId5" Type="http://schemas.openxmlformats.org/officeDocument/2006/relationships/image" Target="../media/image23.png"/><Relationship Id="rId4" Type="http://schemas.openxmlformats.org/officeDocument/2006/relationships/image" Target="../media/image40.svg"/></Relationships>
</file>

<file path=ppt/diagrams/_rels/drawing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44.svg"/><Relationship Id="rId1" Type="http://schemas.openxmlformats.org/officeDocument/2006/relationships/image" Target="../media/image24.png"/><Relationship Id="rId6" Type="http://schemas.openxmlformats.org/officeDocument/2006/relationships/image" Target="../media/image48.svg"/><Relationship Id="rId5" Type="http://schemas.openxmlformats.org/officeDocument/2006/relationships/image" Target="../media/image26.png"/><Relationship Id="rId4" Type="http://schemas.openxmlformats.org/officeDocument/2006/relationships/image" Target="../media/image4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307063-5005-4F39-A127-F8CD83B1095A}"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7DE23664-551C-4AFD-9C57-BE7E03D76A7E}">
      <dgm:prSet/>
      <dgm:spPr/>
      <dgm:t>
        <a:bodyPr/>
        <a:lstStyle/>
        <a:p>
          <a:pPr>
            <a:lnSpc>
              <a:spcPct val="100000"/>
            </a:lnSpc>
          </a:pPr>
          <a:r>
            <a:rPr lang="en-US" dirty="0"/>
            <a:t>(1) To be timely, a protest by any </a:t>
          </a:r>
          <a:r>
            <a:rPr lang="en-US" dirty="0">
              <a:hlinkClick xmlns:r="http://schemas.openxmlformats.org/officeDocument/2006/relationships" r:id="rId1"/>
            </a:rPr>
            <a:t>concern</a:t>
          </a:r>
          <a:r>
            <a:rPr lang="en-US" dirty="0"/>
            <a:t> or other interested party must be received by the contracting officer (see (</a:t>
          </a:r>
          <a:r>
            <a:rPr lang="en-US" dirty="0" err="1"/>
            <a:t>i</a:t>
          </a:r>
          <a:r>
            <a:rPr lang="en-US" dirty="0"/>
            <a:t>) and (ii) of this section by the close of business of the fifth business day after bid opening (in sealed bid acquisitions) or receipt of the special notification from the contracting officer that identifies the apparently successful offeror (in negotiated acquisitions) (see </a:t>
          </a:r>
          <a:r>
            <a:rPr lang="en-US" dirty="0">
              <a:hlinkClick xmlns:r="http://schemas.openxmlformats.org/officeDocument/2006/relationships" r:id="rId2"/>
            </a:rPr>
            <a:t>15.503(a)(2)</a:t>
          </a:r>
          <a:r>
            <a:rPr lang="en-US" dirty="0"/>
            <a:t>).</a:t>
          </a:r>
        </a:p>
      </dgm:t>
    </dgm:pt>
    <dgm:pt modelId="{0BE48090-D11F-4307-A858-444D17E9BB84}" type="parTrans" cxnId="{B022A30A-8B23-454D-8035-A80CAD69594A}">
      <dgm:prSet/>
      <dgm:spPr/>
      <dgm:t>
        <a:bodyPr/>
        <a:lstStyle/>
        <a:p>
          <a:endParaRPr lang="en-US"/>
        </a:p>
      </dgm:t>
    </dgm:pt>
    <dgm:pt modelId="{46E3A75C-796B-4A53-8797-9B8E90109A88}" type="sibTrans" cxnId="{B022A30A-8B23-454D-8035-A80CAD69594A}">
      <dgm:prSet/>
      <dgm:spPr/>
      <dgm:t>
        <a:bodyPr/>
        <a:lstStyle/>
        <a:p>
          <a:endParaRPr lang="en-US"/>
        </a:p>
      </dgm:t>
    </dgm:pt>
    <dgm:pt modelId="{CB3EF1DF-3EEB-4275-8FFC-D4EDFEDD409F}">
      <dgm:prSet/>
      <dgm:spPr/>
      <dgm:t>
        <a:bodyPr/>
        <a:lstStyle/>
        <a:p>
          <a:pPr>
            <a:lnSpc>
              <a:spcPct val="100000"/>
            </a:lnSpc>
          </a:pPr>
          <a:r>
            <a:rPr lang="en-US" dirty="0"/>
            <a:t>(</a:t>
          </a:r>
          <a:r>
            <a:rPr lang="en-US" dirty="0" err="1"/>
            <a:t>i</a:t>
          </a:r>
          <a:r>
            <a:rPr lang="en-US" dirty="0"/>
            <a:t>) A protest may be made orally if it is confirmed in writing and received by the contracting officer within the 5-day period or by letter postmarked no later than 1 business day after the oral protest.</a:t>
          </a:r>
        </a:p>
      </dgm:t>
    </dgm:pt>
    <dgm:pt modelId="{7DF09C8D-9B00-44FC-87B8-0F9A8034EAD5}" type="parTrans" cxnId="{6F410CFF-6A58-41C0-8DE7-0D1B58AE5813}">
      <dgm:prSet/>
      <dgm:spPr/>
      <dgm:t>
        <a:bodyPr/>
        <a:lstStyle/>
        <a:p>
          <a:endParaRPr lang="en-US"/>
        </a:p>
      </dgm:t>
    </dgm:pt>
    <dgm:pt modelId="{E6A7C987-66A3-453E-BB9C-B0DF56959446}" type="sibTrans" cxnId="{6F410CFF-6A58-41C0-8DE7-0D1B58AE5813}">
      <dgm:prSet/>
      <dgm:spPr/>
      <dgm:t>
        <a:bodyPr/>
        <a:lstStyle/>
        <a:p>
          <a:endParaRPr lang="en-US"/>
        </a:p>
      </dgm:t>
    </dgm:pt>
    <dgm:pt modelId="{C46D60D9-AD55-4821-87B9-7FACCE84F72A}">
      <dgm:prSet/>
      <dgm:spPr/>
      <dgm:t>
        <a:bodyPr/>
        <a:lstStyle/>
        <a:p>
          <a:pPr>
            <a:lnSpc>
              <a:spcPct val="100000"/>
            </a:lnSpc>
          </a:pPr>
          <a:r>
            <a:rPr lang="en-US" dirty="0"/>
            <a:t>(ii) A protest may be made in writing if it is delivered to the contracting officer by hand, mail, facsimile, email, express or overnight delivery service.</a:t>
          </a:r>
        </a:p>
      </dgm:t>
    </dgm:pt>
    <dgm:pt modelId="{D9962485-F9C3-41F1-A8B7-5B422BFB38CE}" type="parTrans" cxnId="{4E34277B-E60F-414B-B111-6F9BDF854F8D}">
      <dgm:prSet/>
      <dgm:spPr/>
      <dgm:t>
        <a:bodyPr/>
        <a:lstStyle/>
        <a:p>
          <a:endParaRPr lang="en-US"/>
        </a:p>
      </dgm:t>
    </dgm:pt>
    <dgm:pt modelId="{EAEA10F5-EF75-45C0-A6CD-CB34A9F99D60}" type="sibTrans" cxnId="{4E34277B-E60F-414B-B111-6F9BDF854F8D}">
      <dgm:prSet/>
      <dgm:spPr/>
      <dgm:t>
        <a:bodyPr/>
        <a:lstStyle/>
        <a:p>
          <a:endParaRPr lang="en-US"/>
        </a:p>
      </dgm:t>
    </dgm:pt>
    <dgm:pt modelId="{F501937B-2AE1-40CA-9AAB-3FE808B9AF52}" type="pres">
      <dgm:prSet presAssocID="{D5307063-5005-4F39-A127-F8CD83B1095A}" presName="root" presStyleCnt="0">
        <dgm:presLayoutVars>
          <dgm:dir/>
          <dgm:resizeHandles val="exact"/>
        </dgm:presLayoutVars>
      </dgm:prSet>
      <dgm:spPr/>
      <dgm:t>
        <a:bodyPr/>
        <a:lstStyle/>
        <a:p>
          <a:endParaRPr lang="en-US"/>
        </a:p>
      </dgm:t>
    </dgm:pt>
    <dgm:pt modelId="{11193396-2C1F-4BC9-884C-6E67D19DE927}" type="pres">
      <dgm:prSet presAssocID="{7DE23664-551C-4AFD-9C57-BE7E03D76A7E}" presName="compNode" presStyleCnt="0"/>
      <dgm:spPr/>
    </dgm:pt>
    <dgm:pt modelId="{21CC5DE0-A663-4F98-AF7C-7CC0DCA78398}" type="pres">
      <dgm:prSet presAssocID="{7DE23664-551C-4AFD-9C57-BE7E03D76A7E}" presName="bgRect" presStyleLbl="bgShp" presStyleIdx="0" presStyleCnt="3"/>
      <dgm:spPr/>
    </dgm:pt>
    <dgm:pt modelId="{5499C1A0-6A28-495E-975C-2CDAEE0995A8}" type="pres">
      <dgm:prSet presAssocID="{7DE23664-551C-4AFD-9C57-BE7E03D76A7E}" presName="iconRect" presStyleLbl="node1" presStyleIdx="0"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a:blipFill>
      </dgm:spPr>
      <dgm:extLst>
        <a:ext uri="{E40237B7-FDA0-4F09-8148-C483321AD2D9}">
          <dgm14:cNvPr xmlns:dgm14="http://schemas.microsoft.com/office/drawing/2010/diagram" id="0" name="" descr="Alarm clock"/>
        </a:ext>
      </dgm:extLst>
    </dgm:pt>
    <dgm:pt modelId="{C462D1BA-E8D5-4555-9664-6F7BE325C6F4}" type="pres">
      <dgm:prSet presAssocID="{7DE23664-551C-4AFD-9C57-BE7E03D76A7E}" presName="spaceRect" presStyleCnt="0"/>
      <dgm:spPr/>
    </dgm:pt>
    <dgm:pt modelId="{3BDAA1F3-9500-446E-A4E3-D840CDBF33DC}" type="pres">
      <dgm:prSet presAssocID="{7DE23664-551C-4AFD-9C57-BE7E03D76A7E}" presName="parTx" presStyleLbl="revTx" presStyleIdx="0" presStyleCnt="3">
        <dgm:presLayoutVars>
          <dgm:chMax val="0"/>
          <dgm:chPref val="0"/>
        </dgm:presLayoutVars>
      </dgm:prSet>
      <dgm:spPr/>
      <dgm:t>
        <a:bodyPr/>
        <a:lstStyle/>
        <a:p>
          <a:endParaRPr lang="en-US"/>
        </a:p>
      </dgm:t>
    </dgm:pt>
    <dgm:pt modelId="{117C80AD-75E3-4B4C-8D2F-C691EF2504CA}" type="pres">
      <dgm:prSet presAssocID="{46E3A75C-796B-4A53-8797-9B8E90109A88}" presName="sibTrans" presStyleCnt="0"/>
      <dgm:spPr/>
    </dgm:pt>
    <dgm:pt modelId="{82C5E480-74FA-4913-9F6D-D19CCAACF2F9}" type="pres">
      <dgm:prSet presAssocID="{CB3EF1DF-3EEB-4275-8FFC-D4EDFEDD409F}" presName="compNode" presStyleCnt="0"/>
      <dgm:spPr/>
    </dgm:pt>
    <dgm:pt modelId="{121E2A27-6A74-4AC8-8020-83D77B9B1E27}" type="pres">
      <dgm:prSet presAssocID="{CB3EF1DF-3EEB-4275-8FFC-D4EDFEDD409F}" presName="bgRect" presStyleLbl="bgShp" presStyleIdx="1" presStyleCnt="3"/>
      <dgm:spPr/>
    </dgm:pt>
    <dgm:pt modelId="{CD7F3E77-C05E-43CF-B206-2DA835789FBF}" type="pres">
      <dgm:prSet presAssocID="{CB3EF1DF-3EEB-4275-8FFC-D4EDFEDD409F}" presName="iconRect" presStyleLbl="node1" presStyleIdx="1"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dgm:spPr>
      <dgm:extLst>
        <a:ext uri="{E40237B7-FDA0-4F09-8148-C483321AD2D9}">
          <dgm14:cNvPr xmlns:dgm14="http://schemas.microsoft.com/office/drawing/2010/diagram" id="0" name="" descr="Classroom"/>
        </a:ext>
      </dgm:extLst>
    </dgm:pt>
    <dgm:pt modelId="{AAD30A1C-5D51-4DF8-8E79-F158FE9AB5AF}" type="pres">
      <dgm:prSet presAssocID="{CB3EF1DF-3EEB-4275-8FFC-D4EDFEDD409F}" presName="spaceRect" presStyleCnt="0"/>
      <dgm:spPr/>
    </dgm:pt>
    <dgm:pt modelId="{36C0CDAA-7CE8-419E-BD61-79A9925D5EB8}" type="pres">
      <dgm:prSet presAssocID="{CB3EF1DF-3EEB-4275-8FFC-D4EDFEDD409F}" presName="parTx" presStyleLbl="revTx" presStyleIdx="1" presStyleCnt="3">
        <dgm:presLayoutVars>
          <dgm:chMax val="0"/>
          <dgm:chPref val="0"/>
        </dgm:presLayoutVars>
      </dgm:prSet>
      <dgm:spPr/>
      <dgm:t>
        <a:bodyPr/>
        <a:lstStyle/>
        <a:p>
          <a:endParaRPr lang="en-US"/>
        </a:p>
      </dgm:t>
    </dgm:pt>
    <dgm:pt modelId="{0E9E946E-6DAA-43B5-B8FB-31ABEA5F217F}" type="pres">
      <dgm:prSet presAssocID="{E6A7C987-66A3-453E-BB9C-B0DF56959446}" presName="sibTrans" presStyleCnt="0"/>
      <dgm:spPr/>
    </dgm:pt>
    <dgm:pt modelId="{B7C51E33-855B-4BFD-B741-B867027C7917}" type="pres">
      <dgm:prSet presAssocID="{C46D60D9-AD55-4821-87B9-7FACCE84F72A}" presName="compNode" presStyleCnt="0"/>
      <dgm:spPr/>
    </dgm:pt>
    <dgm:pt modelId="{2107B20A-7A06-4DA3-B2EE-5BF36252FE32}" type="pres">
      <dgm:prSet presAssocID="{C46D60D9-AD55-4821-87B9-7FACCE84F72A}" presName="bgRect" presStyleLbl="bgShp" presStyleIdx="2" presStyleCnt="3"/>
      <dgm:spPr/>
    </dgm:pt>
    <dgm:pt modelId="{CF737628-8D17-4794-B4EA-CD8BE9FEAED2}" type="pres">
      <dgm:prSet presAssocID="{C46D60D9-AD55-4821-87B9-7FACCE84F72A}" presName="iconRect" presStyleLbl="node1" presStyleIdx="2" presStyleCnt="3"/>
      <dgm:spPr>
        <a:blipFill>
          <a:blip xmlns:r="http://schemas.openxmlformats.org/officeDocument/2006/relationships" r:embed="rId7">
            <a:extLst>
              <a:ext uri="{96DAC541-7B7A-43D3-8B79-37D633B846F1}">
                <asvg:svgBlip xmlns:asvg="http://schemas.microsoft.com/office/drawing/2016/SVG/main" xmlns="" r:embed="rId8"/>
              </a:ext>
            </a:extLst>
          </a:blip>
          <a:srcRect/>
          <a:stretch>
            <a:fillRect/>
          </a:stretch>
        </a:blipFill>
      </dgm:spPr>
      <dgm:extLst>
        <a:ext uri="{E40237B7-FDA0-4F09-8148-C483321AD2D9}">
          <dgm14:cNvPr xmlns:dgm14="http://schemas.microsoft.com/office/drawing/2010/diagram" id="0" name="" descr="Typewriter"/>
        </a:ext>
      </dgm:extLst>
    </dgm:pt>
    <dgm:pt modelId="{5FD3BED5-9C60-4C43-89D8-C873197A2B13}" type="pres">
      <dgm:prSet presAssocID="{C46D60D9-AD55-4821-87B9-7FACCE84F72A}" presName="spaceRect" presStyleCnt="0"/>
      <dgm:spPr/>
    </dgm:pt>
    <dgm:pt modelId="{22CAEFE7-19C4-43AB-8CAA-22823FF7F05A}" type="pres">
      <dgm:prSet presAssocID="{C46D60D9-AD55-4821-87B9-7FACCE84F72A}" presName="parTx" presStyleLbl="revTx" presStyleIdx="2" presStyleCnt="3">
        <dgm:presLayoutVars>
          <dgm:chMax val="0"/>
          <dgm:chPref val="0"/>
        </dgm:presLayoutVars>
      </dgm:prSet>
      <dgm:spPr/>
      <dgm:t>
        <a:bodyPr/>
        <a:lstStyle/>
        <a:p>
          <a:endParaRPr lang="en-US"/>
        </a:p>
      </dgm:t>
    </dgm:pt>
  </dgm:ptLst>
  <dgm:cxnLst>
    <dgm:cxn modelId="{B022A30A-8B23-454D-8035-A80CAD69594A}" srcId="{D5307063-5005-4F39-A127-F8CD83B1095A}" destId="{7DE23664-551C-4AFD-9C57-BE7E03D76A7E}" srcOrd="0" destOrd="0" parTransId="{0BE48090-D11F-4307-A858-444D17E9BB84}" sibTransId="{46E3A75C-796B-4A53-8797-9B8E90109A88}"/>
    <dgm:cxn modelId="{791E6D51-8470-4439-A363-20217225937F}" type="presOf" srcId="{CB3EF1DF-3EEB-4275-8FFC-D4EDFEDD409F}" destId="{36C0CDAA-7CE8-419E-BD61-79A9925D5EB8}" srcOrd="0" destOrd="0" presId="urn:microsoft.com/office/officeart/2018/2/layout/IconVerticalSolidList"/>
    <dgm:cxn modelId="{752F0A59-3C5B-4E78-BDE7-197EB130128B}" type="presOf" srcId="{D5307063-5005-4F39-A127-F8CD83B1095A}" destId="{F501937B-2AE1-40CA-9AAB-3FE808B9AF52}" srcOrd="0" destOrd="0" presId="urn:microsoft.com/office/officeart/2018/2/layout/IconVerticalSolidList"/>
    <dgm:cxn modelId="{785BF035-3149-4645-A4BF-889F41B1FFB6}" type="presOf" srcId="{C46D60D9-AD55-4821-87B9-7FACCE84F72A}" destId="{22CAEFE7-19C4-43AB-8CAA-22823FF7F05A}" srcOrd="0" destOrd="0" presId="urn:microsoft.com/office/officeart/2018/2/layout/IconVerticalSolidList"/>
    <dgm:cxn modelId="{4E34277B-E60F-414B-B111-6F9BDF854F8D}" srcId="{D5307063-5005-4F39-A127-F8CD83B1095A}" destId="{C46D60D9-AD55-4821-87B9-7FACCE84F72A}" srcOrd="2" destOrd="0" parTransId="{D9962485-F9C3-41F1-A8B7-5B422BFB38CE}" sibTransId="{EAEA10F5-EF75-45C0-A6CD-CB34A9F99D60}"/>
    <dgm:cxn modelId="{D5C0ADE1-F0E9-4AA2-89D9-BBEBA534DADC}" type="presOf" srcId="{7DE23664-551C-4AFD-9C57-BE7E03D76A7E}" destId="{3BDAA1F3-9500-446E-A4E3-D840CDBF33DC}" srcOrd="0" destOrd="0" presId="urn:microsoft.com/office/officeart/2018/2/layout/IconVerticalSolidList"/>
    <dgm:cxn modelId="{6F410CFF-6A58-41C0-8DE7-0D1B58AE5813}" srcId="{D5307063-5005-4F39-A127-F8CD83B1095A}" destId="{CB3EF1DF-3EEB-4275-8FFC-D4EDFEDD409F}" srcOrd="1" destOrd="0" parTransId="{7DF09C8D-9B00-44FC-87B8-0F9A8034EAD5}" sibTransId="{E6A7C987-66A3-453E-BB9C-B0DF56959446}"/>
    <dgm:cxn modelId="{E0397B4C-FB61-4D91-8631-1F0A2656183D}" type="presParOf" srcId="{F501937B-2AE1-40CA-9AAB-3FE808B9AF52}" destId="{11193396-2C1F-4BC9-884C-6E67D19DE927}" srcOrd="0" destOrd="0" presId="urn:microsoft.com/office/officeart/2018/2/layout/IconVerticalSolidList"/>
    <dgm:cxn modelId="{931106AB-9AF1-4DB7-985A-C0C7C4A74539}" type="presParOf" srcId="{11193396-2C1F-4BC9-884C-6E67D19DE927}" destId="{21CC5DE0-A663-4F98-AF7C-7CC0DCA78398}" srcOrd="0" destOrd="0" presId="urn:microsoft.com/office/officeart/2018/2/layout/IconVerticalSolidList"/>
    <dgm:cxn modelId="{15E43139-866A-46C6-96A6-6CEB26BD6CD4}" type="presParOf" srcId="{11193396-2C1F-4BC9-884C-6E67D19DE927}" destId="{5499C1A0-6A28-495E-975C-2CDAEE0995A8}" srcOrd="1" destOrd="0" presId="urn:microsoft.com/office/officeart/2018/2/layout/IconVerticalSolidList"/>
    <dgm:cxn modelId="{08A0F0FA-01DC-4B76-BAE1-92C9A1BB3B3B}" type="presParOf" srcId="{11193396-2C1F-4BC9-884C-6E67D19DE927}" destId="{C462D1BA-E8D5-4555-9664-6F7BE325C6F4}" srcOrd="2" destOrd="0" presId="urn:microsoft.com/office/officeart/2018/2/layout/IconVerticalSolidList"/>
    <dgm:cxn modelId="{5E221F24-6EBE-4C34-A75F-FADCA2317EE0}" type="presParOf" srcId="{11193396-2C1F-4BC9-884C-6E67D19DE927}" destId="{3BDAA1F3-9500-446E-A4E3-D840CDBF33DC}" srcOrd="3" destOrd="0" presId="urn:microsoft.com/office/officeart/2018/2/layout/IconVerticalSolidList"/>
    <dgm:cxn modelId="{C94E5466-D845-48A3-B225-D1C9266CADCB}" type="presParOf" srcId="{F501937B-2AE1-40CA-9AAB-3FE808B9AF52}" destId="{117C80AD-75E3-4B4C-8D2F-C691EF2504CA}" srcOrd="1" destOrd="0" presId="urn:microsoft.com/office/officeart/2018/2/layout/IconVerticalSolidList"/>
    <dgm:cxn modelId="{AE93C17E-BAAC-4EA8-A126-F3FB6C94F4F4}" type="presParOf" srcId="{F501937B-2AE1-40CA-9AAB-3FE808B9AF52}" destId="{82C5E480-74FA-4913-9F6D-D19CCAACF2F9}" srcOrd="2" destOrd="0" presId="urn:microsoft.com/office/officeart/2018/2/layout/IconVerticalSolidList"/>
    <dgm:cxn modelId="{B94D884A-AC12-429B-82EE-20064D9AB6E1}" type="presParOf" srcId="{82C5E480-74FA-4913-9F6D-D19CCAACF2F9}" destId="{121E2A27-6A74-4AC8-8020-83D77B9B1E27}" srcOrd="0" destOrd="0" presId="urn:microsoft.com/office/officeart/2018/2/layout/IconVerticalSolidList"/>
    <dgm:cxn modelId="{EB618664-E563-4E61-8680-8FD13419BF7B}" type="presParOf" srcId="{82C5E480-74FA-4913-9F6D-D19CCAACF2F9}" destId="{CD7F3E77-C05E-43CF-B206-2DA835789FBF}" srcOrd="1" destOrd="0" presId="urn:microsoft.com/office/officeart/2018/2/layout/IconVerticalSolidList"/>
    <dgm:cxn modelId="{78273811-7858-4254-9114-57CC599AE68E}" type="presParOf" srcId="{82C5E480-74FA-4913-9F6D-D19CCAACF2F9}" destId="{AAD30A1C-5D51-4DF8-8E79-F158FE9AB5AF}" srcOrd="2" destOrd="0" presId="urn:microsoft.com/office/officeart/2018/2/layout/IconVerticalSolidList"/>
    <dgm:cxn modelId="{76A60109-A55D-4A07-B32B-4C623EFA5FE2}" type="presParOf" srcId="{82C5E480-74FA-4913-9F6D-D19CCAACF2F9}" destId="{36C0CDAA-7CE8-419E-BD61-79A9925D5EB8}" srcOrd="3" destOrd="0" presId="urn:microsoft.com/office/officeart/2018/2/layout/IconVerticalSolidList"/>
    <dgm:cxn modelId="{D0F06588-2F6D-416D-8D3D-DA393E54ECA7}" type="presParOf" srcId="{F501937B-2AE1-40CA-9AAB-3FE808B9AF52}" destId="{0E9E946E-6DAA-43B5-B8FB-31ABEA5F217F}" srcOrd="3" destOrd="0" presId="urn:microsoft.com/office/officeart/2018/2/layout/IconVerticalSolidList"/>
    <dgm:cxn modelId="{AE968536-2EB6-4394-AB29-3EF86D7CCCBC}" type="presParOf" srcId="{F501937B-2AE1-40CA-9AAB-3FE808B9AF52}" destId="{B7C51E33-855B-4BFD-B741-B867027C7917}" srcOrd="4" destOrd="0" presId="urn:microsoft.com/office/officeart/2018/2/layout/IconVerticalSolidList"/>
    <dgm:cxn modelId="{A95C9DE1-2944-4BC7-A471-65A582F7FF52}" type="presParOf" srcId="{B7C51E33-855B-4BFD-B741-B867027C7917}" destId="{2107B20A-7A06-4DA3-B2EE-5BF36252FE32}" srcOrd="0" destOrd="0" presId="urn:microsoft.com/office/officeart/2018/2/layout/IconVerticalSolidList"/>
    <dgm:cxn modelId="{693DA074-616A-42AD-8D1F-13B53695EA7C}" type="presParOf" srcId="{B7C51E33-855B-4BFD-B741-B867027C7917}" destId="{CF737628-8D17-4794-B4EA-CD8BE9FEAED2}" srcOrd="1" destOrd="0" presId="urn:microsoft.com/office/officeart/2018/2/layout/IconVerticalSolidList"/>
    <dgm:cxn modelId="{7DB4381B-2B2B-4452-AFED-D0E2B540762B}" type="presParOf" srcId="{B7C51E33-855B-4BFD-B741-B867027C7917}" destId="{5FD3BED5-9C60-4C43-89D8-C873197A2B13}" srcOrd="2" destOrd="0" presId="urn:microsoft.com/office/officeart/2018/2/layout/IconVerticalSolidList"/>
    <dgm:cxn modelId="{010A5314-546B-4AB5-A0B1-088BEB5F6B3B}" type="presParOf" srcId="{B7C51E33-855B-4BFD-B741-B867027C7917}" destId="{22CAEFE7-19C4-43AB-8CAA-22823FF7F05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8C1812-B31B-47D3-B157-F00A2107151C}" type="doc">
      <dgm:prSet loTypeId="urn:microsoft.com/office/officeart/2005/8/layout/hierarchy1" loCatId="hierarchy" qsTypeId="urn:microsoft.com/office/officeart/2005/8/quickstyle/simple4" qsCatId="simple" csTypeId="urn:microsoft.com/office/officeart/2005/8/colors/colorful2" csCatId="colorful" phldr="1"/>
      <dgm:spPr/>
      <dgm:t>
        <a:bodyPr/>
        <a:lstStyle/>
        <a:p>
          <a:endParaRPr lang="en-US"/>
        </a:p>
      </dgm:t>
    </dgm:pt>
    <dgm:pt modelId="{F321EDB4-BFAC-4170-8726-08D44ECE238F}">
      <dgm:prSet/>
      <dgm:spPr/>
      <dgm:t>
        <a:bodyPr/>
        <a:lstStyle/>
        <a:p>
          <a:r>
            <a:rPr lang="en-US" dirty="0"/>
            <a:t>If you file a plausible protest, the SBA  Area Office will investigate and issue a determination.  The protestor is not involved in this process.</a:t>
          </a:r>
        </a:p>
      </dgm:t>
    </dgm:pt>
    <dgm:pt modelId="{EB5C0D35-DA0D-49BA-B69F-86D98E042377}" type="parTrans" cxnId="{098E5E40-2F58-4575-894C-66D4720A649C}">
      <dgm:prSet/>
      <dgm:spPr/>
      <dgm:t>
        <a:bodyPr/>
        <a:lstStyle/>
        <a:p>
          <a:endParaRPr lang="en-US"/>
        </a:p>
      </dgm:t>
    </dgm:pt>
    <dgm:pt modelId="{F87FCD1C-E1E9-4305-9D14-53AFD65476E7}" type="sibTrans" cxnId="{098E5E40-2F58-4575-894C-66D4720A649C}">
      <dgm:prSet/>
      <dgm:spPr/>
      <dgm:t>
        <a:bodyPr/>
        <a:lstStyle/>
        <a:p>
          <a:endParaRPr lang="en-US"/>
        </a:p>
      </dgm:t>
    </dgm:pt>
    <dgm:pt modelId="{2E380B95-4A91-46BE-B02E-9ADBA475A66C}">
      <dgm:prSet/>
      <dgm:spPr/>
      <dgm:t>
        <a:bodyPr/>
        <a:lstStyle/>
        <a:p>
          <a:r>
            <a:rPr lang="en-US" dirty="0"/>
            <a:t>If the Area decides against the protest, the decision can be appealed to the SBA Office of Hearings and Appeals.</a:t>
          </a:r>
        </a:p>
        <a:p>
          <a:r>
            <a:rPr lang="en-US" dirty="0"/>
            <a:t>Appeals are based solely on the administrative record which is the Area Office’s review.</a:t>
          </a:r>
        </a:p>
        <a:p>
          <a:r>
            <a:rPr lang="en-US" dirty="0"/>
            <a:t>Protests must be filed within 15 days of receipt of a size determination</a:t>
          </a:r>
        </a:p>
      </dgm:t>
    </dgm:pt>
    <dgm:pt modelId="{E896FE0D-A9E4-463D-8F9C-18B7B7B53D2D}" type="parTrans" cxnId="{596977F4-C0EA-429A-AE5D-2D8BD62052CC}">
      <dgm:prSet/>
      <dgm:spPr/>
      <dgm:t>
        <a:bodyPr/>
        <a:lstStyle/>
        <a:p>
          <a:endParaRPr lang="en-US"/>
        </a:p>
      </dgm:t>
    </dgm:pt>
    <dgm:pt modelId="{3174894E-9A53-4F64-94FD-40D61EC1745E}" type="sibTrans" cxnId="{596977F4-C0EA-429A-AE5D-2D8BD62052CC}">
      <dgm:prSet/>
      <dgm:spPr/>
      <dgm:t>
        <a:bodyPr/>
        <a:lstStyle/>
        <a:p>
          <a:endParaRPr lang="en-US"/>
        </a:p>
      </dgm:t>
    </dgm:pt>
    <dgm:pt modelId="{49527352-CC11-4019-988E-D2AE3B6F1AAC}" type="pres">
      <dgm:prSet presAssocID="{A78C1812-B31B-47D3-B157-F00A2107151C}" presName="hierChild1" presStyleCnt="0">
        <dgm:presLayoutVars>
          <dgm:chPref val="1"/>
          <dgm:dir/>
          <dgm:animOne val="branch"/>
          <dgm:animLvl val="lvl"/>
          <dgm:resizeHandles/>
        </dgm:presLayoutVars>
      </dgm:prSet>
      <dgm:spPr/>
      <dgm:t>
        <a:bodyPr/>
        <a:lstStyle/>
        <a:p>
          <a:endParaRPr lang="en-US"/>
        </a:p>
      </dgm:t>
    </dgm:pt>
    <dgm:pt modelId="{D4DE1AF8-4C7F-4B42-AB9E-E1277A32D612}" type="pres">
      <dgm:prSet presAssocID="{F321EDB4-BFAC-4170-8726-08D44ECE238F}" presName="hierRoot1" presStyleCnt="0"/>
      <dgm:spPr/>
    </dgm:pt>
    <dgm:pt modelId="{AB5F1EEE-AF59-40F8-B51F-C54ED1581597}" type="pres">
      <dgm:prSet presAssocID="{F321EDB4-BFAC-4170-8726-08D44ECE238F}" presName="composite" presStyleCnt="0"/>
      <dgm:spPr/>
    </dgm:pt>
    <dgm:pt modelId="{9F260BC8-A4C6-416A-B8E6-3213E606801E}" type="pres">
      <dgm:prSet presAssocID="{F321EDB4-BFAC-4170-8726-08D44ECE238F}" presName="background" presStyleLbl="node0" presStyleIdx="0" presStyleCnt="2"/>
      <dgm:spPr/>
    </dgm:pt>
    <dgm:pt modelId="{94F647BD-C446-459F-ACFF-131495CBA598}" type="pres">
      <dgm:prSet presAssocID="{F321EDB4-BFAC-4170-8726-08D44ECE238F}" presName="text" presStyleLbl="fgAcc0" presStyleIdx="0" presStyleCnt="2">
        <dgm:presLayoutVars>
          <dgm:chPref val="3"/>
        </dgm:presLayoutVars>
      </dgm:prSet>
      <dgm:spPr/>
      <dgm:t>
        <a:bodyPr/>
        <a:lstStyle/>
        <a:p>
          <a:endParaRPr lang="en-US"/>
        </a:p>
      </dgm:t>
    </dgm:pt>
    <dgm:pt modelId="{40E09896-2A85-4771-883F-FA58DDBCA1C8}" type="pres">
      <dgm:prSet presAssocID="{F321EDB4-BFAC-4170-8726-08D44ECE238F}" presName="hierChild2" presStyleCnt="0"/>
      <dgm:spPr/>
    </dgm:pt>
    <dgm:pt modelId="{79D598D7-EE13-4762-AA02-7D7D7DBA555E}" type="pres">
      <dgm:prSet presAssocID="{2E380B95-4A91-46BE-B02E-9ADBA475A66C}" presName="hierRoot1" presStyleCnt="0"/>
      <dgm:spPr/>
    </dgm:pt>
    <dgm:pt modelId="{6A8AA766-F711-4057-82F9-5DC8F16A4B37}" type="pres">
      <dgm:prSet presAssocID="{2E380B95-4A91-46BE-B02E-9ADBA475A66C}" presName="composite" presStyleCnt="0"/>
      <dgm:spPr/>
    </dgm:pt>
    <dgm:pt modelId="{F3C71A76-C853-496E-93D2-5A30A0143D5B}" type="pres">
      <dgm:prSet presAssocID="{2E380B95-4A91-46BE-B02E-9ADBA475A66C}" presName="background" presStyleLbl="node0" presStyleIdx="1" presStyleCnt="2"/>
      <dgm:spPr/>
    </dgm:pt>
    <dgm:pt modelId="{6A74420D-9414-4219-812E-B4F144399677}" type="pres">
      <dgm:prSet presAssocID="{2E380B95-4A91-46BE-B02E-9ADBA475A66C}" presName="text" presStyleLbl="fgAcc0" presStyleIdx="1" presStyleCnt="2">
        <dgm:presLayoutVars>
          <dgm:chPref val="3"/>
        </dgm:presLayoutVars>
      </dgm:prSet>
      <dgm:spPr/>
      <dgm:t>
        <a:bodyPr/>
        <a:lstStyle/>
        <a:p>
          <a:endParaRPr lang="en-US"/>
        </a:p>
      </dgm:t>
    </dgm:pt>
    <dgm:pt modelId="{A9453AD2-E41F-4877-8032-92674D8C994A}" type="pres">
      <dgm:prSet presAssocID="{2E380B95-4A91-46BE-B02E-9ADBA475A66C}" presName="hierChild2" presStyleCnt="0"/>
      <dgm:spPr/>
    </dgm:pt>
  </dgm:ptLst>
  <dgm:cxnLst>
    <dgm:cxn modelId="{296D1171-3935-4532-A6DE-087CD269E816}" type="presOf" srcId="{A78C1812-B31B-47D3-B157-F00A2107151C}" destId="{49527352-CC11-4019-988E-D2AE3B6F1AAC}" srcOrd="0" destOrd="0" presId="urn:microsoft.com/office/officeart/2005/8/layout/hierarchy1"/>
    <dgm:cxn modelId="{9EF007FD-5B8A-47A7-9A62-EC7C8F54DF42}" type="presOf" srcId="{F321EDB4-BFAC-4170-8726-08D44ECE238F}" destId="{94F647BD-C446-459F-ACFF-131495CBA598}" srcOrd="0" destOrd="0" presId="urn:microsoft.com/office/officeart/2005/8/layout/hierarchy1"/>
    <dgm:cxn modelId="{098E5E40-2F58-4575-894C-66D4720A649C}" srcId="{A78C1812-B31B-47D3-B157-F00A2107151C}" destId="{F321EDB4-BFAC-4170-8726-08D44ECE238F}" srcOrd="0" destOrd="0" parTransId="{EB5C0D35-DA0D-49BA-B69F-86D98E042377}" sibTransId="{F87FCD1C-E1E9-4305-9D14-53AFD65476E7}"/>
    <dgm:cxn modelId="{4D225A8E-2C9D-4DF2-9EBC-EC189B000C6B}" type="presOf" srcId="{2E380B95-4A91-46BE-B02E-9ADBA475A66C}" destId="{6A74420D-9414-4219-812E-B4F144399677}" srcOrd="0" destOrd="0" presId="urn:microsoft.com/office/officeart/2005/8/layout/hierarchy1"/>
    <dgm:cxn modelId="{596977F4-C0EA-429A-AE5D-2D8BD62052CC}" srcId="{A78C1812-B31B-47D3-B157-F00A2107151C}" destId="{2E380B95-4A91-46BE-B02E-9ADBA475A66C}" srcOrd="1" destOrd="0" parTransId="{E896FE0D-A9E4-463D-8F9C-18B7B7B53D2D}" sibTransId="{3174894E-9A53-4F64-94FD-40D61EC1745E}"/>
    <dgm:cxn modelId="{AB0C5251-41B0-4029-AAB9-8FC8C28EFFB7}" type="presParOf" srcId="{49527352-CC11-4019-988E-D2AE3B6F1AAC}" destId="{D4DE1AF8-4C7F-4B42-AB9E-E1277A32D612}" srcOrd="0" destOrd="0" presId="urn:microsoft.com/office/officeart/2005/8/layout/hierarchy1"/>
    <dgm:cxn modelId="{C3B9EF66-79C0-4473-ADAE-9816EFAA944E}" type="presParOf" srcId="{D4DE1AF8-4C7F-4B42-AB9E-E1277A32D612}" destId="{AB5F1EEE-AF59-40F8-B51F-C54ED1581597}" srcOrd="0" destOrd="0" presId="urn:microsoft.com/office/officeart/2005/8/layout/hierarchy1"/>
    <dgm:cxn modelId="{B848A3D9-95F3-4FE5-9E43-88270E0716E7}" type="presParOf" srcId="{AB5F1EEE-AF59-40F8-B51F-C54ED1581597}" destId="{9F260BC8-A4C6-416A-B8E6-3213E606801E}" srcOrd="0" destOrd="0" presId="urn:microsoft.com/office/officeart/2005/8/layout/hierarchy1"/>
    <dgm:cxn modelId="{0D251188-BC69-4BBD-B6D5-7D5C78CF37C1}" type="presParOf" srcId="{AB5F1EEE-AF59-40F8-B51F-C54ED1581597}" destId="{94F647BD-C446-459F-ACFF-131495CBA598}" srcOrd="1" destOrd="0" presId="urn:microsoft.com/office/officeart/2005/8/layout/hierarchy1"/>
    <dgm:cxn modelId="{F3FF3EE5-A531-4FA0-BBC6-0CCA7CB15B7F}" type="presParOf" srcId="{D4DE1AF8-4C7F-4B42-AB9E-E1277A32D612}" destId="{40E09896-2A85-4771-883F-FA58DDBCA1C8}" srcOrd="1" destOrd="0" presId="urn:microsoft.com/office/officeart/2005/8/layout/hierarchy1"/>
    <dgm:cxn modelId="{B4DE39BE-7D0D-4CEE-AEA3-A39BE047EEB2}" type="presParOf" srcId="{49527352-CC11-4019-988E-D2AE3B6F1AAC}" destId="{79D598D7-EE13-4762-AA02-7D7D7DBA555E}" srcOrd="1" destOrd="0" presId="urn:microsoft.com/office/officeart/2005/8/layout/hierarchy1"/>
    <dgm:cxn modelId="{2799BB4E-6CFF-4E83-8435-FDBBDF4240EC}" type="presParOf" srcId="{79D598D7-EE13-4762-AA02-7D7D7DBA555E}" destId="{6A8AA766-F711-4057-82F9-5DC8F16A4B37}" srcOrd="0" destOrd="0" presId="urn:microsoft.com/office/officeart/2005/8/layout/hierarchy1"/>
    <dgm:cxn modelId="{FFDB09A6-825C-410B-935D-BA7D0F7835CA}" type="presParOf" srcId="{6A8AA766-F711-4057-82F9-5DC8F16A4B37}" destId="{F3C71A76-C853-496E-93D2-5A30A0143D5B}" srcOrd="0" destOrd="0" presId="urn:microsoft.com/office/officeart/2005/8/layout/hierarchy1"/>
    <dgm:cxn modelId="{0D3DC33A-C8AC-435D-A1BF-B7C43E2B22A3}" type="presParOf" srcId="{6A8AA766-F711-4057-82F9-5DC8F16A4B37}" destId="{6A74420D-9414-4219-812E-B4F144399677}" srcOrd="1" destOrd="0" presId="urn:microsoft.com/office/officeart/2005/8/layout/hierarchy1"/>
    <dgm:cxn modelId="{E4B255BD-F6F1-42F6-BBC1-697AEDCE2A9C}" type="presParOf" srcId="{79D598D7-EE13-4762-AA02-7D7D7DBA555E}" destId="{A9453AD2-E41F-4877-8032-92674D8C994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78C1812-B31B-47D3-B157-F00A2107151C}" type="doc">
      <dgm:prSet loTypeId="urn:microsoft.com/office/officeart/2018/2/layout/IconVerticalSolidList" loCatId="icon" qsTypeId="urn:microsoft.com/office/officeart/2005/8/quickstyle/simple4" qsCatId="simple" csTypeId="urn:microsoft.com/office/officeart/2005/8/colors/colorful2" csCatId="colorful" phldr="1"/>
      <dgm:spPr/>
      <dgm:t>
        <a:bodyPr/>
        <a:lstStyle/>
        <a:p>
          <a:endParaRPr lang="en-US"/>
        </a:p>
      </dgm:t>
    </dgm:pt>
    <dgm:pt modelId="{F321EDB4-BFAC-4170-8726-08D44ECE238F}">
      <dgm:prSet/>
      <dgm:spPr/>
      <dgm:t>
        <a:bodyPr/>
        <a:lstStyle/>
        <a:p>
          <a:pPr>
            <a:lnSpc>
              <a:spcPct val="100000"/>
            </a:lnSpc>
          </a:pPr>
          <a:r>
            <a:rPr lang="en-US" b="1">
              <a:solidFill>
                <a:schemeClr val="bg1"/>
              </a:solidFill>
            </a:rPr>
            <a:t>The Pre-Offer Rule</a:t>
          </a:r>
        </a:p>
        <a:p>
          <a:pPr>
            <a:lnSpc>
              <a:spcPct val="100000"/>
            </a:lnSpc>
          </a:pPr>
          <a:r>
            <a:rPr lang="en-US">
              <a:solidFill>
                <a:schemeClr val="bg1"/>
              </a:solidFill>
            </a:rPr>
            <a:t>Challenges to the terms of the solicitation must be made prior to the due date for submissions or are waived</a:t>
          </a:r>
        </a:p>
      </dgm:t>
    </dgm:pt>
    <dgm:pt modelId="{EB5C0D35-DA0D-49BA-B69F-86D98E042377}" type="parTrans" cxnId="{098E5E40-2F58-4575-894C-66D4720A649C}">
      <dgm:prSet/>
      <dgm:spPr/>
      <dgm:t>
        <a:bodyPr/>
        <a:lstStyle/>
        <a:p>
          <a:endParaRPr lang="en-US"/>
        </a:p>
      </dgm:t>
    </dgm:pt>
    <dgm:pt modelId="{F87FCD1C-E1E9-4305-9D14-53AFD65476E7}" type="sibTrans" cxnId="{098E5E40-2F58-4575-894C-66D4720A649C}">
      <dgm:prSet/>
      <dgm:spPr/>
      <dgm:t>
        <a:bodyPr/>
        <a:lstStyle/>
        <a:p>
          <a:endParaRPr lang="en-US"/>
        </a:p>
      </dgm:t>
    </dgm:pt>
    <dgm:pt modelId="{2E380B95-4A91-46BE-B02E-9ADBA475A66C}">
      <dgm:prSet/>
      <dgm:spPr/>
      <dgm:t>
        <a:bodyPr/>
        <a:lstStyle/>
        <a:p>
          <a:pPr>
            <a:lnSpc>
              <a:spcPct val="100000"/>
            </a:lnSpc>
          </a:pPr>
          <a:r>
            <a:rPr lang="en-US" b="1">
              <a:solidFill>
                <a:schemeClr val="bg1"/>
              </a:solidFill>
            </a:rPr>
            <a:t>The Post Award Rule</a:t>
          </a:r>
        </a:p>
        <a:p>
          <a:pPr>
            <a:lnSpc>
              <a:spcPct val="100000"/>
            </a:lnSpc>
          </a:pPr>
          <a:r>
            <a:rPr lang="en-US">
              <a:solidFill>
                <a:schemeClr val="bg1"/>
              </a:solidFill>
            </a:rPr>
            <a:t>Challenges to the award must be made with 10 days after award or, if a debriefing is required, 10 days after the debriefing  days after a required debriefing whichever is later.  </a:t>
          </a:r>
          <a:r>
            <a:rPr lang="en-US">
              <a:solidFill>
                <a:schemeClr val="bg1"/>
              </a:solidFill>
              <a:hlinkClick xmlns:r="http://schemas.openxmlformats.org/officeDocument/2006/relationships" r:id="rId1">
                <a:extLst>
                  <a:ext uri="{A12FA001-AC4F-418D-AE19-62706E023703}">
                    <ahyp:hlinkClr xmlns:ahyp="http://schemas.microsoft.com/office/drawing/2018/hyperlinkcolor" xmlns="" val="tx"/>
                  </a:ext>
                </a:extLst>
              </a:hlinkClick>
            </a:rPr>
            <a:t>(GAO Rules)</a:t>
          </a:r>
          <a:endParaRPr lang="en-US">
            <a:solidFill>
              <a:schemeClr val="bg1"/>
            </a:solidFill>
          </a:endParaRPr>
        </a:p>
      </dgm:t>
    </dgm:pt>
    <dgm:pt modelId="{E896FE0D-A9E4-463D-8F9C-18B7B7B53D2D}" type="parTrans" cxnId="{596977F4-C0EA-429A-AE5D-2D8BD62052CC}">
      <dgm:prSet/>
      <dgm:spPr/>
      <dgm:t>
        <a:bodyPr/>
        <a:lstStyle/>
        <a:p>
          <a:endParaRPr lang="en-US"/>
        </a:p>
      </dgm:t>
    </dgm:pt>
    <dgm:pt modelId="{3174894E-9A53-4F64-94FD-40D61EC1745E}" type="sibTrans" cxnId="{596977F4-C0EA-429A-AE5D-2D8BD62052CC}">
      <dgm:prSet/>
      <dgm:spPr/>
      <dgm:t>
        <a:bodyPr/>
        <a:lstStyle/>
        <a:p>
          <a:endParaRPr lang="en-US"/>
        </a:p>
      </dgm:t>
    </dgm:pt>
    <dgm:pt modelId="{6399AB57-70AA-4551-854F-B44A8B307243}" type="pres">
      <dgm:prSet presAssocID="{A78C1812-B31B-47D3-B157-F00A2107151C}" presName="root" presStyleCnt="0">
        <dgm:presLayoutVars>
          <dgm:dir/>
          <dgm:resizeHandles val="exact"/>
        </dgm:presLayoutVars>
      </dgm:prSet>
      <dgm:spPr/>
      <dgm:t>
        <a:bodyPr/>
        <a:lstStyle/>
        <a:p>
          <a:endParaRPr lang="en-US"/>
        </a:p>
      </dgm:t>
    </dgm:pt>
    <dgm:pt modelId="{5828817E-759C-4703-9150-5C7E53D84CA4}" type="pres">
      <dgm:prSet presAssocID="{F321EDB4-BFAC-4170-8726-08D44ECE238F}" presName="compNode" presStyleCnt="0"/>
      <dgm:spPr/>
    </dgm:pt>
    <dgm:pt modelId="{979E3D8C-80E3-45F3-8963-CD047DA504CE}" type="pres">
      <dgm:prSet presAssocID="{F321EDB4-BFAC-4170-8726-08D44ECE238F}" presName="bgRect" presStyleLbl="bgShp" presStyleIdx="0" presStyleCnt="2"/>
      <dgm:spPr/>
    </dgm:pt>
    <dgm:pt modelId="{090A4B98-833E-4B0A-855B-C8717A4FAFE2}" type="pres">
      <dgm:prSet presAssocID="{F321EDB4-BFAC-4170-8726-08D44ECE238F}" presName="iconRect" presStyleLbl="node1" presStyleIdx="0" presStyleCnt="2" custLinFactNeighborX="7264" custLinFactNeighborY="7264"/>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a:fillRect/>
          </a:stretch>
        </a:blipFill>
      </dgm:spPr>
      <dgm:extLst>
        <a:ext uri="{E40237B7-FDA0-4F09-8148-C483321AD2D9}">
          <dgm14:cNvPr xmlns:dgm14="http://schemas.microsoft.com/office/drawing/2010/diagram" id="0" name="" descr="Contract"/>
        </a:ext>
      </dgm:extLst>
    </dgm:pt>
    <dgm:pt modelId="{0C06AF01-8CB6-49BD-B08B-AA2CBC2D04BB}" type="pres">
      <dgm:prSet presAssocID="{F321EDB4-BFAC-4170-8726-08D44ECE238F}" presName="spaceRect" presStyleCnt="0"/>
      <dgm:spPr/>
    </dgm:pt>
    <dgm:pt modelId="{DB7600C7-02C7-4FB0-839F-28C99C921A7F}" type="pres">
      <dgm:prSet presAssocID="{F321EDB4-BFAC-4170-8726-08D44ECE238F}" presName="parTx" presStyleLbl="revTx" presStyleIdx="0" presStyleCnt="2">
        <dgm:presLayoutVars>
          <dgm:chMax val="0"/>
          <dgm:chPref val="0"/>
        </dgm:presLayoutVars>
      </dgm:prSet>
      <dgm:spPr/>
      <dgm:t>
        <a:bodyPr/>
        <a:lstStyle/>
        <a:p>
          <a:endParaRPr lang="en-US"/>
        </a:p>
      </dgm:t>
    </dgm:pt>
    <dgm:pt modelId="{57F0EDF4-2237-46E5-8CA6-82CE534EAE22}" type="pres">
      <dgm:prSet presAssocID="{F87FCD1C-E1E9-4305-9D14-53AFD65476E7}" presName="sibTrans" presStyleCnt="0"/>
      <dgm:spPr/>
    </dgm:pt>
    <dgm:pt modelId="{F36B07A7-7917-466D-949E-4A2A0F5E8B7D}" type="pres">
      <dgm:prSet presAssocID="{2E380B95-4A91-46BE-B02E-9ADBA475A66C}" presName="compNode" presStyleCnt="0"/>
      <dgm:spPr/>
    </dgm:pt>
    <dgm:pt modelId="{79B0B177-9B69-4340-8B49-5927D814898C}" type="pres">
      <dgm:prSet presAssocID="{2E380B95-4A91-46BE-B02E-9ADBA475A66C}" presName="bgRect" presStyleLbl="bgShp" presStyleIdx="1" presStyleCnt="2"/>
      <dgm:spPr/>
    </dgm:pt>
    <dgm:pt modelId="{2C2E0ABC-A272-4519-A2EA-4F547D5161CC}" type="pres">
      <dgm:prSet presAssocID="{2E380B95-4A91-46BE-B02E-9ADBA475A66C}" presName="iconRect" presStyleLbl="node1" presStyleIdx="1" presStyleCnt="2"/>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a:fillRect/>
          </a:stretch>
        </a:blipFill>
      </dgm:spPr>
      <dgm:extLst>
        <a:ext uri="{E40237B7-FDA0-4F09-8148-C483321AD2D9}">
          <dgm14:cNvPr xmlns:dgm14="http://schemas.microsoft.com/office/drawing/2010/diagram" id="0" name="" descr="Diploma"/>
        </a:ext>
      </dgm:extLst>
    </dgm:pt>
    <dgm:pt modelId="{72033AD7-73F9-4FD8-B14C-9B8BEC3C2D81}" type="pres">
      <dgm:prSet presAssocID="{2E380B95-4A91-46BE-B02E-9ADBA475A66C}" presName="spaceRect" presStyleCnt="0"/>
      <dgm:spPr/>
    </dgm:pt>
    <dgm:pt modelId="{F6122386-CBD7-412F-8861-635D9BF60A5F}" type="pres">
      <dgm:prSet presAssocID="{2E380B95-4A91-46BE-B02E-9ADBA475A66C}" presName="parTx" presStyleLbl="revTx" presStyleIdx="1" presStyleCnt="2">
        <dgm:presLayoutVars>
          <dgm:chMax val="0"/>
          <dgm:chPref val="0"/>
        </dgm:presLayoutVars>
      </dgm:prSet>
      <dgm:spPr/>
      <dgm:t>
        <a:bodyPr/>
        <a:lstStyle/>
        <a:p>
          <a:endParaRPr lang="en-US"/>
        </a:p>
      </dgm:t>
    </dgm:pt>
  </dgm:ptLst>
  <dgm:cxnLst>
    <dgm:cxn modelId="{F65041AF-983D-4934-946C-80AEB1C6746A}" type="presOf" srcId="{A78C1812-B31B-47D3-B157-F00A2107151C}" destId="{6399AB57-70AA-4551-854F-B44A8B307243}" srcOrd="0" destOrd="0" presId="urn:microsoft.com/office/officeart/2018/2/layout/IconVerticalSolidList"/>
    <dgm:cxn modelId="{6B8A1A42-D344-4BA9-A6D7-64D2A8383834}" type="presOf" srcId="{2E380B95-4A91-46BE-B02E-9ADBA475A66C}" destId="{F6122386-CBD7-412F-8861-635D9BF60A5F}" srcOrd="0" destOrd="0" presId="urn:microsoft.com/office/officeart/2018/2/layout/IconVerticalSolidList"/>
    <dgm:cxn modelId="{6BA575C3-B5B1-46F9-A2DD-4CAB85112FBE}" type="presOf" srcId="{F321EDB4-BFAC-4170-8726-08D44ECE238F}" destId="{DB7600C7-02C7-4FB0-839F-28C99C921A7F}" srcOrd="0" destOrd="0" presId="urn:microsoft.com/office/officeart/2018/2/layout/IconVerticalSolidList"/>
    <dgm:cxn modelId="{098E5E40-2F58-4575-894C-66D4720A649C}" srcId="{A78C1812-B31B-47D3-B157-F00A2107151C}" destId="{F321EDB4-BFAC-4170-8726-08D44ECE238F}" srcOrd="0" destOrd="0" parTransId="{EB5C0D35-DA0D-49BA-B69F-86D98E042377}" sibTransId="{F87FCD1C-E1E9-4305-9D14-53AFD65476E7}"/>
    <dgm:cxn modelId="{596977F4-C0EA-429A-AE5D-2D8BD62052CC}" srcId="{A78C1812-B31B-47D3-B157-F00A2107151C}" destId="{2E380B95-4A91-46BE-B02E-9ADBA475A66C}" srcOrd="1" destOrd="0" parTransId="{E896FE0D-A9E4-463D-8F9C-18B7B7B53D2D}" sibTransId="{3174894E-9A53-4F64-94FD-40D61EC1745E}"/>
    <dgm:cxn modelId="{E69B9C86-9325-46EF-90E8-63C00021B409}" type="presParOf" srcId="{6399AB57-70AA-4551-854F-B44A8B307243}" destId="{5828817E-759C-4703-9150-5C7E53D84CA4}" srcOrd="0" destOrd="0" presId="urn:microsoft.com/office/officeart/2018/2/layout/IconVerticalSolidList"/>
    <dgm:cxn modelId="{7C2AC755-260B-40BA-860F-68F12C05F5AE}" type="presParOf" srcId="{5828817E-759C-4703-9150-5C7E53D84CA4}" destId="{979E3D8C-80E3-45F3-8963-CD047DA504CE}" srcOrd="0" destOrd="0" presId="urn:microsoft.com/office/officeart/2018/2/layout/IconVerticalSolidList"/>
    <dgm:cxn modelId="{BFE0C086-2941-4AE5-8752-1E9057149F74}" type="presParOf" srcId="{5828817E-759C-4703-9150-5C7E53D84CA4}" destId="{090A4B98-833E-4B0A-855B-C8717A4FAFE2}" srcOrd="1" destOrd="0" presId="urn:microsoft.com/office/officeart/2018/2/layout/IconVerticalSolidList"/>
    <dgm:cxn modelId="{8EAC3BC2-CE38-4E11-B441-DFB6378C61A7}" type="presParOf" srcId="{5828817E-759C-4703-9150-5C7E53D84CA4}" destId="{0C06AF01-8CB6-49BD-B08B-AA2CBC2D04BB}" srcOrd="2" destOrd="0" presId="urn:microsoft.com/office/officeart/2018/2/layout/IconVerticalSolidList"/>
    <dgm:cxn modelId="{505CFF00-2F5A-41CB-A896-1721DA952107}" type="presParOf" srcId="{5828817E-759C-4703-9150-5C7E53D84CA4}" destId="{DB7600C7-02C7-4FB0-839F-28C99C921A7F}" srcOrd="3" destOrd="0" presId="urn:microsoft.com/office/officeart/2018/2/layout/IconVerticalSolidList"/>
    <dgm:cxn modelId="{6AF7C469-CAA3-4972-B135-974C865C58A0}" type="presParOf" srcId="{6399AB57-70AA-4551-854F-B44A8B307243}" destId="{57F0EDF4-2237-46E5-8CA6-82CE534EAE22}" srcOrd="1" destOrd="0" presId="urn:microsoft.com/office/officeart/2018/2/layout/IconVerticalSolidList"/>
    <dgm:cxn modelId="{B89BE8F4-51C8-4D3F-AB37-4E1718FF2507}" type="presParOf" srcId="{6399AB57-70AA-4551-854F-B44A8B307243}" destId="{F36B07A7-7917-466D-949E-4A2A0F5E8B7D}" srcOrd="2" destOrd="0" presId="urn:microsoft.com/office/officeart/2018/2/layout/IconVerticalSolidList"/>
    <dgm:cxn modelId="{7028C4F3-0C68-4F9A-8731-1155A217F3CA}" type="presParOf" srcId="{F36B07A7-7917-466D-949E-4A2A0F5E8B7D}" destId="{79B0B177-9B69-4340-8B49-5927D814898C}" srcOrd="0" destOrd="0" presId="urn:microsoft.com/office/officeart/2018/2/layout/IconVerticalSolidList"/>
    <dgm:cxn modelId="{22D6720E-FDBA-4DAE-82C7-16BFEB0FCA5B}" type="presParOf" srcId="{F36B07A7-7917-466D-949E-4A2A0F5E8B7D}" destId="{2C2E0ABC-A272-4519-A2EA-4F547D5161CC}" srcOrd="1" destOrd="0" presId="urn:microsoft.com/office/officeart/2018/2/layout/IconVerticalSolidList"/>
    <dgm:cxn modelId="{6AE29737-7E1C-4779-90D4-9AA7D9819644}" type="presParOf" srcId="{F36B07A7-7917-466D-949E-4A2A0F5E8B7D}" destId="{72033AD7-73F9-4FD8-B14C-9B8BEC3C2D81}" srcOrd="2" destOrd="0" presId="urn:microsoft.com/office/officeart/2018/2/layout/IconVerticalSolidList"/>
    <dgm:cxn modelId="{B8628CE4-1944-4B60-B278-A6DF630BC92E}" type="presParOf" srcId="{F36B07A7-7917-466D-949E-4A2A0F5E8B7D}" destId="{F6122386-CBD7-412F-8861-635D9BF60A5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52E89A-38B2-4D5A-9D53-43F0B5C442A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2F71050-6639-4C75-B0D4-C9BD93227774}">
      <dgm:prSet/>
      <dgm:spPr/>
      <dgm:t>
        <a:bodyPr/>
        <a:lstStyle/>
        <a:p>
          <a:pPr>
            <a:lnSpc>
              <a:spcPct val="100000"/>
            </a:lnSpc>
          </a:pPr>
          <a:r>
            <a:rPr lang="en-US"/>
            <a:t>Defective Specifications</a:t>
          </a:r>
        </a:p>
      </dgm:t>
    </dgm:pt>
    <dgm:pt modelId="{1A49F9F5-6614-444C-97AF-CAFA99411457}" type="parTrans" cxnId="{231CB58A-D082-4072-A6F5-66CC6BD8E120}">
      <dgm:prSet/>
      <dgm:spPr/>
      <dgm:t>
        <a:bodyPr/>
        <a:lstStyle/>
        <a:p>
          <a:endParaRPr lang="en-US"/>
        </a:p>
      </dgm:t>
    </dgm:pt>
    <dgm:pt modelId="{C07E558B-4C7A-40B7-8534-34E347E1A8A2}" type="sibTrans" cxnId="{231CB58A-D082-4072-A6F5-66CC6BD8E120}">
      <dgm:prSet/>
      <dgm:spPr/>
      <dgm:t>
        <a:bodyPr/>
        <a:lstStyle/>
        <a:p>
          <a:endParaRPr lang="en-US"/>
        </a:p>
      </dgm:t>
    </dgm:pt>
    <dgm:pt modelId="{9450300E-4B42-461B-B243-3CFD213D34E3}">
      <dgm:prSet/>
      <dgm:spPr/>
      <dgm:t>
        <a:bodyPr/>
        <a:lstStyle/>
        <a:p>
          <a:pPr>
            <a:lnSpc>
              <a:spcPct val="100000"/>
            </a:lnSpc>
          </a:pPr>
          <a:r>
            <a:rPr lang="en-US"/>
            <a:t>Schedule Disruption</a:t>
          </a:r>
        </a:p>
      </dgm:t>
    </dgm:pt>
    <dgm:pt modelId="{4D5AC009-8CDE-485F-807E-BE86865C706B}" type="parTrans" cxnId="{EC8AF474-3354-491C-8594-74A182DA1A1D}">
      <dgm:prSet/>
      <dgm:spPr/>
      <dgm:t>
        <a:bodyPr/>
        <a:lstStyle/>
        <a:p>
          <a:endParaRPr lang="en-US"/>
        </a:p>
      </dgm:t>
    </dgm:pt>
    <dgm:pt modelId="{5AEA61FC-36DF-4477-9B46-15204521BEA6}" type="sibTrans" cxnId="{EC8AF474-3354-491C-8594-74A182DA1A1D}">
      <dgm:prSet/>
      <dgm:spPr/>
      <dgm:t>
        <a:bodyPr/>
        <a:lstStyle/>
        <a:p>
          <a:endParaRPr lang="en-US"/>
        </a:p>
      </dgm:t>
    </dgm:pt>
    <dgm:pt modelId="{73FF491F-1D80-45FF-832E-9B8E74CAC78C}">
      <dgm:prSet/>
      <dgm:spPr/>
      <dgm:t>
        <a:bodyPr/>
        <a:lstStyle/>
        <a:p>
          <a:pPr>
            <a:lnSpc>
              <a:spcPct val="100000"/>
            </a:lnSpc>
          </a:pPr>
          <a:r>
            <a:rPr lang="en-US"/>
            <a:t>Differing Site Conditions</a:t>
          </a:r>
        </a:p>
      </dgm:t>
    </dgm:pt>
    <dgm:pt modelId="{5E7754E5-AAE0-42EB-8C32-F846B82E0136}" type="parTrans" cxnId="{A4B7CF88-9456-4C99-8E32-2CEDD36C1903}">
      <dgm:prSet/>
      <dgm:spPr/>
      <dgm:t>
        <a:bodyPr/>
        <a:lstStyle/>
        <a:p>
          <a:endParaRPr lang="en-US"/>
        </a:p>
      </dgm:t>
    </dgm:pt>
    <dgm:pt modelId="{E2DE357C-5D63-47A3-8C19-23FC079BA215}" type="sibTrans" cxnId="{A4B7CF88-9456-4C99-8E32-2CEDD36C1903}">
      <dgm:prSet/>
      <dgm:spPr/>
      <dgm:t>
        <a:bodyPr/>
        <a:lstStyle/>
        <a:p>
          <a:endParaRPr lang="en-US"/>
        </a:p>
      </dgm:t>
    </dgm:pt>
    <dgm:pt modelId="{0DB474EB-CC90-48E1-A4CE-F5BB08BF5D53}">
      <dgm:prSet/>
      <dgm:spPr/>
      <dgm:t>
        <a:bodyPr/>
        <a:lstStyle/>
        <a:p>
          <a:pPr>
            <a:lnSpc>
              <a:spcPct val="100000"/>
            </a:lnSpc>
          </a:pPr>
          <a:r>
            <a:rPr lang="en-US"/>
            <a:t>Anything else that takes more time or costs more money to perform the project.</a:t>
          </a:r>
        </a:p>
      </dgm:t>
    </dgm:pt>
    <dgm:pt modelId="{5AB8A720-E3AF-42F5-A85F-E9E624C463BC}" type="parTrans" cxnId="{6591CF88-38C5-4021-BE65-65557B939266}">
      <dgm:prSet/>
      <dgm:spPr/>
      <dgm:t>
        <a:bodyPr/>
        <a:lstStyle/>
        <a:p>
          <a:endParaRPr lang="en-US"/>
        </a:p>
      </dgm:t>
    </dgm:pt>
    <dgm:pt modelId="{A1FEB636-C4C7-4C13-AFB5-A86E2D648C3D}" type="sibTrans" cxnId="{6591CF88-38C5-4021-BE65-65557B939266}">
      <dgm:prSet/>
      <dgm:spPr/>
      <dgm:t>
        <a:bodyPr/>
        <a:lstStyle/>
        <a:p>
          <a:endParaRPr lang="en-US"/>
        </a:p>
      </dgm:t>
    </dgm:pt>
    <dgm:pt modelId="{D8DC3438-9A4A-44B9-A4D6-1D6F3B1441FA}" type="pres">
      <dgm:prSet presAssocID="{E252E89A-38B2-4D5A-9D53-43F0B5C442A3}" presName="root" presStyleCnt="0">
        <dgm:presLayoutVars>
          <dgm:dir/>
          <dgm:resizeHandles val="exact"/>
        </dgm:presLayoutVars>
      </dgm:prSet>
      <dgm:spPr/>
      <dgm:t>
        <a:bodyPr/>
        <a:lstStyle/>
        <a:p>
          <a:endParaRPr lang="en-US"/>
        </a:p>
      </dgm:t>
    </dgm:pt>
    <dgm:pt modelId="{0E1B8426-4FA5-4F42-9FD1-7C6AE1AECC18}" type="pres">
      <dgm:prSet presAssocID="{C2F71050-6639-4C75-B0D4-C9BD93227774}" presName="compNode" presStyleCnt="0"/>
      <dgm:spPr/>
    </dgm:pt>
    <dgm:pt modelId="{89EB4F48-3A03-4C6F-A91D-40BB23B80E5B}" type="pres">
      <dgm:prSet presAssocID="{C2F71050-6639-4C75-B0D4-C9BD93227774}" presName="bgRect" presStyleLbl="bgShp" presStyleIdx="0" presStyleCnt="4"/>
      <dgm:spPr/>
    </dgm:pt>
    <dgm:pt modelId="{904DB742-901B-4815-8FD3-544A74F877DE}" type="pres">
      <dgm:prSet presAssocID="{C2F71050-6639-4C75-B0D4-C9BD9322777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id="0" name="" descr="Tools"/>
        </a:ext>
      </dgm:extLst>
    </dgm:pt>
    <dgm:pt modelId="{129F85AC-DB13-446A-8616-7273B483E575}" type="pres">
      <dgm:prSet presAssocID="{C2F71050-6639-4C75-B0D4-C9BD93227774}" presName="spaceRect" presStyleCnt="0"/>
      <dgm:spPr/>
    </dgm:pt>
    <dgm:pt modelId="{99E9119C-C1A0-48EA-89EB-50D36876576D}" type="pres">
      <dgm:prSet presAssocID="{C2F71050-6639-4C75-B0D4-C9BD93227774}" presName="parTx" presStyleLbl="revTx" presStyleIdx="0" presStyleCnt="4">
        <dgm:presLayoutVars>
          <dgm:chMax val="0"/>
          <dgm:chPref val="0"/>
        </dgm:presLayoutVars>
      </dgm:prSet>
      <dgm:spPr/>
      <dgm:t>
        <a:bodyPr/>
        <a:lstStyle/>
        <a:p>
          <a:endParaRPr lang="en-US"/>
        </a:p>
      </dgm:t>
    </dgm:pt>
    <dgm:pt modelId="{DC71243B-CE57-4290-A6E6-8E9D97ACEF2A}" type="pres">
      <dgm:prSet presAssocID="{C07E558B-4C7A-40B7-8534-34E347E1A8A2}" presName="sibTrans" presStyleCnt="0"/>
      <dgm:spPr/>
    </dgm:pt>
    <dgm:pt modelId="{D76AB709-C51D-4516-9C00-9AF0F7A87719}" type="pres">
      <dgm:prSet presAssocID="{9450300E-4B42-461B-B243-3CFD213D34E3}" presName="compNode" presStyleCnt="0"/>
      <dgm:spPr/>
    </dgm:pt>
    <dgm:pt modelId="{5DABF354-B37C-4CCF-B8C5-EDB0028CE7A7}" type="pres">
      <dgm:prSet presAssocID="{9450300E-4B42-461B-B243-3CFD213D34E3}" presName="bgRect" presStyleLbl="bgShp" presStyleIdx="1" presStyleCnt="4"/>
      <dgm:spPr/>
    </dgm:pt>
    <dgm:pt modelId="{34CB4B79-B680-42FE-9C1C-4346565170BE}" type="pres">
      <dgm:prSet presAssocID="{9450300E-4B42-461B-B243-3CFD213D34E3}"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a:blipFill>
      </dgm:spPr>
      <dgm:extLst>
        <a:ext uri="{E40237B7-FDA0-4F09-8148-C483321AD2D9}">
          <dgm14:cNvPr xmlns:dgm14="http://schemas.microsoft.com/office/drawing/2010/diagram" id="0" name="" descr="Monthly calendar"/>
        </a:ext>
      </dgm:extLst>
    </dgm:pt>
    <dgm:pt modelId="{794DAE59-0CC7-489E-8396-A4A1A3ADE4C7}" type="pres">
      <dgm:prSet presAssocID="{9450300E-4B42-461B-B243-3CFD213D34E3}" presName="spaceRect" presStyleCnt="0"/>
      <dgm:spPr/>
    </dgm:pt>
    <dgm:pt modelId="{E8103EE7-BDEC-4621-A478-24F83557246C}" type="pres">
      <dgm:prSet presAssocID="{9450300E-4B42-461B-B243-3CFD213D34E3}" presName="parTx" presStyleLbl="revTx" presStyleIdx="1" presStyleCnt="4">
        <dgm:presLayoutVars>
          <dgm:chMax val="0"/>
          <dgm:chPref val="0"/>
        </dgm:presLayoutVars>
      </dgm:prSet>
      <dgm:spPr/>
      <dgm:t>
        <a:bodyPr/>
        <a:lstStyle/>
        <a:p>
          <a:endParaRPr lang="en-US"/>
        </a:p>
      </dgm:t>
    </dgm:pt>
    <dgm:pt modelId="{D6A3E564-A13B-4C6F-BEB1-DD33C6C7AB22}" type="pres">
      <dgm:prSet presAssocID="{5AEA61FC-36DF-4477-9B46-15204521BEA6}" presName="sibTrans" presStyleCnt="0"/>
      <dgm:spPr/>
    </dgm:pt>
    <dgm:pt modelId="{6D5B8394-94E9-4691-BC19-094F35FF0BD4}" type="pres">
      <dgm:prSet presAssocID="{73FF491F-1D80-45FF-832E-9B8E74CAC78C}" presName="compNode" presStyleCnt="0"/>
      <dgm:spPr/>
    </dgm:pt>
    <dgm:pt modelId="{ED67A0A0-A56E-4FA4-83F5-8B0DC14392C5}" type="pres">
      <dgm:prSet presAssocID="{73FF491F-1D80-45FF-832E-9B8E74CAC78C}" presName="bgRect" presStyleLbl="bgShp" presStyleIdx="2" presStyleCnt="4"/>
      <dgm:spPr/>
    </dgm:pt>
    <dgm:pt modelId="{248DFD09-EA3D-4193-90B1-DF84DD6FE4FC}" type="pres">
      <dgm:prSet presAssocID="{73FF491F-1D80-45FF-832E-9B8E74CAC78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a:blipFill>
      </dgm:spPr>
      <dgm:extLst>
        <a:ext uri="{E40237B7-FDA0-4F09-8148-C483321AD2D9}">
          <dgm14:cNvPr xmlns:dgm14="http://schemas.microsoft.com/office/drawing/2010/diagram" id="0" name="" descr="Venn diagram"/>
        </a:ext>
      </dgm:extLst>
    </dgm:pt>
    <dgm:pt modelId="{2EC26A4F-39C1-4D70-84A2-A6F4E9E2A866}" type="pres">
      <dgm:prSet presAssocID="{73FF491F-1D80-45FF-832E-9B8E74CAC78C}" presName="spaceRect" presStyleCnt="0"/>
      <dgm:spPr/>
    </dgm:pt>
    <dgm:pt modelId="{69AAD029-BC14-40B0-AA4B-9E7B082861A3}" type="pres">
      <dgm:prSet presAssocID="{73FF491F-1D80-45FF-832E-9B8E74CAC78C}" presName="parTx" presStyleLbl="revTx" presStyleIdx="2" presStyleCnt="4">
        <dgm:presLayoutVars>
          <dgm:chMax val="0"/>
          <dgm:chPref val="0"/>
        </dgm:presLayoutVars>
      </dgm:prSet>
      <dgm:spPr/>
      <dgm:t>
        <a:bodyPr/>
        <a:lstStyle/>
        <a:p>
          <a:endParaRPr lang="en-US"/>
        </a:p>
      </dgm:t>
    </dgm:pt>
    <dgm:pt modelId="{69E6C768-0D0F-423A-8BA1-F70A1639571E}" type="pres">
      <dgm:prSet presAssocID="{E2DE357C-5D63-47A3-8C19-23FC079BA215}" presName="sibTrans" presStyleCnt="0"/>
      <dgm:spPr/>
    </dgm:pt>
    <dgm:pt modelId="{EC644CEA-EC03-4123-A783-2A1E63E20E7D}" type="pres">
      <dgm:prSet presAssocID="{0DB474EB-CC90-48E1-A4CE-F5BB08BF5D53}" presName="compNode" presStyleCnt="0"/>
      <dgm:spPr/>
    </dgm:pt>
    <dgm:pt modelId="{9DECC692-6187-460D-A4D9-AD6E49E08CA1}" type="pres">
      <dgm:prSet presAssocID="{0DB474EB-CC90-48E1-A4CE-F5BB08BF5D53}" presName="bgRect" presStyleLbl="bgShp" presStyleIdx="3" presStyleCnt="4"/>
      <dgm:spPr/>
    </dgm:pt>
    <dgm:pt modelId="{AA86AEFD-EC33-4D6E-88CF-8F45A8B5EF85}" type="pres">
      <dgm:prSet presAssocID="{0DB474EB-CC90-48E1-A4CE-F5BB08BF5D5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rcRect/>
          <a:stretch>
            <a:fillRect/>
          </a:stretch>
        </a:blipFill>
      </dgm:spPr>
      <dgm:extLst>
        <a:ext uri="{E40237B7-FDA0-4F09-8148-C483321AD2D9}">
          <dgm14:cNvPr xmlns:dgm14="http://schemas.microsoft.com/office/drawing/2010/diagram" id="0" name="" descr="Money"/>
        </a:ext>
      </dgm:extLst>
    </dgm:pt>
    <dgm:pt modelId="{107DCE49-C7B3-45BD-9D87-F26F702A1DF1}" type="pres">
      <dgm:prSet presAssocID="{0DB474EB-CC90-48E1-A4CE-F5BB08BF5D53}" presName="spaceRect" presStyleCnt="0"/>
      <dgm:spPr/>
    </dgm:pt>
    <dgm:pt modelId="{0592BE52-1238-4DCB-ACFD-7536B6839914}" type="pres">
      <dgm:prSet presAssocID="{0DB474EB-CC90-48E1-A4CE-F5BB08BF5D53}" presName="parTx" presStyleLbl="revTx" presStyleIdx="3" presStyleCnt="4">
        <dgm:presLayoutVars>
          <dgm:chMax val="0"/>
          <dgm:chPref val="0"/>
        </dgm:presLayoutVars>
      </dgm:prSet>
      <dgm:spPr/>
      <dgm:t>
        <a:bodyPr/>
        <a:lstStyle/>
        <a:p>
          <a:endParaRPr lang="en-US"/>
        </a:p>
      </dgm:t>
    </dgm:pt>
  </dgm:ptLst>
  <dgm:cxnLst>
    <dgm:cxn modelId="{A4B7CF88-9456-4C99-8E32-2CEDD36C1903}" srcId="{E252E89A-38B2-4D5A-9D53-43F0B5C442A3}" destId="{73FF491F-1D80-45FF-832E-9B8E74CAC78C}" srcOrd="2" destOrd="0" parTransId="{5E7754E5-AAE0-42EB-8C32-F846B82E0136}" sibTransId="{E2DE357C-5D63-47A3-8C19-23FC079BA215}"/>
    <dgm:cxn modelId="{1FE7A7E3-44CA-4EC5-BA8D-F360F313B129}" type="presOf" srcId="{0DB474EB-CC90-48E1-A4CE-F5BB08BF5D53}" destId="{0592BE52-1238-4DCB-ACFD-7536B6839914}" srcOrd="0" destOrd="0" presId="urn:microsoft.com/office/officeart/2018/2/layout/IconVerticalSolidList"/>
    <dgm:cxn modelId="{6591CF88-38C5-4021-BE65-65557B939266}" srcId="{E252E89A-38B2-4D5A-9D53-43F0B5C442A3}" destId="{0DB474EB-CC90-48E1-A4CE-F5BB08BF5D53}" srcOrd="3" destOrd="0" parTransId="{5AB8A720-E3AF-42F5-A85F-E9E624C463BC}" sibTransId="{A1FEB636-C4C7-4C13-AFB5-A86E2D648C3D}"/>
    <dgm:cxn modelId="{EC8AF474-3354-491C-8594-74A182DA1A1D}" srcId="{E252E89A-38B2-4D5A-9D53-43F0B5C442A3}" destId="{9450300E-4B42-461B-B243-3CFD213D34E3}" srcOrd="1" destOrd="0" parTransId="{4D5AC009-8CDE-485F-807E-BE86865C706B}" sibTransId="{5AEA61FC-36DF-4477-9B46-15204521BEA6}"/>
    <dgm:cxn modelId="{4F5A2916-BBEA-4E25-9B03-B6B89BC974D4}" type="presOf" srcId="{73FF491F-1D80-45FF-832E-9B8E74CAC78C}" destId="{69AAD029-BC14-40B0-AA4B-9E7B082861A3}" srcOrd="0" destOrd="0" presId="urn:microsoft.com/office/officeart/2018/2/layout/IconVerticalSolidList"/>
    <dgm:cxn modelId="{A7E20FB6-F17A-4CAC-BF84-84F44EEA8B15}" type="presOf" srcId="{9450300E-4B42-461B-B243-3CFD213D34E3}" destId="{E8103EE7-BDEC-4621-A478-24F83557246C}" srcOrd="0" destOrd="0" presId="urn:microsoft.com/office/officeart/2018/2/layout/IconVerticalSolidList"/>
    <dgm:cxn modelId="{4E0ECD45-02F9-495B-9655-271509C4F7A3}" type="presOf" srcId="{C2F71050-6639-4C75-B0D4-C9BD93227774}" destId="{99E9119C-C1A0-48EA-89EB-50D36876576D}" srcOrd="0" destOrd="0" presId="urn:microsoft.com/office/officeart/2018/2/layout/IconVerticalSolidList"/>
    <dgm:cxn modelId="{231CB58A-D082-4072-A6F5-66CC6BD8E120}" srcId="{E252E89A-38B2-4D5A-9D53-43F0B5C442A3}" destId="{C2F71050-6639-4C75-B0D4-C9BD93227774}" srcOrd="0" destOrd="0" parTransId="{1A49F9F5-6614-444C-97AF-CAFA99411457}" sibTransId="{C07E558B-4C7A-40B7-8534-34E347E1A8A2}"/>
    <dgm:cxn modelId="{137CC5B2-7E90-4373-B700-22292A9A8BCA}" type="presOf" srcId="{E252E89A-38B2-4D5A-9D53-43F0B5C442A3}" destId="{D8DC3438-9A4A-44B9-A4D6-1D6F3B1441FA}" srcOrd="0" destOrd="0" presId="urn:microsoft.com/office/officeart/2018/2/layout/IconVerticalSolidList"/>
    <dgm:cxn modelId="{D1BAB1F6-2461-4738-B976-80BEAB700514}" type="presParOf" srcId="{D8DC3438-9A4A-44B9-A4D6-1D6F3B1441FA}" destId="{0E1B8426-4FA5-4F42-9FD1-7C6AE1AECC18}" srcOrd="0" destOrd="0" presId="urn:microsoft.com/office/officeart/2018/2/layout/IconVerticalSolidList"/>
    <dgm:cxn modelId="{FCA21FF0-4F3A-4963-95E7-10C264F702B7}" type="presParOf" srcId="{0E1B8426-4FA5-4F42-9FD1-7C6AE1AECC18}" destId="{89EB4F48-3A03-4C6F-A91D-40BB23B80E5B}" srcOrd="0" destOrd="0" presId="urn:microsoft.com/office/officeart/2018/2/layout/IconVerticalSolidList"/>
    <dgm:cxn modelId="{D04CD350-9455-4ED5-8C86-FE0C9BEF3DB3}" type="presParOf" srcId="{0E1B8426-4FA5-4F42-9FD1-7C6AE1AECC18}" destId="{904DB742-901B-4815-8FD3-544A74F877DE}" srcOrd="1" destOrd="0" presId="urn:microsoft.com/office/officeart/2018/2/layout/IconVerticalSolidList"/>
    <dgm:cxn modelId="{CFCCF925-1905-42C8-BFB4-F67B493F0E75}" type="presParOf" srcId="{0E1B8426-4FA5-4F42-9FD1-7C6AE1AECC18}" destId="{129F85AC-DB13-446A-8616-7273B483E575}" srcOrd="2" destOrd="0" presId="urn:microsoft.com/office/officeart/2018/2/layout/IconVerticalSolidList"/>
    <dgm:cxn modelId="{B4AC127F-026C-42BA-B80F-624CC73B8538}" type="presParOf" srcId="{0E1B8426-4FA5-4F42-9FD1-7C6AE1AECC18}" destId="{99E9119C-C1A0-48EA-89EB-50D36876576D}" srcOrd="3" destOrd="0" presId="urn:microsoft.com/office/officeart/2018/2/layout/IconVerticalSolidList"/>
    <dgm:cxn modelId="{A417CE84-A9B8-4796-9262-9061468364FE}" type="presParOf" srcId="{D8DC3438-9A4A-44B9-A4D6-1D6F3B1441FA}" destId="{DC71243B-CE57-4290-A6E6-8E9D97ACEF2A}" srcOrd="1" destOrd="0" presId="urn:microsoft.com/office/officeart/2018/2/layout/IconVerticalSolidList"/>
    <dgm:cxn modelId="{0A1ACBBF-89D3-48C0-90AC-9D461708E514}" type="presParOf" srcId="{D8DC3438-9A4A-44B9-A4D6-1D6F3B1441FA}" destId="{D76AB709-C51D-4516-9C00-9AF0F7A87719}" srcOrd="2" destOrd="0" presId="urn:microsoft.com/office/officeart/2018/2/layout/IconVerticalSolidList"/>
    <dgm:cxn modelId="{D392EE81-D674-436A-8BC4-380B58DB5881}" type="presParOf" srcId="{D76AB709-C51D-4516-9C00-9AF0F7A87719}" destId="{5DABF354-B37C-4CCF-B8C5-EDB0028CE7A7}" srcOrd="0" destOrd="0" presId="urn:microsoft.com/office/officeart/2018/2/layout/IconVerticalSolidList"/>
    <dgm:cxn modelId="{DBDFB4E5-F5EA-42A2-9CA9-2DDEB35E1C56}" type="presParOf" srcId="{D76AB709-C51D-4516-9C00-9AF0F7A87719}" destId="{34CB4B79-B680-42FE-9C1C-4346565170BE}" srcOrd="1" destOrd="0" presId="urn:microsoft.com/office/officeart/2018/2/layout/IconVerticalSolidList"/>
    <dgm:cxn modelId="{3AE0C4C6-D095-4A2A-B35A-65B7BC452816}" type="presParOf" srcId="{D76AB709-C51D-4516-9C00-9AF0F7A87719}" destId="{794DAE59-0CC7-489E-8396-A4A1A3ADE4C7}" srcOrd="2" destOrd="0" presId="urn:microsoft.com/office/officeart/2018/2/layout/IconVerticalSolidList"/>
    <dgm:cxn modelId="{966C0294-EF5D-427D-B569-B166BE1F9E8A}" type="presParOf" srcId="{D76AB709-C51D-4516-9C00-9AF0F7A87719}" destId="{E8103EE7-BDEC-4621-A478-24F83557246C}" srcOrd="3" destOrd="0" presId="urn:microsoft.com/office/officeart/2018/2/layout/IconVerticalSolidList"/>
    <dgm:cxn modelId="{A38DD8AC-EEB6-4B1D-8B7D-EBA058496D12}" type="presParOf" srcId="{D8DC3438-9A4A-44B9-A4D6-1D6F3B1441FA}" destId="{D6A3E564-A13B-4C6F-BEB1-DD33C6C7AB22}" srcOrd="3" destOrd="0" presId="urn:microsoft.com/office/officeart/2018/2/layout/IconVerticalSolidList"/>
    <dgm:cxn modelId="{A73B6D5D-0BBC-4CD6-82CA-4F607EB1A8FE}" type="presParOf" srcId="{D8DC3438-9A4A-44B9-A4D6-1D6F3B1441FA}" destId="{6D5B8394-94E9-4691-BC19-094F35FF0BD4}" srcOrd="4" destOrd="0" presId="urn:microsoft.com/office/officeart/2018/2/layout/IconVerticalSolidList"/>
    <dgm:cxn modelId="{79830139-811F-4CB3-9377-47DD430995AC}" type="presParOf" srcId="{6D5B8394-94E9-4691-BC19-094F35FF0BD4}" destId="{ED67A0A0-A56E-4FA4-83F5-8B0DC14392C5}" srcOrd="0" destOrd="0" presId="urn:microsoft.com/office/officeart/2018/2/layout/IconVerticalSolidList"/>
    <dgm:cxn modelId="{082E9C28-65A8-4680-B566-08F71068E258}" type="presParOf" srcId="{6D5B8394-94E9-4691-BC19-094F35FF0BD4}" destId="{248DFD09-EA3D-4193-90B1-DF84DD6FE4FC}" srcOrd="1" destOrd="0" presId="urn:microsoft.com/office/officeart/2018/2/layout/IconVerticalSolidList"/>
    <dgm:cxn modelId="{B65C99F6-5DF3-499D-82FB-EFCA6FB69A93}" type="presParOf" srcId="{6D5B8394-94E9-4691-BC19-094F35FF0BD4}" destId="{2EC26A4F-39C1-4D70-84A2-A6F4E9E2A866}" srcOrd="2" destOrd="0" presId="urn:microsoft.com/office/officeart/2018/2/layout/IconVerticalSolidList"/>
    <dgm:cxn modelId="{A63A5E76-EF32-4434-BF6E-413DD9008B6D}" type="presParOf" srcId="{6D5B8394-94E9-4691-BC19-094F35FF0BD4}" destId="{69AAD029-BC14-40B0-AA4B-9E7B082861A3}" srcOrd="3" destOrd="0" presId="urn:microsoft.com/office/officeart/2018/2/layout/IconVerticalSolidList"/>
    <dgm:cxn modelId="{C1D93B42-6095-47EB-B914-6B51EBBF2A6C}" type="presParOf" srcId="{D8DC3438-9A4A-44B9-A4D6-1D6F3B1441FA}" destId="{69E6C768-0D0F-423A-8BA1-F70A1639571E}" srcOrd="5" destOrd="0" presId="urn:microsoft.com/office/officeart/2018/2/layout/IconVerticalSolidList"/>
    <dgm:cxn modelId="{FC38ABBC-5ACE-4489-9EB6-46E7330DB1B6}" type="presParOf" srcId="{D8DC3438-9A4A-44B9-A4D6-1D6F3B1441FA}" destId="{EC644CEA-EC03-4123-A783-2A1E63E20E7D}" srcOrd="6" destOrd="0" presId="urn:microsoft.com/office/officeart/2018/2/layout/IconVerticalSolidList"/>
    <dgm:cxn modelId="{CC2FF55B-426B-4E10-BAAC-C2AE8E500597}" type="presParOf" srcId="{EC644CEA-EC03-4123-A783-2A1E63E20E7D}" destId="{9DECC692-6187-460D-A4D9-AD6E49E08CA1}" srcOrd="0" destOrd="0" presId="urn:microsoft.com/office/officeart/2018/2/layout/IconVerticalSolidList"/>
    <dgm:cxn modelId="{EB0192BF-9578-41C2-9BCC-4B7EA38688B1}" type="presParOf" srcId="{EC644CEA-EC03-4123-A783-2A1E63E20E7D}" destId="{AA86AEFD-EC33-4D6E-88CF-8F45A8B5EF85}" srcOrd="1" destOrd="0" presId="urn:microsoft.com/office/officeart/2018/2/layout/IconVerticalSolidList"/>
    <dgm:cxn modelId="{EC9808A2-A1C8-4A8B-8620-F74B0C9B9ABD}" type="presParOf" srcId="{EC644CEA-EC03-4123-A783-2A1E63E20E7D}" destId="{107DCE49-C7B3-45BD-9D87-F26F702A1DF1}" srcOrd="2" destOrd="0" presId="urn:microsoft.com/office/officeart/2018/2/layout/IconVerticalSolidList"/>
    <dgm:cxn modelId="{D0391844-9AB1-418E-83EE-C76DCD7B98CC}" type="presParOf" srcId="{EC644CEA-EC03-4123-A783-2A1E63E20E7D}" destId="{0592BE52-1238-4DCB-ACFD-7536B683991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252E89A-38B2-4D5A-9D53-43F0B5C442A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2F71050-6639-4C75-B0D4-C9BD93227774}">
      <dgm:prSet/>
      <dgm:spPr/>
      <dgm:t>
        <a:bodyPr/>
        <a:lstStyle/>
        <a:p>
          <a:pPr>
            <a:lnSpc>
              <a:spcPct val="100000"/>
            </a:lnSpc>
          </a:pPr>
          <a:r>
            <a:rPr lang="en-US">
              <a:hlinkClick xmlns:r="http://schemas.openxmlformats.org/officeDocument/2006/relationships" r:id="rId1"/>
            </a:rPr>
            <a:t>Armed Services Board of Contract Appeals </a:t>
          </a:r>
          <a:r>
            <a:rPr lang="en-US"/>
            <a:t>(ASBCA) (90 days after Contracting Officers Final Decision)</a:t>
          </a:r>
        </a:p>
      </dgm:t>
    </dgm:pt>
    <dgm:pt modelId="{1A49F9F5-6614-444C-97AF-CAFA99411457}" type="parTrans" cxnId="{231CB58A-D082-4072-A6F5-66CC6BD8E120}">
      <dgm:prSet/>
      <dgm:spPr/>
      <dgm:t>
        <a:bodyPr/>
        <a:lstStyle/>
        <a:p>
          <a:endParaRPr lang="en-US"/>
        </a:p>
      </dgm:t>
    </dgm:pt>
    <dgm:pt modelId="{C07E558B-4C7A-40B7-8534-34E347E1A8A2}" type="sibTrans" cxnId="{231CB58A-D082-4072-A6F5-66CC6BD8E120}">
      <dgm:prSet/>
      <dgm:spPr/>
      <dgm:t>
        <a:bodyPr/>
        <a:lstStyle/>
        <a:p>
          <a:endParaRPr lang="en-US"/>
        </a:p>
      </dgm:t>
    </dgm:pt>
    <dgm:pt modelId="{4D819C4D-3979-4CDF-A282-3458ECCD6965}">
      <dgm:prSet/>
      <dgm:spPr/>
      <dgm:t>
        <a:bodyPr/>
        <a:lstStyle/>
        <a:p>
          <a:pPr>
            <a:lnSpc>
              <a:spcPct val="100000"/>
            </a:lnSpc>
          </a:pPr>
          <a:r>
            <a:rPr lang="en-US" dirty="0"/>
            <a:t>Or </a:t>
          </a:r>
          <a:r>
            <a:rPr lang="en-US" dirty="0">
              <a:hlinkClick xmlns:r="http://schemas.openxmlformats.org/officeDocument/2006/relationships" r:id="rId2"/>
            </a:rPr>
            <a:t>The Court of Federal Claims </a:t>
          </a:r>
          <a:r>
            <a:rPr lang="en-US" dirty="0"/>
            <a:t>(COFC) (One year after Contracting Officers Final Decision)</a:t>
          </a:r>
        </a:p>
      </dgm:t>
    </dgm:pt>
    <dgm:pt modelId="{9FBFA219-5049-4B54-B16A-41CC2FF86C6B}" type="parTrans" cxnId="{F658CE09-10B3-436B-BCF4-F9995F482860}">
      <dgm:prSet/>
      <dgm:spPr/>
      <dgm:t>
        <a:bodyPr/>
        <a:lstStyle/>
        <a:p>
          <a:endParaRPr lang="en-US"/>
        </a:p>
      </dgm:t>
    </dgm:pt>
    <dgm:pt modelId="{92878D5C-85B6-4C9D-8887-17D307F68792}" type="sibTrans" cxnId="{F658CE09-10B3-436B-BCF4-F9995F482860}">
      <dgm:prSet/>
      <dgm:spPr/>
      <dgm:t>
        <a:bodyPr/>
        <a:lstStyle/>
        <a:p>
          <a:endParaRPr lang="en-US"/>
        </a:p>
      </dgm:t>
    </dgm:pt>
    <dgm:pt modelId="{156862DB-2A9E-4DF8-857C-84AFC21A038A}">
      <dgm:prSet/>
      <dgm:spPr/>
      <dgm:t>
        <a:bodyPr/>
        <a:lstStyle/>
        <a:p>
          <a:pPr>
            <a:lnSpc>
              <a:spcPct val="100000"/>
            </a:lnSpc>
          </a:pPr>
          <a:r>
            <a:rPr lang="en-US" dirty="0"/>
            <a:t>Or for an Agency that is not part of the Department of Defense (DoD), </a:t>
          </a:r>
          <a:r>
            <a:rPr lang="en-US" dirty="0">
              <a:hlinkClick xmlns:r="http://schemas.openxmlformats.org/officeDocument/2006/relationships" r:id="rId3"/>
            </a:rPr>
            <a:t>the Civilian Board of Contract Appeals (CBCA)  </a:t>
          </a:r>
          <a:r>
            <a:rPr lang="en-US" dirty="0"/>
            <a:t>(90 days after Final Decision)</a:t>
          </a:r>
        </a:p>
      </dgm:t>
    </dgm:pt>
    <dgm:pt modelId="{3B45D525-1D3F-4490-AE16-3330A8C01530}" type="parTrans" cxnId="{DE269874-DB0A-4379-981B-1E8421960F8B}">
      <dgm:prSet/>
      <dgm:spPr/>
      <dgm:t>
        <a:bodyPr/>
        <a:lstStyle/>
        <a:p>
          <a:endParaRPr lang="en-US"/>
        </a:p>
      </dgm:t>
    </dgm:pt>
    <dgm:pt modelId="{ED742225-A262-4772-9045-F109DD7647AB}" type="sibTrans" cxnId="{DE269874-DB0A-4379-981B-1E8421960F8B}">
      <dgm:prSet/>
      <dgm:spPr/>
      <dgm:t>
        <a:bodyPr/>
        <a:lstStyle/>
        <a:p>
          <a:endParaRPr lang="en-US"/>
        </a:p>
      </dgm:t>
    </dgm:pt>
    <dgm:pt modelId="{844E384F-844C-462F-965D-637241AB123E}">
      <dgm:prSet/>
      <dgm:spPr/>
      <dgm:t>
        <a:bodyPr/>
        <a:lstStyle/>
        <a:p>
          <a:pPr>
            <a:lnSpc>
              <a:spcPct val="100000"/>
            </a:lnSpc>
          </a:pPr>
          <a:r>
            <a:rPr lang="en-US"/>
            <a:t>Once the decision is made, it cannot be changed.</a:t>
          </a:r>
        </a:p>
      </dgm:t>
    </dgm:pt>
    <dgm:pt modelId="{1CB54823-28BE-4079-89FB-DB698C0DF41A}" type="parTrans" cxnId="{E7C63B13-6773-47B0-8010-A189B8A719E4}">
      <dgm:prSet/>
      <dgm:spPr/>
      <dgm:t>
        <a:bodyPr/>
        <a:lstStyle/>
        <a:p>
          <a:endParaRPr lang="en-US"/>
        </a:p>
      </dgm:t>
    </dgm:pt>
    <dgm:pt modelId="{0CBC293C-5B70-41D9-B899-322F17462747}" type="sibTrans" cxnId="{E7C63B13-6773-47B0-8010-A189B8A719E4}">
      <dgm:prSet/>
      <dgm:spPr/>
      <dgm:t>
        <a:bodyPr/>
        <a:lstStyle/>
        <a:p>
          <a:endParaRPr lang="en-US"/>
        </a:p>
      </dgm:t>
    </dgm:pt>
    <dgm:pt modelId="{D8DC3438-9A4A-44B9-A4D6-1D6F3B1441FA}" type="pres">
      <dgm:prSet presAssocID="{E252E89A-38B2-4D5A-9D53-43F0B5C442A3}" presName="root" presStyleCnt="0">
        <dgm:presLayoutVars>
          <dgm:dir/>
          <dgm:resizeHandles val="exact"/>
        </dgm:presLayoutVars>
      </dgm:prSet>
      <dgm:spPr/>
      <dgm:t>
        <a:bodyPr/>
        <a:lstStyle/>
        <a:p>
          <a:endParaRPr lang="en-US"/>
        </a:p>
      </dgm:t>
    </dgm:pt>
    <dgm:pt modelId="{0E1B8426-4FA5-4F42-9FD1-7C6AE1AECC18}" type="pres">
      <dgm:prSet presAssocID="{C2F71050-6639-4C75-B0D4-C9BD93227774}" presName="compNode" presStyleCnt="0"/>
      <dgm:spPr/>
    </dgm:pt>
    <dgm:pt modelId="{89EB4F48-3A03-4C6F-A91D-40BB23B80E5B}" type="pres">
      <dgm:prSet presAssocID="{C2F71050-6639-4C75-B0D4-C9BD93227774}" presName="bgRect" presStyleLbl="bgShp" presStyleIdx="0" presStyleCnt="4"/>
      <dgm:spPr/>
    </dgm:pt>
    <dgm:pt modelId="{904DB742-901B-4815-8FD3-544A74F877DE}" type="pres">
      <dgm:prSet presAssocID="{C2F71050-6639-4C75-B0D4-C9BD93227774}" presName="iconRect" presStyleLbl="node1" presStyleIdx="0" presStyleCnt="4"/>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a:fillRect/>
          </a:stretch>
        </a:blipFill>
        <a:ln>
          <a:noFill/>
        </a:ln>
      </dgm:spPr>
      <dgm:extLst>
        <a:ext uri="{E40237B7-FDA0-4F09-8148-C483321AD2D9}">
          <dgm14:cNvPr xmlns:dgm14="http://schemas.microsoft.com/office/drawing/2010/diagram" id="0" name="" descr="Shield"/>
        </a:ext>
      </dgm:extLst>
    </dgm:pt>
    <dgm:pt modelId="{129F85AC-DB13-446A-8616-7273B483E575}" type="pres">
      <dgm:prSet presAssocID="{C2F71050-6639-4C75-B0D4-C9BD93227774}" presName="spaceRect" presStyleCnt="0"/>
      <dgm:spPr/>
    </dgm:pt>
    <dgm:pt modelId="{99E9119C-C1A0-48EA-89EB-50D36876576D}" type="pres">
      <dgm:prSet presAssocID="{C2F71050-6639-4C75-B0D4-C9BD93227774}" presName="parTx" presStyleLbl="revTx" presStyleIdx="0" presStyleCnt="4">
        <dgm:presLayoutVars>
          <dgm:chMax val="0"/>
          <dgm:chPref val="0"/>
        </dgm:presLayoutVars>
      </dgm:prSet>
      <dgm:spPr/>
      <dgm:t>
        <a:bodyPr/>
        <a:lstStyle/>
        <a:p>
          <a:endParaRPr lang="en-US"/>
        </a:p>
      </dgm:t>
    </dgm:pt>
    <dgm:pt modelId="{DC71243B-CE57-4290-A6E6-8E9D97ACEF2A}" type="pres">
      <dgm:prSet presAssocID="{C07E558B-4C7A-40B7-8534-34E347E1A8A2}" presName="sibTrans" presStyleCnt="0"/>
      <dgm:spPr/>
    </dgm:pt>
    <dgm:pt modelId="{ADAACB8E-5D74-44CD-BC83-8DD019AD7A7F}" type="pres">
      <dgm:prSet presAssocID="{4D819C4D-3979-4CDF-A282-3458ECCD6965}" presName="compNode" presStyleCnt="0"/>
      <dgm:spPr/>
    </dgm:pt>
    <dgm:pt modelId="{0AC85E5C-AF8D-41D9-84F7-D590A1A674FA}" type="pres">
      <dgm:prSet presAssocID="{4D819C4D-3979-4CDF-A282-3458ECCD6965}" presName="bgRect" presStyleLbl="bgShp" presStyleIdx="1" presStyleCnt="4"/>
      <dgm:spPr/>
    </dgm:pt>
    <dgm:pt modelId="{2905BDF2-9A0A-463A-B1A7-97F76C318398}" type="pres">
      <dgm:prSet presAssocID="{4D819C4D-3979-4CDF-A282-3458ECCD6965}" presName="iconRect" presStyleLbl="node1" presStyleIdx="1" presStyleCnt="4"/>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rcRect/>
          <a:stretch>
            <a:fillRect/>
          </a:stretch>
        </a:blipFill>
      </dgm:spPr>
      <dgm:extLst>
        <a:ext uri="{E40237B7-FDA0-4F09-8148-C483321AD2D9}">
          <dgm14:cNvPr xmlns:dgm14="http://schemas.microsoft.com/office/drawing/2010/diagram" id="0" name="" descr="Court"/>
        </a:ext>
      </dgm:extLst>
    </dgm:pt>
    <dgm:pt modelId="{928DB020-7EAC-4157-BDA1-BFD0400F88F0}" type="pres">
      <dgm:prSet presAssocID="{4D819C4D-3979-4CDF-A282-3458ECCD6965}" presName="spaceRect" presStyleCnt="0"/>
      <dgm:spPr/>
    </dgm:pt>
    <dgm:pt modelId="{161CC602-5D93-425F-A4BA-E0252C49022B}" type="pres">
      <dgm:prSet presAssocID="{4D819C4D-3979-4CDF-A282-3458ECCD6965}" presName="parTx" presStyleLbl="revTx" presStyleIdx="1" presStyleCnt="4">
        <dgm:presLayoutVars>
          <dgm:chMax val="0"/>
          <dgm:chPref val="0"/>
        </dgm:presLayoutVars>
      </dgm:prSet>
      <dgm:spPr/>
      <dgm:t>
        <a:bodyPr/>
        <a:lstStyle/>
        <a:p>
          <a:endParaRPr lang="en-US"/>
        </a:p>
      </dgm:t>
    </dgm:pt>
    <dgm:pt modelId="{5C98B630-47EF-4DC6-802B-A6888CC4F5E0}" type="pres">
      <dgm:prSet presAssocID="{92878D5C-85B6-4C9D-8887-17D307F68792}" presName="sibTrans" presStyleCnt="0"/>
      <dgm:spPr/>
    </dgm:pt>
    <dgm:pt modelId="{1F617B99-4904-436B-B6FD-CCA429849167}" type="pres">
      <dgm:prSet presAssocID="{156862DB-2A9E-4DF8-857C-84AFC21A038A}" presName="compNode" presStyleCnt="0"/>
      <dgm:spPr/>
    </dgm:pt>
    <dgm:pt modelId="{9559EE5D-6B3E-47AE-900A-0139DAB2B620}" type="pres">
      <dgm:prSet presAssocID="{156862DB-2A9E-4DF8-857C-84AFC21A038A}" presName="bgRect" presStyleLbl="bgShp" presStyleIdx="2" presStyleCnt="4"/>
      <dgm:spPr/>
    </dgm:pt>
    <dgm:pt modelId="{2CB76FEA-6395-4056-A04A-852EB32B9C2A}" type="pres">
      <dgm:prSet presAssocID="{156862DB-2A9E-4DF8-857C-84AFC21A038A}" presName="iconRect" presStyleLbl="node1" presStyleIdx="2" presStyleCnt="4"/>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xmlns="" r:embed="rId9"/>
              </a:ext>
            </a:extLst>
          </a:blip>
          <a:srcRect/>
          <a:stretch>
            <a:fillRect/>
          </a:stretch>
        </a:blipFill>
      </dgm:spPr>
      <dgm:extLst>
        <a:ext uri="{E40237B7-FDA0-4F09-8148-C483321AD2D9}">
          <dgm14:cNvPr xmlns:dgm14="http://schemas.microsoft.com/office/drawing/2010/diagram" id="0" name="" descr="Children"/>
        </a:ext>
      </dgm:extLst>
    </dgm:pt>
    <dgm:pt modelId="{E245DC90-7842-4444-88A0-B93178F1BB72}" type="pres">
      <dgm:prSet presAssocID="{156862DB-2A9E-4DF8-857C-84AFC21A038A}" presName="spaceRect" presStyleCnt="0"/>
      <dgm:spPr/>
    </dgm:pt>
    <dgm:pt modelId="{2B8487B4-E941-4407-AB75-F44AFF1F7BBE}" type="pres">
      <dgm:prSet presAssocID="{156862DB-2A9E-4DF8-857C-84AFC21A038A}" presName="parTx" presStyleLbl="revTx" presStyleIdx="2" presStyleCnt="4">
        <dgm:presLayoutVars>
          <dgm:chMax val="0"/>
          <dgm:chPref val="0"/>
        </dgm:presLayoutVars>
      </dgm:prSet>
      <dgm:spPr/>
      <dgm:t>
        <a:bodyPr/>
        <a:lstStyle/>
        <a:p>
          <a:endParaRPr lang="en-US"/>
        </a:p>
      </dgm:t>
    </dgm:pt>
    <dgm:pt modelId="{BFB21D6C-7016-4E11-94C6-DA03F8ADE5CA}" type="pres">
      <dgm:prSet presAssocID="{ED742225-A262-4772-9045-F109DD7647AB}" presName="sibTrans" presStyleCnt="0"/>
      <dgm:spPr/>
    </dgm:pt>
    <dgm:pt modelId="{2AB1CEF9-718A-42EA-A243-AC6E8A5A3982}" type="pres">
      <dgm:prSet presAssocID="{844E384F-844C-462F-965D-637241AB123E}" presName="compNode" presStyleCnt="0"/>
      <dgm:spPr/>
    </dgm:pt>
    <dgm:pt modelId="{1C999A74-8781-44BD-BE63-F689A0429579}" type="pres">
      <dgm:prSet presAssocID="{844E384F-844C-462F-965D-637241AB123E}" presName="bgRect" presStyleLbl="bgShp" presStyleIdx="3" presStyleCnt="4"/>
      <dgm:spPr/>
    </dgm:pt>
    <dgm:pt modelId="{DA55556A-730A-4C9A-AB4A-4792213B1CEF}" type="pres">
      <dgm:prSet presAssocID="{844E384F-844C-462F-965D-637241AB123E}" presName="iconRect" presStyleLbl="node1" presStyleIdx="3" presStyleCnt="4"/>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xmlns="" r:embed="rId11"/>
              </a:ext>
            </a:extLst>
          </a:blip>
          <a:srcRect/>
          <a:stretch>
            <a:fillRect/>
          </a:stretch>
        </a:blipFill>
      </dgm:spPr>
      <dgm:extLst>
        <a:ext uri="{E40237B7-FDA0-4F09-8148-C483321AD2D9}">
          <dgm14:cNvPr xmlns:dgm14="http://schemas.microsoft.com/office/drawing/2010/diagram" id="0" name="" descr="Lock"/>
        </a:ext>
      </dgm:extLst>
    </dgm:pt>
    <dgm:pt modelId="{2086B773-1D3C-41D5-B817-9012A1120EA7}" type="pres">
      <dgm:prSet presAssocID="{844E384F-844C-462F-965D-637241AB123E}" presName="spaceRect" presStyleCnt="0"/>
      <dgm:spPr/>
    </dgm:pt>
    <dgm:pt modelId="{B2FCFFA6-D9E5-4A76-B6FD-B114A409B665}" type="pres">
      <dgm:prSet presAssocID="{844E384F-844C-462F-965D-637241AB123E}" presName="parTx" presStyleLbl="revTx" presStyleIdx="3" presStyleCnt="4">
        <dgm:presLayoutVars>
          <dgm:chMax val="0"/>
          <dgm:chPref val="0"/>
        </dgm:presLayoutVars>
      </dgm:prSet>
      <dgm:spPr/>
      <dgm:t>
        <a:bodyPr/>
        <a:lstStyle/>
        <a:p>
          <a:endParaRPr lang="en-US"/>
        </a:p>
      </dgm:t>
    </dgm:pt>
  </dgm:ptLst>
  <dgm:cxnLst>
    <dgm:cxn modelId="{F658CE09-10B3-436B-BCF4-F9995F482860}" srcId="{E252E89A-38B2-4D5A-9D53-43F0B5C442A3}" destId="{4D819C4D-3979-4CDF-A282-3458ECCD6965}" srcOrd="1" destOrd="0" parTransId="{9FBFA219-5049-4B54-B16A-41CC2FF86C6B}" sibTransId="{92878D5C-85B6-4C9D-8887-17D307F68792}"/>
    <dgm:cxn modelId="{E7C63B13-6773-47B0-8010-A189B8A719E4}" srcId="{E252E89A-38B2-4D5A-9D53-43F0B5C442A3}" destId="{844E384F-844C-462F-965D-637241AB123E}" srcOrd="3" destOrd="0" parTransId="{1CB54823-28BE-4079-89FB-DB698C0DF41A}" sibTransId="{0CBC293C-5B70-41D9-B899-322F17462747}"/>
    <dgm:cxn modelId="{5A9F2221-9ECD-43DB-BF14-EFE2524DC07B}" type="presOf" srcId="{156862DB-2A9E-4DF8-857C-84AFC21A038A}" destId="{2B8487B4-E941-4407-AB75-F44AFF1F7BBE}" srcOrd="0" destOrd="0" presId="urn:microsoft.com/office/officeart/2018/2/layout/IconVerticalSolidList"/>
    <dgm:cxn modelId="{CD78F6D2-6BC9-42E0-8CD2-03044665959B}" type="presOf" srcId="{4D819C4D-3979-4CDF-A282-3458ECCD6965}" destId="{161CC602-5D93-425F-A4BA-E0252C49022B}" srcOrd="0" destOrd="0" presId="urn:microsoft.com/office/officeart/2018/2/layout/IconVerticalSolidList"/>
    <dgm:cxn modelId="{DE269874-DB0A-4379-981B-1E8421960F8B}" srcId="{E252E89A-38B2-4D5A-9D53-43F0B5C442A3}" destId="{156862DB-2A9E-4DF8-857C-84AFC21A038A}" srcOrd="2" destOrd="0" parTransId="{3B45D525-1D3F-4490-AE16-3330A8C01530}" sibTransId="{ED742225-A262-4772-9045-F109DD7647AB}"/>
    <dgm:cxn modelId="{4E0ECD45-02F9-495B-9655-271509C4F7A3}" type="presOf" srcId="{C2F71050-6639-4C75-B0D4-C9BD93227774}" destId="{99E9119C-C1A0-48EA-89EB-50D36876576D}" srcOrd="0" destOrd="0" presId="urn:microsoft.com/office/officeart/2018/2/layout/IconVerticalSolidList"/>
    <dgm:cxn modelId="{231CB58A-D082-4072-A6F5-66CC6BD8E120}" srcId="{E252E89A-38B2-4D5A-9D53-43F0B5C442A3}" destId="{C2F71050-6639-4C75-B0D4-C9BD93227774}" srcOrd="0" destOrd="0" parTransId="{1A49F9F5-6614-444C-97AF-CAFA99411457}" sibTransId="{C07E558B-4C7A-40B7-8534-34E347E1A8A2}"/>
    <dgm:cxn modelId="{306996DA-3955-4E11-848F-6B4FE06823EF}" type="presOf" srcId="{844E384F-844C-462F-965D-637241AB123E}" destId="{B2FCFFA6-D9E5-4A76-B6FD-B114A409B665}" srcOrd="0" destOrd="0" presId="urn:microsoft.com/office/officeart/2018/2/layout/IconVerticalSolidList"/>
    <dgm:cxn modelId="{137CC5B2-7E90-4373-B700-22292A9A8BCA}" type="presOf" srcId="{E252E89A-38B2-4D5A-9D53-43F0B5C442A3}" destId="{D8DC3438-9A4A-44B9-A4D6-1D6F3B1441FA}" srcOrd="0" destOrd="0" presId="urn:microsoft.com/office/officeart/2018/2/layout/IconVerticalSolidList"/>
    <dgm:cxn modelId="{D1BAB1F6-2461-4738-B976-80BEAB700514}" type="presParOf" srcId="{D8DC3438-9A4A-44B9-A4D6-1D6F3B1441FA}" destId="{0E1B8426-4FA5-4F42-9FD1-7C6AE1AECC18}" srcOrd="0" destOrd="0" presId="urn:microsoft.com/office/officeart/2018/2/layout/IconVerticalSolidList"/>
    <dgm:cxn modelId="{FCA21FF0-4F3A-4963-95E7-10C264F702B7}" type="presParOf" srcId="{0E1B8426-4FA5-4F42-9FD1-7C6AE1AECC18}" destId="{89EB4F48-3A03-4C6F-A91D-40BB23B80E5B}" srcOrd="0" destOrd="0" presId="urn:microsoft.com/office/officeart/2018/2/layout/IconVerticalSolidList"/>
    <dgm:cxn modelId="{D04CD350-9455-4ED5-8C86-FE0C9BEF3DB3}" type="presParOf" srcId="{0E1B8426-4FA5-4F42-9FD1-7C6AE1AECC18}" destId="{904DB742-901B-4815-8FD3-544A74F877DE}" srcOrd="1" destOrd="0" presId="urn:microsoft.com/office/officeart/2018/2/layout/IconVerticalSolidList"/>
    <dgm:cxn modelId="{CFCCF925-1905-42C8-BFB4-F67B493F0E75}" type="presParOf" srcId="{0E1B8426-4FA5-4F42-9FD1-7C6AE1AECC18}" destId="{129F85AC-DB13-446A-8616-7273B483E575}" srcOrd="2" destOrd="0" presId="urn:microsoft.com/office/officeart/2018/2/layout/IconVerticalSolidList"/>
    <dgm:cxn modelId="{B4AC127F-026C-42BA-B80F-624CC73B8538}" type="presParOf" srcId="{0E1B8426-4FA5-4F42-9FD1-7C6AE1AECC18}" destId="{99E9119C-C1A0-48EA-89EB-50D36876576D}" srcOrd="3" destOrd="0" presId="urn:microsoft.com/office/officeart/2018/2/layout/IconVerticalSolidList"/>
    <dgm:cxn modelId="{A417CE84-A9B8-4796-9262-9061468364FE}" type="presParOf" srcId="{D8DC3438-9A4A-44B9-A4D6-1D6F3B1441FA}" destId="{DC71243B-CE57-4290-A6E6-8E9D97ACEF2A}" srcOrd="1" destOrd="0" presId="urn:microsoft.com/office/officeart/2018/2/layout/IconVerticalSolidList"/>
    <dgm:cxn modelId="{17CBC514-DF3D-4C41-9A45-492EE547B12E}" type="presParOf" srcId="{D8DC3438-9A4A-44B9-A4D6-1D6F3B1441FA}" destId="{ADAACB8E-5D74-44CD-BC83-8DD019AD7A7F}" srcOrd="2" destOrd="0" presId="urn:microsoft.com/office/officeart/2018/2/layout/IconVerticalSolidList"/>
    <dgm:cxn modelId="{8F97CC3E-5D07-4FAF-9BEC-1B3965B20FF0}" type="presParOf" srcId="{ADAACB8E-5D74-44CD-BC83-8DD019AD7A7F}" destId="{0AC85E5C-AF8D-41D9-84F7-D590A1A674FA}" srcOrd="0" destOrd="0" presId="urn:microsoft.com/office/officeart/2018/2/layout/IconVerticalSolidList"/>
    <dgm:cxn modelId="{15B0E39A-7DE6-4589-B4C0-E79F93B2B7FA}" type="presParOf" srcId="{ADAACB8E-5D74-44CD-BC83-8DD019AD7A7F}" destId="{2905BDF2-9A0A-463A-B1A7-97F76C318398}" srcOrd="1" destOrd="0" presId="urn:microsoft.com/office/officeart/2018/2/layout/IconVerticalSolidList"/>
    <dgm:cxn modelId="{8187ABC0-A9F5-4770-A728-04EA0CE58984}" type="presParOf" srcId="{ADAACB8E-5D74-44CD-BC83-8DD019AD7A7F}" destId="{928DB020-7EAC-4157-BDA1-BFD0400F88F0}" srcOrd="2" destOrd="0" presId="urn:microsoft.com/office/officeart/2018/2/layout/IconVerticalSolidList"/>
    <dgm:cxn modelId="{56BB276D-4286-435E-9D16-2CD308D9C5A3}" type="presParOf" srcId="{ADAACB8E-5D74-44CD-BC83-8DD019AD7A7F}" destId="{161CC602-5D93-425F-A4BA-E0252C49022B}" srcOrd="3" destOrd="0" presId="urn:microsoft.com/office/officeart/2018/2/layout/IconVerticalSolidList"/>
    <dgm:cxn modelId="{B3FE1683-E348-4A0B-B55F-127EF9EB5A6A}" type="presParOf" srcId="{D8DC3438-9A4A-44B9-A4D6-1D6F3B1441FA}" destId="{5C98B630-47EF-4DC6-802B-A6888CC4F5E0}" srcOrd="3" destOrd="0" presId="urn:microsoft.com/office/officeart/2018/2/layout/IconVerticalSolidList"/>
    <dgm:cxn modelId="{BDBA1030-5190-43A0-A607-5A6CBCC888BE}" type="presParOf" srcId="{D8DC3438-9A4A-44B9-A4D6-1D6F3B1441FA}" destId="{1F617B99-4904-436B-B6FD-CCA429849167}" srcOrd="4" destOrd="0" presId="urn:microsoft.com/office/officeart/2018/2/layout/IconVerticalSolidList"/>
    <dgm:cxn modelId="{DCFB42EE-E72B-486F-BB4F-E9784E47C8B1}" type="presParOf" srcId="{1F617B99-4904-436B-B6FD-CCA429849167}" destId="{9559EE5D-6B3E-47AE-900A-0139DAB2B620}" srcOrd="0" destOrd="0" presId="urn:microsoft.com/office/officeart/2018/2/layout/IconVerticalSolidList"/>
    <dgm:cxn modelId="{D62D0ACD-895D-44D3-BB5E-CBA5C3814110}" type="presParOf" srcId="{1F617B99-4904-436B-B6FD-CCA429849167}" destId="{2CB76FEA-6395-4056-A04A-852EB32B9C2A}" srcOrd="1" destOrd="0" presId="urn:microsoft.com/office/officeart/2018/2/layout/IconVerticalSolidList"/>
    <dgm:cxn modelId="{51703C64-7D3D-4E34-92A5-339D96E7FC2F}" type="presParOf" srcId="{1F617B99-4904-436B-B6FD-CCA429849167}" destId="{E245DC90-7842-4444-88A0-B93178F1BB72}" srcOrd="2" destOrd="0" presId="urn:microsoft.com/office/officeart/2018/2/layout/IconVerticalSolidList"/>
    <dgm:cxn modelId="{CF122935-5F73-4ECB-BFB6-53D9C5D3EE38}" type="presParOf" srcId="{1F617B99-4904-436B-B6FD-CCA429849167}" destId="{2B8487B4-E941-4407-AB75-F44AFF1F7BBE}" srcOrd="3" destOrd="0" presId="urn:microsoft.com/office/officeart/2018/2/layout/IconVerticalSolidList"/>
    <dgm:cxn modelId="{B0E94E27-BCDF-4954-83FF-7F2896D9849A}" type="presParOf" srcId="{D8DC3438-9A4A-44B9-A4D6-1D6F3B1441FA}" destId="{BFB21D6C-7016-4E11-94C6-DA03F8ADE5CA}" srcOrd="5" destOrd="0" presId="urn:microsoft.com/office/officeart/2018/2/layout/IconVerticalSolidList"/>
    <dgm:cxn modelId="{EE421DC4-1734-4204-8B30-7545612AF0A4}" type="presParOf" srcId="{D8DC3438-9A4A-44B9-A4D6-1D6F3B1441FA}" destId="{2AB1CEF9-718A-42EA-A243-AC6E8A5A3982}" srcOrd="6" destOrd="0" presId="urn:microsoft.com/office/officeart/2018/2/layout/IconVerticalSolidList"/>
    <dgm:cxn modelId="{C09C0894-BF66-4DEC-9913-A36B1FA3182F}" type="presParOf" srcId="{2AB1CEF9-718A-42EA-A243-AC6E8A5A3982}" destId="{1C999A74-8781-44BD-BE63-F689A0429579}" srcOrd="0" destOrd="0" presId="urn:microsoft.com/office/officeart/2018/2/layout/IconVerticalSolidList"/>
    <dgm:cxn modelId="{813A57BE-6D46-4515-82EA-3AAF66BDC67A}" type="presParOf" srcId="{2AB1CEF9-718A-42EA-A243-AC6E8A5A3982}" destId="{DA55556A-730A-4C9A-AB4A-4792213B1CEF}" srcOrd="1" destOrd="0" presId="urn:microsoft.com/office/officeart/2018/2/layout/IconVerticalSolidList"/>
    <dgm:cxn modelId="{6F202907-0817-41B9-8D12-AC3895E1BF3B}" type="presParOf" srcId="{2AB1CEF9-718A-42EA-A243-AC6E8A5A3982}" destId="{2086B773-1D3C-41D5-B817-9012A1120EA7}" srcOrd="2" destOrd="0" presId="urn:microsoft.com/office/officeart/2018/2/layout/IconVerticalSolidList"/>
    <dgm:cxn modelId="{E9AE790F-730E-4670-ABED-4538DCF6DD01}" type="presParOf" srcId="{2AB1CEF9-718A-42EA-A243-AC6E8A5A3982}" destId="{B2FCFFA6-D9E5-4A76-B6FD-B114A409B66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8E2FDE0-4015-4F55-886C-D5215871763C}"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54F826A1-373D-4ECB-968F-AE6391FC4EA4}">
      <dgm:prSet/>
      <dgm:spPr/>
      <dgm:t>
        <a:bodyPr/>
        <a:lstStyle/>
        <a:p>
          <a:pPr>
            <a:defRPr cap="all"/>
          </a:pPr>
          <a:r>
            <a:rPr lang="en-US"/>
            <a:t>Agency Counsel v. DOJ Counsel</a:t>
          </a:r>
        </a:p>
      </dgm:t>
    </dgm:pt>
    <dgm:pt modelId="{60A1EACE-D219-4643-9984-2BD0ECAA9404}" type="parTrans" cxnId="{9E127FD5-DCC9-4A2C-AAE1-9F19019F920D}">
      <dgm:prSet/>
      <dgm:spPr/>
      <dgm:t>
        <a:bodyPr/>
        <a:lstStyle/>
        <a:p>
          <a:endParaRPr lang="en-US"/>
        </a:p>
      </dgm:t>
    </dgm:pt>
    <dgm:pt modelId="{B50BE285-09AA-4390-9CFD-3D5FB84CBD23}" type="sibTrans" cxnId="{9E127FD5-DCC9-4A2C-AAE1-9F19019F920D}">
      <dgm:prSet/>
      <dgm:spPr/>
      <dgm:t>
        <a:bodyPr/>
        <a:lstStyle/>
        <a:p>
          <a:endParaRPr lang="en-US"/>
        </a:p>
      </dgm:t>
    </dgm:pt>
    <dgm:pt modelId="{8472EB0F-4886-4DDD-8560-39F14584EEE0}">
      <dgm:prSet/>
      <dgm:spPr/>
      <dgm:t>
        <a:bodyPr/>
        <a:lstStyle/>
        <a:p>
          <a:pPr>
            <a:defRPr cap="all"/>
          </a:pPr>
          <a:r>
            <a:rPr lang="en-US"/>
            <a:t>Administrative v. Standard Litigation</a:t>
          </a:r>
        </a:p>
        <a:p>
          <a:r>
            <a:rPr lang="en-US"/>
            <a:t>Complexity</a:t>
          </a:r>
        </a:p>
        <a:p>
          <a:r>
            <a:rPr lang="en-US"/>
            <a:t>Flexibility</a:t>
          </a:r>
        </a:p>
        <a:p>
          <a:r>
            <a:rPr lang="en-US"/>
            <a:t>Administrative record</a:t>
          </a:r>
        </a:p>
      </dgm:t>
    </dgm:pt>
    <dgm:pt modelId="{CB7B1E79-ACC2-4BA8-861F-4A7124893B31}" type="parTrans" cxnId="{7498F88D-7A26-4BAC-AAD2-69FDA76957F5}">
      <dgm:prSet/>
      <dgm:spPr/>
      <dgm:t>
        <a:bodyPr/>
        <a:lstStyle/>
        <a:p>
          <a:endParaRPr lang="en-US"/>
        </a:p>
      </dgm:t>
    </dgm:pt>
    <dgm:pt modelId="{267F5C5B-D033-4B9C-9872-95AB6A89AAD1}" type="sibTrans" cxnId="{7498F88D-7A26-4BAC-AAD2-69FDA76957F5}">
      <dgm:prSet/>
      <dgm:spPr/>
      <dgm:t>
        <a:bodyPr/>
        <a:lstStyle/>
        <a:p>
          <a:endParaRPr lang="en-US"/>
        </a:p>
      </dgm:t>
    </dgm:pt>
    <dgm:pt modelId="{E8C5281F-33E8-4BE2-8DB6-CEFBBED58123}">
      <dgm:prSet/>
      <dgm:spPr/>
      <dgm:t>
        <a:bodyPr/>
        <a:lstStyle/>
        <a:p>
          <a:pPr>
            <a:defRPr cap="all"/>
          </a:pPr>
          <a:r>
            <a:rPr lang="en-US"/>
            <a:t>Judge with substantial contract law experience</a:t>
          </a:r>
        </a:p>
      </dgm:t>
    </dgm:pt>
    <dgm:pt modelId="{DE53DABF-D7EF-4220-AEDA-51E5FEE6EA77}" type="parTrans" cxnId="{E72F2D73-E59E-4F55-BB94-59F240621B24}">
      <dgm:prSet/>
      <dgm:spPr/>
      <dgm:t>
        <a:bodyPr/>
        <a:lstStyle/>
        <a:p>
          <a:endParaRPr lang="en-US"/>
        </a:p>
      </dgm:t>
    </dgm:pt>
    <dgm:pt modelId="{7E65411E-ACA2-4556-A7A0-CC10D28CFBD9}" type="sibTrans" cxnId="{E72F2D73-E59E-4F55-BB94-59F240621B24}">
      <dgm:prSet/>
      <dgm:spPr/>
      <dgm:t>
        <a:bodyPr/>
        <a:lstStyle/>
        <a:p>
          <a:endParaRPr lang="en-US"/>
        </a:p>
      </dgm:t>
    </dgm:pt>
    <dgm:pt modelId="{0C5E1C36-9EBA-4BFB-9F44-AD401F17438A}" type="pres">
      <dgm:prSet presAssocID="{98E2FDE0-4015-4F55-886C-D5215871763C}" presName="root" presStyleCnt="0">
        <dgm:presLayoutVars>
          <dgm:dir/>
          <dgm:resizeHandles val="exact"/>
        </dgm:presLayoutVars>
      </dgm:prSet>
      <dgm:spPr/>
      <dgm:t>
        <a:bodyPr/>
        <a:lstStyle/>
        <a:p>
          <a:endParaRPr lang="en-US"/>
        </a:p>
      </dgm:t>
    </dgm:pt>
    <dgm:pt modelId="{7993532F-F783-45E5-AEC9-2255AE3ED183}" type="pres">
      <dgm:prSet presAssocID="{54F826A1-373D-4ECB-968F-AE6391FC4EA4}" presName="compNode" presStyleCnt="0"/>
      <dgm:spPr/>
    </dgm:pt>
    <dgm:pt modelId="{3FA5A904-4B2C-4856-8A52-69DDFAB2EC74}" type="pres">
      <dgm:prSet presAssocID="{54F826A1-373D-4ECB-968F-AE6391FC4EA4}" presName="iconBgRect" presStyleLbl="bgShp" presStyleIdx="0" presStyleCnt="3"/>
      <dgm:spPr/>
    </dgm:pt>
    <dgm:pt modelId="{77285037-EBE7-4666-AB23-3050CEF4CA6A}" type="pres">
      <dgm:prSet presAssocID="{54F826A1-373D-4ECB-968F-AE6391FC4EA4}"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xmlns="" r:embed="rId2"/>
              </a:ext>
            </a:extLst>
          </a:blip>
          <a:srcRect/>
          <a:stretch>
            <a:fillRect/>
          </a:stretch>
        </a:blipFill>
        <a:ln>
          <a:noFill/>
        </a:ln>
      </dgm:spPr>
      <dgm:extLst>
        <a:ext uri="{E40237B7-FDA0-4F09-8148-C483321AD2D9}">
          <dgm14:cNvPr xmlns:dgm14="http://schemas.microsoft.com/office/drawing/2010/diagram" id="0" name="" descr="Suit"/>
        </a:ext>
      </dgm:extLst>
    </dgm:pt>
    <dgm:pt modelId="{560EACE1-DA7E-4B60-AC13-D5490BC004ED}" type="pres">
      <dgm:prSet presAssocID="{54F826A1-373D-4ECB-968F-AE6391FC4EA4}" presName="spaceRect" presStyleCnt="0"/>
      <dgm:spPr/>
    </dgm:pt>
    <dgm:pt modelId="{5971218F-EF15-4534-87E5-995D36D3510A}" type="pres">
      <dgm:prSet presAssocID="{54F826A1-373D-4ECB-968F-AE6391FC4EA4}" presName="textRect" presStyleLbl="revTx" presStyleIdx="0" presStyleCnt="3" custScaleY="101312">
        <dgm:presLayoutVars>
          <dgm:chMax val="1"/>
          <dgm:chPref val="1"/>
        </dgm:presLayoutVars>
      </dgm:prSet>
      <dgm:spPr/>
      <dgm:t>
        <a:bodyPr/>
        <a:lstStyle/>
        <a:p>
          <a:endParaRPr lang="en-US"/>
        </a:p>
      </dgm:t>
    </dgm:pt>
    <dgm:pt modelId="{C2DB91DB-77AF-4F13-833A-C705FB50F3B2}" type="pres">
      <dgm:prSet presAssocID="{B50BE285-09AA-4390-9CFD-3D5FB84CBD23}" presName="sibTrans" presStyleCnt="0"/>
      <dgm:spPr/>
    </dgm:pt>
    <dgm:pt modelId="{C1DA82AC-9AA2-435B-9770-2710B91B0420}" type="pres">
      <dgm:prSet presAssocID="{8472EB0F-4886-4DDD-8560-39F14584EEE0}" presName="compNode" presStyleCnt="0"/>
      <dgm:spPr/>
    </dgm:pt>
    <dgm:pt modelId="{EF3A96E5-0A5C-4898-8C52-2C0BCE101A20}" type="pres">
      <dgm:prSet presAssocID="{8472EB0F-4886-4DDD-8560-39F14584EEE0}" presName="iconBgRect" presStyleLbl="bgShp" presStyleIdx="1" presStyleCnt="3"/>
      <dgm:spPr/>
    </dgm:pt>
    <dgm:pt modelId="{163ACB6C-0AAE-423F-986E-F25988B2C9CF}" type="pres">
      <dgm:prSet presAssocID="{8472EB0F-4886-4DDD-8560-39F14584EEE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Scales of Justice"/>
        </a:ext>
      </dgm:extLst>
    </dgm:pt>
    <dgm:pt modelId="{DFCDD7DD-8FF6-4BCF-82DA-419160EDC14A}" type="pres">
      <dgm:prSet presAssocID="{8472EB0F-4886-4DDD-8560-39F14584EEE0}" presName="spaceRect" presStyleCnt="0"/>
      <dgm:spPr/>
    </dgm:pt>
    <dgm:pt modelId="{1631833F-5D9E-431A-BB60-16F0964B961E}" type="pres">
      <dgm:prSet presAssocID="{8472EB0F-4886-4DDD-8560-39F14584EEE0}" presName="textRect" presStyleLbl="revTx" presStyleIdx="1" presStyleCnt="3">
        <dgm:presLayoutVars>
          <dgm:chMax val="1"/>
          <dgm:chPref val="1"/>
        </dgm:presLayoutVars>
      </dgm:prSet>
      <dgm:spPr/>
      <dgm:t>
        <a:bodyPr/>
        <a:lstStyle/>
        <a:p>
          <a:endParaRPr lang="en-US"/>
        </a:p>
      </dgm:t>
    </dgm:pt>
    <dgm:pt modelId="{C2958A7D-A924-414C-939E-549530A42464}" type="pres">
      <dgm:prSet presAssocID="{267F5C5B-D033-4B9C-9872-95AB6A89AAD1}" presName="sibTrans" presStyleCnt="0"/>
      <dgm:spPr/>
    </dgm:pt>
    <dgm:pt modelId="{A28E8EB9-114E-4E52-B917-1B3A504DAEF3}" type="pres">
      <dgm:prSet presAssocID="{E8C5281F-33E8-4BE2-8DB6-CEFBBED58123}" presName="compNode" presStyleCnt="0"/>
      <dgm:spPr/>
    </dgm:pt>
    <dgm:pt modelId="{756885D3-E04E-4E9F-9A64-0C4302C2BA57}" type="pres">
      <dgm:prSet presAssocID="{E8C5281F-33E8-4BE2-8DB6-CEFBBED58123}" presName="iconBgRect" presStyleLbl="bgShp" presStyleIdx="2" presStyleCnt="3"/>
      <dgm:spPr/>
    </dgm:pt>
    <dgm:pt modelId="{4D57EE7B-C740-49A4-9321-F139AA913897}" type="pres">
      <dgm:prSet presAssocID="{E8C5281F-33E8-4BE2-8DB6-CEFBBED5812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id="0" name="" descr="Gavel"/>
        </a:ext>
      </dgm:extLst>
    </dgm:pt>
    <dgm:pt modelId="{3C67C904-242D-4FE1-9A33-010EAEC5DC9D}" type="pres">
      <dgm:prSet presAssocID="{E8C5281F-33E8-4BE2-8DB6-CEFBBED58123}" presName="spaceRect" presStyleCnt="0"/>
      <dgm:spPr/>
    </dgm:pt>
    <dgm:pt modelId="{AF3AA706-E405-4F1A-8FCD-833FF36936CB}" type="pres">
      <dgm:prSet presAssocID="{E8C5281F-33E8-4BE2-8DB6-CEFBBED58123}" presName="textRect" presStyleLbl="revTx" presStyleIdx="2" presStyleCnt="3">
        <dgm:presLayoutVars>
          <dgm:chMax val="1"/>
          <dgm:chPref val="1"/>
        </dgm:presLayoutVars>
      </dgm:prSet>
      <dgm:spPr/>
      <dgm:t>
        <a:bodyPr/>
        <a:lstStyle/>
        <a:p>
          <a:endParaRPr lang="en-US"/>
        </a:p>
      </dgm:t>
    </dgm:pt>
  </dgm:ptLst>
  <dgm:cxnLst>
    <dgm:cxn modelId="{E72F2D73-E59E-4F55-BB94-59F240621B24}" srcId="{98E2FDE0-4015-4F55-886C-D5215871763C}" destId="{E8C5281F-33E8-4BE2-8DB6-CEFBBED58123}" srcOrd="2" destOrd="0" parTransId="{DE53DABF-D7EF-4220-AEDA-51E5FEE6EA77}" sibTransId="{7E65411E-ACA2-4556-A7A0-CC10D28CFBD9}"/>
    <dgm:cxn modelId="{7498F88D-7A26-4BAC-AAD2-69FDA76957F5}" srcId="{98E2FDE0-4015-4F55-886C-D5215871763C}" destId="{8472EB0F-4886-4DDD-8560-39F14584EEE0}" srcOrd="1" destOrd="0" parTransId="{CB7B1E79-ACC2-4BA8-861F-4A7124893B31}" sibTransId="{267F5C5B-D033-4B9C-9872-95AB6A89AAD1}"/>
    <dgm:cxn modelId="{AAB122EF-51FC-4ED9-887F-3A5EAF4F386A}" type="presOf" srcId="{98E2FDE0-4015-4F55-886C-D5215871763C}" destId="{0C5E1C36-9EBA-4BFB-9F44-AD401F17438A}" srcOrd="0" destOrd="0" presId="urn:microsoft.com/office/officeart/2018/5/layout/IconCircleLabelList"/>
    <dgm:cxn modelId="{030825FA-8165-4B97-B211-366BE77FB723}" type="presOf" srcId="{E8C5281F-33E8-4BE2-8DB6-CEFBBED58123}" destId="{AF3AA706-E405-4F1A-8FCD-833FF36936CB}" srcOrd="0" destOrd="0" presId="urn:microsoft.com/office/officeart/2018/5/layout/IconCircleLabelList"/>
    <dgm:cxn modelId="{B5217937-BED1-439B-8EE6-F1965EB50070}" type="presOf" srcId="{8472EB0F-4886-4DDD-8560-39F14584EEE0}" destId="{1631833F-5D9E-431A-BB60-16F0964B961E}" srcOrd="0" destOrd="0" presId="urn:microsoft.com/office/officeart/2018/5/layout/IconCircleLabelList"/>
    <dgm:cxn modelId="{2297DBA7-2EEE-40EC-BDB2-A748E2892286}" type="presOf" srcId="{54F826A1-373D-4ECB-968F-AE6391FC4EA4}" destId="{5971218F-EF15-4534-87E5-995D36D3510A}" srcOrd="0" destOrd="0" presId="urn:microsoft.com/office/officeart/2018/5/layout/IconCircleLabelList"/>
    <dgm:cxn modelId="{9E127FD5-DCC9-4A2C-AAE1-9F19019F920D}" srcId="{98E2FDE0-4015-4F55-886C-D5215871763C}" destId="{54F826A1-373D-4ECB-968F-AE6391FC4EA4}" srcOrd="0" destOrd="0" parTransId="{60A1EACE-D219-4643-9984-2BD0ECAA9404}" sibTransId="{B50BE285-09AA-4390-9CFD-3D5FB84CBD23}"/>
    <dgm:cxn modelId="{B7E0D06A-D6B8-406E-A22D-F9E606EDAD1A}" type="presParOf" srcId="{0C5E1C36-9EBA-4BFB-9F44-AD401F17438A}" destId="{7993532F-F783-45E5-AEC9-2255AE3ED183}" srcOrd="0" destOrd="0" presId="urn:microsoft.com/office/officeart/2018/5/layout/IconCircleLabelList"/>
    <dgm:cxn modelId="{D2620F85-7C1A-4B6C-84F6-A5B8725577A0}" type="presParOf" srcId="{7993532F-F783-45E5-AEC9-2255AE3ED183}" destId="{3FA5A904-4B2C-4856-8A52-69DDFAB2EC74}" srcOrd="0" destOrd="0" presId="urn:microsoft.com/office/officeart/2018/5/layout/IconCircleLabelList"/>
    <dgm:cxn modelId="{7D1FBD36-BD19-463B-8305-B0D5D4E51865}" type="presParOf" srcId="{7993532F-F783-45E5-AEC9-2255AE3ED183}" destId="{77285037-EBE7-4666-AB23-3050CEF4CA6A}" srcOrd="1" destOrd="0" presId="urn:microsoft.com/office/officeart/2018/5/layout/IconCircleLabelList"/>
    <dgm:cxn modelId="{ED037923-61A2-4D11-9135-2A2F5397BA0D}" type="presParOf" srcId="{7993532F-F783-45E5-AEC9-2255AE3ED183}" destId="{560EACE1-DA7E-4B60-AC13-D5490BC004ED}" srcOrd="2" destOrd="0" presId="urn:microsoft.com/office/officeart/2018/5/layout/IconCircleLabelList"/>
    <dgm:cxn modelId="{1BA55683-8FD8-4B87-A045-2C8B59CA38DA}" type="presParOf" srcId="{7993532F-F783-45E5-AEC9-2255AE3ED183}" destId="{5971218F-EF15-4534-87E5-995D36D3510A}" srcOrd="3" destOrd="0" presId="urn:microsoft.com/office/officeart/2018/5/layout/IconCircleLabelList"/>
    <dgm:cxn modelId="{1E031D08-7D1D-4E5A-B388-A389EB2F27FB}" type="presParOf" srcId="{0C5E1C36-9EBA-4BFB-9F44-AD401F17438A}" destId="{C2DB91DB-77AF-4F13-833A-C705FB50F3B2}" srcOrd="1" destOrd="0" presId="urn:microsoft.com/office/officeart/2018/5/layout/IconCircleLabelList"/>
    <dgm:cxn modelId="{DDFCCC64-DFEB-4786-880A-4C84C7F18D6C}" type="presParOf" srcId="{0C5E1C36-9EBA-4BFB-9F44-AD401F17438A}" destId="{C1DA82AC-9AA2-435B-9770-2710B91B0420}" srcOrd="2" destOrd="0" presId="urn:microsoft.com/office/officeart/2018/5/layout/IconCircleLabelList"/>
    <dgm:cxn modelId="{BE35ECC9-766D-41C0-A8B4-ACD30BE9E5C2}" type="presParOf" srcId="{C1DA82AC-9AA2-435B-9770-2710B91B0420}" destId="{EF3A96E5-0A5C-4898-8C52-2C0BCE101A20}" srcOrd="0" destOrd="0" presId="urn:microsoft.com/office/officeart/2018/5/layout/IconCircleLabelList"/>
    <dgm:cxn modelId="{C3C786C9-B8B7-488B-B852-C08CA3B3CCFA}" type="presParOf" srcId="{C1DA82AC-9AA2-435B-9770-2710B91B0420}" destId="{163ACB6C-0AAE-423F-986E-F25988B2C9CF}" srcOrd="1" destOrd="0" presId="urn:microsoft.com/office/officeart/2018/5/layout/IconCircleLabelList"/>
    <dgm:cxn modelId="{CF811C0B-28CE-4BA7-B0CA-0D4468EEABCA}" type="presParOf" srcId="{C1DA82AC-9AA2-435B-9770-2710B91B0420}" destId="{DFCDD7DD-8FF6-4BCF-82DA-419160EDC14A}" srcOrd="2" destOrd="0" presId="urn:microsoft.com/office/officeart/2018/5/layout/IconCircleLabelList"/>
    <dgm:cxn modelId="{8CE18DDC-5353-4C95-BCE4-2D2034DEE88C}" type="presParOf" srcId="{C1DA82AC-9AA2-435B-9770-2710B91B0420}" destId="{1631833F-5D9E-431A-BB60-16F0964B961E}" srcOrd="3" destOrd="0" presId="urn:microsoft.com/office/officeart/2018/5/layout/IconCircleLabelList"/>
    <dgm:cxn modelId="{CF0EEAC5-B54A-455A-BBA9-20232F7CDAF1}" type="presParOf" srcId="{0C5E1C36-9EBA-4BFB-9F44-AD401F17438A}" destId="{C2958A7D-A924-414C-939E-549530A42464}" srcOrd="3" destOrd="0" presId="urn:microsoft.com/office/officeart/2018/5/layout/IconCircleLabelList"/>
    <dgm:cxn modelId="{4C5BA63F-3230-415C-9619-32F87434D5D1}" type="presParOf" srcId="{0C5E1C36-9EBA-4BFB-9F44-AD401F17438A}" destId="{A28E8EB9-114E-4E52-B917-1B3A504DAEF3}" srcOrd="4" destOrd="0" presId="urn:microsoft.com/office/officeart/2018/5/layout/IconCircleLabelList"/>
    <dgm:cxn modelId="{BF8D73F8-0FB9-4208-B194-20BE1D3102FB}" type="presParOf" srcId="{A28E8EB9-114E-4E52-B917-1B3A504DAEF3}" destId="{756885D3-E04E-4E9F-9A64-0C4302C2BA57}" srcOrd="0" destOrd="0" presId="urn:microsoft.com/office/officeart/2018/5/layout/IconCircleLabelList"/>
    <dgm:cxn modelId="{4307D168-099F-4399-9E8B-A5D46E0FDB03}" type="presParOf" srcId="{A28E8EB9-114E-4E52-B917-1B3A504DAEF3}" destId="{4D57EE7B-C740-49A4-9321-F139AA913897}" srcOrd="1" destOrd="0" presId="urn:microsoft.com/office/officeart/2018/5/layout/IconCircleLabelList"/>
    <dgm:cxn modelId="{0D4CD5CB-2DF1-49E2-837B-E170B0195E67}" type="presParOf" srcId="{A28E8EB9-114E-4E52-B917-1B3A504DAEF3}" destId="{3C67C904-242D-4FE1-9A33-010EAEC5DC9D}" srcOrd="2" destOrd="0" presId="urn:microsoft.com/office/officeart/2018/5/layout/IconCircleLabelList"/>
    <dgm:cxn modelId="{D47864B7-432B-40AA-A749-4F686D9784C6}" type="presParOf" srcId="{A28E8EB9-114E-4E52-B917-1B3A504DAEF3}" destId="{AF3AA706-E405-4F1A-8FCD-833FF36936CB}"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45CF6F1-0C08-437B-B620-8B2B230DE63E}"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7AFBABE6-5FCA-444E-AD69-D820DE891ECA}">
      <dgm:prSet/>
      <dgm:spPr/>
      <dgm:t>
        <a:bodyPr/>
        <a:lstStyle/>
        <a:p>
          <a:pPr>
            <a:lnSpc>
              <a:spcPct val="100000"/>
            </a:lnSpc>
            <a:defRPr cap="all"/>
          </a:pPr>
          <a:r>
            <a:rPr lang="en-US" dirty="0"/>
            <a:t>Bona fide dispute</a:t>
          </a:r>
        </a:p>
      </dgm:t>
    </dgm:pt>
    <dgm:pt modelId="{EB267C99-0E88-45B3-A7A1-7B79ACD47939}" type="parTrans" cxnId="{AC70FF2E-87FC-4C9F-A2C8-C3B6FA81BF55}">
      <dgm:prSet/>
      <dgm:spPr/>
      <dgm:t>
        <a:bodyPr/>
        <a:lstStyle/>
        <a:p>
          <a:endParaRPr lang="en-US"/>
        </a:p>
      </dgm:t>
    </dgm:pt>
    <dgm:pt modelId="{4AE6C852-9805-43B6-8398-48CAA7462A29}" type="sibTrans" cxnId="{AC70FF2E-87FC-4C9F-A2C8-C3B6FA81BF55}">
      <dgm:prSet/>
      <dgm:spPr/>
      <dgm:t>
        <a:bodyPr/>
        <a:lstStyle/>
        <a:p>
          <a:endParaRPr lang="en-US"/>
        </a:p>
      </dgm:t>
    </dgm:pt>
    <dgm:pt modelId="{E6900FD6-7E3D-4BB7-809F-8ED4A86BB85D}">
      <dgm:prSet/>
      <dgm:spPr/>
      <dgm:t>
        <a:bodyPr/>
        <a:lstStyle/>
        <a:p>
          <a:pPr>
            <a:lnSpc>
              <a:spcPct val="100000"/>
            </a:lnSpc>
            <a:defRPr cap="all"/>
          </a:pPr>
          <a:r>
            <a:rPr lang="en-US" dirty="0"/>
            <a:t>Sum Certain</a:t>
          </a:r>
        </a:p>
      </dgm:t>
    </dgm:pt>
    <dgm:pt modelId="{3A40199E-9910-4666-8938-653DA862609D}" type="parTrans" cxnId="{9F1CD898-CFBA-4AFE-B855-BC1D3339477E}">
      <dgm:prSet/>
      <dgm:spPr/>
      <dgm:t>
        <a:bodyPr/>
        <a:lstStyle/>
        <a:p>
          <a:endParaRPr lang="en-US"/>
        </a:p>
      </dgm:t>
    </dgm:pt>
    <dgm:pt modelId="{AE25DADC-434E-432A-860C-0C561A7E8C66}" type="sibTrans" cxnId="{9F1CD898-CFBA-4AFE-B855-BC1D3339477E}">
      <dgm:prSet/>
      <dgm:spPr/>
      <dgm:t>
        <a:bodyPr/>
        <a:lstStyle/>
        <a:p>
          <a:endParaRPr lang="en-US"/>
        </a:p>
      </dgm:t>
    </dgm:pt>
    <dgm:pt modelId="{A6015DE4-4EEC-4F57-9261-DD3F506BBE7D}">
      <dgm:prSet/>
      <dgm:spPr/>
      <dgm:t>
        <a:bodyPr/>
        <a:lstStyle/>
        <a:p>
          <a:pPr>
            <a:lnSpc>
              <a:spcPct val="100000"/>
            </a:lnSpc>
            <a:defRPr cap="all"/>
          </a:pPr>
          <a:r>
            <a:rPr lang="en-US"/>
            <a:t>Certification</a:t>
          </a:r>
        </a:p>
      </dgm:t>
    </dgm:pt>
    <dgm:pt modelId="{E23EB218-4233-45A5-A1EB-DD79AB00D73B}" type="parTrans" cxnId="{BD618E0A-1CC5-48BD-B974-BD40C5E0CE19}">
      <dgm:prSet/>
      <dgm:spPr/>
      <dgm:t>
        <a:bodyPr/>
        <a:lstStyle/>
        <a:p>
          <a:endParaRPr lang="en-US"/>
        </a:p>
      </dgm:t>
    </dgm:pt>
    <dgm:pt modelId="{A42D7436-3713-4B72-9A01-49146AFDAA92}" type="sibTrans" cxnId="{BD618E0A-1CC5-48BD-B974-BD40C5E0CE19}">
      <dgm:prSet/>
      <dgm:spPr/>
      <dgm:t>
        <a:bodyPr/>
        <a:lstStyle/>
        <a:p>
          <a:endParaRPr lang="en-US"/>
        </a:p>
      </dgm:t>
    </dgm:pt>
    <dgm:pt modelId="{B57B559A-3F40-4AFF-9698-3BBC79D68DC3}" type="pres">
      <dgm:prSet presAssocID="{345CF6F1-0C08-437B-B620-8B2B230DE63E}" presName="root" presStyleCnt="0">
        <dgm:presLayoutVars>
          <dgm:dir/>
          <dgm:resizeHandles val="exact"/>
        </dgm:presLayoutVars>
      </dgm:prSet>
      <dgm:spPr/>
      <dgm:t>
        <a:bodyPr/>
        <a:lstStyle/>
        <a:p>
          <a:endParaRPr lang="en-US"/>
        </a:p>
      </dgm:t>
    </dgm:pt>
    <dgm:pt modelId="{CCBF42CA-5491-4484-90C4-3DF9AB59DFC7}" type="pres">
      <dgm:prSet presAssocID="{7AFBABE6-5FCA-444E-AD69-D820DE891ECA}" presName="compNode" presStyleCnt="0"/>
      <dgm:spPr/>
    </dgm:pt>
    <dgm:pt modelId="{B7AC6BCD-009F-4EC9-B203-93E88BD0028F}" type="pres">
      <dgm:prSet presAssocID="{7AFBABE6-5FCA-444E-AD69-D820DE891ECA}" presName="iconBgRect" presStyleLbl="bgShp" presStyleIdx="0" presStyleCnt="3"/>
      <dgm:spPr>
        <a:prstGeom prst="round2DiagRect">
          <a:avLst>
            <a:gd name="adj1" fmla="val 29727"/>
            <a:gd name="adj2" fmla="val 0"/>
          </a:avLst>
        </a:prstGeom>
      </dgm:spPr>
    </dgm:pt>
    <dgm:pt modelId="{59B4C947-6409-4E48-B296-91737F55C6DA}" type="pres">
      <dgm:prSet presAssocID="{7AFBABE6-5FCA-444E-AD69-D820DE891EC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a:ln>
          <a:noFill/>
        </a:ln>
      </dgm:spPr>
      <dgm:extLst>
        <a:ext uri="{E40237B7-FDA0-4F09-8148-C483321AD2D9}">
          <dgm14:cNvPr xmlns:dgm14="http://schemas.microsoft.com/office/drawing/2010/diagram" id="0" name="" descr="Fencing"/>
        </a:ext>
      </dgm:extLst>
    </dgm:pt>
    <dgm:pt modelId="{D50B6BBF-1E67-4034-9920-78BDD7B9A984}" type="pres">
      <dgm:prSet presAssocID="{7AFBABE6-5FCA-444E-AD69-D820DE891ECA}" presName="spaceRect" presStyleCnt="0"/>
      <dgm:spPr/>
    </dgm:pt>
    <dgm:pt modelId="{EFA12F64-AF53-46C1-8693-A6B929AA20A5}" type="pres">
      <dgm:prSet presAssocID="{7AFBABE6-5FCA-444E-AD69-D820DE891ECA}" presName="textRect" presStyleLbl="revTx" presStyleIdx="0" presStyleCnt="3">
        <dgm:presLayoutVars>
          <dgm:chMax val="1"/>
          <dgm:chPref val="1"/>
        </dgm:presLayoutVars>
      </dgm:prSet>
      <dgm:spPr/>
      <dgm:t>
        <a:bodyPr/>
        <a:lstStyle/>
        <a:p>
          <a:endParaRPr lang="en-US"/>
        </a:p>
      </dgm:t>
    </dgm:pt>
    <dgm:pt modelId="{B285C7F0-8BED-453A-94C2-73363E007E49}" type="pres">
      <dgm:prSet presAssocID="{4AE6C852-9805-43B6-8398-48CAA7462A29}" presName="sibTrans" presStyleCnt="0"/>
      <dgm:spPr/>
    </dgm:pt>
    <dgm:pt modelId="{4D414F52-B5B0-4752-8EA0-3EC5D6CE7068}" type="pres">
      <dgm:prSet presAssocID="{E6900FD6-7E3D-4BB7-809F-8ED4A86BB85D}" presName="compNode" presStyleCnt="0"/>
      <dgm:spPr/>
    </dgm:pt>
    <dgm:pt modelId="{7C2A7600-054E-4F15-B6FE-10C40DF7DC5C}" type="pres">
      <dgm:prSet presAssocID="{E6900FD6-7E3D-4BB7-809F-8ED4A86BB85D}" presName="iconBgRect" presStyleLbl="bgShp" presStyleIdx="1" presStyleCnt="3"/>
      <dgm:spPr>
        <a:prstGeom prst="round2DiagRect">
          <a:avLst>
            <a:gd name="adj1" fmla="val 29727"/>
            <a:gd name="adj2" fmla="val 0"/>
          </a:avLst>
        </a:prstGeom>
      </dgm:spPr>
    </dgm:pt>
    <dgm:pt modelId="{52245700-70F8-4679-AF00-7E5BB1161614}" type="pres">
      <dgm:prSet presAssocID="{E6900FD6-7E3D-4BB7-809F-8ED4A86BB85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Scales of Justice"/>
        </a:ext>
      </dgm:extLst>
    </dgm:pt>
    <dgm:pt modelId="{DF711F73-647A-4A8D-8EC7-38A52A44096F}" type="pres">
      <dgm:prSet presAssocID="{E6900FD6-7E3D-4BB7-809F-8ED4A86BB85D}" presName="spaceRect" presStyleCnt="0"/>
      <dgm:spPr/>
    </dgm:pt>
    <dgm:pt modelId="{9977669A-F6E7-4DF4-960C-272EA63DFB91}" type="pres">
      <dgm:prSet presAssocID="{E6900FD6-7E3D-4BB7-809F-8ED4A86BB85D}" presName="textRect" presStyleLbl="revTx" presStyleIdx="1" presStyleCnt="3">
        <dgm:presLayoutVars>
          <dgm:chMax val="1"/>
          <dgm:chPref val="1"/>
        </dgm:presLayoutVars>
      </dgm:prSet>
      <dgm:spPr/>
      <dgm:t>
        <a:bodyPr/>
        <a:lstStyle/>
        <a:p>
          <a:endParaRPr lang="en-US"/>
        </a:p>
      </dgm:t>
    </dgm:pt>
    <dgm:pt modelId="{29AE2D70-0996-4D1D-A5DF-94463D962689}" type="pres">
      <dgm:prSet presAssocID="{AE25DADC-434E-432A-860C-0C561A7E8C66}" presName="sibTrans" presStyleCnt="0"/>
      <dgm:spPr/>
    </dgm:pt>
    <dgm:pt modelId="{50CDDA48-9DC3-4230-A89A-65EA7BAC340A}" type="pres">
      <dgm:prSet presAssocID="{A6015DE4-4EEC-4F57-9261-DD3F506BBE7D}" presName="compNode" presStyleCnt="0"/>
      <dgm:spPr/>
    </dgm:pt>
    <dgm:pt modelId="{BB375669-CBB6-4830-87CF-27F802C3E617}" type="pres">
      <dgm:prSet presAssocID="{A6015DE4-4EEC-4F57-9261-DD3F506BBE7D}" presName="iconBgRect" presStyleLbl="bgShp" presStyleIdx="2" presStyleCnt="3"/>
      <dgm:spPr>
        <a:prstGeom prst="round2DiagRect">
          <a:avLst>
            <a:gd name="adj1" fmla="val 29727"/>
            <a:gd name="adj2" fmla="val 0"/>
          </a:avLst>
        </a:prstGeom>
      </dgm:spPr>
    </dgm:pt>
    <dgm:pt modelId="{309849E1-248C-4A3C-801C-3A1B5FF816D2}" type="pres">
      <dgm:prSet presAssocID="{A6015DE4-4EEC-4F57-9261-DD3F506BBE7D}"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xmlns="" r:embed="rId6"/>
              </a:ext>
            </a:extLst>
          </a:blip>
          <a:srcRect/>
          <a:stretch>
            <a:fillRect/>
          </a:stretch>
        </a:blipFill>
      </dgm:spPr>
      <dgm:extLst>
        <a:ext uri="{E40237B7-FDA0-4F09-8148-C483321AD2D9}">
          <dgm14:cNvPr xmlns:dgm14="http://schemas.microsoft.com/office/drawing/2010/diagram" id="0" name="" descr="Diploma"/>
        </a:ext>
      </dgm:extLst>
    </dgm:pt>
    <dgm:pt modelId="{09AB1950-BE14-4474-9F53-056182114A54}" type="pres">
      <dgm:prSet presAssocID="{A6015DE4-4EEC-4F57-9261-DD3F506BBE7D}" presName="spaceRect" presStyleCnt="0"/>
      <dgm:spPr/>
    </dgm:pt>
    <dgm:pt modelId="{6310A50D-5FB5-4D2B-BEE5-A70683E6C1AB}" type="pres">
      <dgm:prSet presAssocID="{A6015DE4-4EEC-4F57-9261-DD3F506BBE7D}" presName="textRect" presStyleLbl="revTx" presStyleIdx="2" presStyleCnt="3">
        <dgm:presLayoutVars>
          <dgm:chMax val="1"/>
          <dgm:chPref val="1"/>
        </dgm:presLayoutVars>
      </dgm:prSet>
      <dgm:spPr/>
      <dgm:t>
        <a:bodyPr/>
        <a:lstStyle/>
        <a:p>
          <a:endParaRPr lang="en-US"/>
        </a:p>
      </dgm:t>
    </dgm:pt>
  </dgm:ptLst>
  <dgm:cxnLst>
    <dgm:cxn modelId="{1631E37C-7047-4E06-A04A-CBAEA360ADA5}" type="presOf" srcId="{345CF6F1-0C08-437B-B620-8B2B230DE63E}" destId="{B57B559A-3F40-4AFF-9698-3BBC79D68DC3}" srcOrd="0" destOrd="0" presId="urn:microsoft.com/office/officeart/2018/5/layout/IconLeafLabelList"/>
    <dgm:cxn modelId="{4C041DE1-6518-4E40-8477-BA12B5E17540}" type="presOf" srcId="{7AFBABE6-5FCA-444E-AD69-D820DE891ECA}" destId="{EFA12F64-AF53-46C1-8693-A6B929AA20A5}" srcOrd="0" destOrd="0" presId="urn:microsoft.com/office/officeart/2018/5/layout/IconLeafLabelList"/>
    <dgm:cxn modelId="{BD618E0A-1CC5-48BD-B974-BD40C5E0CE19}" srcId="{345CF6F1-0C08-437B-B620-8B2B230DE63E}" destId="{A6015DE4-4EEC-4F57-9261-DD3F506BBE7D}" srcOrd="2" destOrd="0" parTransId="{E23EB218-4233-45A5-A1EB-DD79AB00D73B}" sibTransId="{A42D7436-3713-4B72-9A01-49146AFDAA92}"/>
    <dgm:cxn modelId="{71E63445-AF5B-48EC-97E1-43EDBEBEA3DC}" type="presOf" srcId="{E6900FD6-7E3D-4BB7-809F-8ED4A86BB85D}" destId="{9977669A-F6E7-4DF4-960C-272EA63DFB91}" srcOrd="0" destOrd="0" presId="urn:microsoft.com/office/officeart/2018/5/layout/IconLeafLabelList"/>
    <dgm:cxn modelId="{AC70FF2E-87FC-4C9F-A2C8-C3B6FA81BF55}" srcId="{345CF6F1-0C08-437B-B620-8B2B230DE63E}" destId="{7AFBABE6-5FCA-444E-AD69-D820DE891ECA}" srcOrd="0" destOrd="0" parTransId="{EB267C99-0E88-45B3-A7A1-7B79ACD47939}" sibTransId="{4AE6C852-9805-43B6-8398-48CAA7462A29}"/>
    <dgm:cxn modelId="{8AC24A73-CDD7-46D1-8858-D508C255B48C}" type="presOf" srcId="{A6015DE4-4EEC-4F57-9261-DD3F506BBE7D}" destId="{6310A50D-5FB5-4D2B-BEE5-A70683E6C1AB}" srcOrd="0" destOrd="0" presId="urn:microsoft.com/office/officeart/2018/5/layout/IconLeafLabelList"/>
    <dgm:cxn modelId="{9F1CD898-CFBA-4AFE-B855-BC1D3339477E}" srcId="{345CF6F1-0C08-437B-B620-8B2B230DE63E}" destId="{E6900FD6-7E3D-4BB7-809F-8ED4A86BB85D}" srcOrd="1" destOrd="0" parTransId="{3A40199E-9910-4666-8938-653DA862609D}" sibTransId="{AE25DADC-434E-432A-860C-0C561A7E8C66}"/>
    <dgm:cxn modelId="{78F077AD-CC91-4472-A5AD-82E4D7C55280}" type="presParOf" srcId="{B57B559A-3F40-4AFF-9698-3BBC79D68DC3}" destId="{CCBF42CA-5491-4484-90C4-3DF9AB59DFC7}" srcOrd="0" destOrd="0" presId="urn:microsoft.com/office/officeart/2018/5/layout/IconLeafLabelList"/>
    <dgm:cxn modelId="{6D1673F4-FFA0-43E6-91B4-5CED069A02DC}" type="presParOf" srcId="{CCBF42CA-5491-4484-90C4-3DF9AB59DFC7}" destId="{B7AC6BCD-009F-4EC9-B203-93E88BD0028F}" srcOrd="0" destOrd="0" presId="urn:microsoft.com/office/officeart/2018/5/layout/IconLeafLabelList"/>
    <dgm:cxn modelId="{C1115ED5-4C3F-4D48-B3CC-6977385BB491}" type="presParOf" srcId="{CCBF42CA-5491-4484-90C4-3DF9AB59DFC7}" destId="{59B4C947-6409-4E48-B296-91737F55C6DA}" srcOrd="1" destOrd="0" presId="urn:microsoft.com/office/officeart/2018/5/layout/IconLeafLabelList"/>
    <dgm:cxn modelId="{5646B930-7812-45BC-B31D-FC5948BD51EC}" type="presParOf" srcId="{CCBF42CA-5491-4484-90C4-3DF9AB59DFC7}" destId="{D50B6BBF-1E67-4034-9920-78BDD7B9A984}" srcOrd="2" destOrd="0" presId="urn:microsoft.com/office/officeart/2018/5/layout/IconLeafLabelList"/>
    <dgm:cxn modelId="{98FCF74C-1C22-4BDC-8DCC-E8E8EF323432}" type="presParOf" srcId="{CCBF42CA-5491-4484-90C4-3DF9AB59DFC7}" destId="{EFA12F64-AF53-46C1-8693-A6B929AA20A5}" srcOrd="3" destOrd="0" presId="urn:microsoft.com/office/officeart/2018/5/layout/IconLeafLabelList"/>
    <dgm:cxn modelId="{507D085D-F4E2-476E-BE6A-00860D92A7F0}" type="presParOf" srcId="{B57B559A-3F40-4AFF-9698-3BBC79D68DC3}" destId="{B285C7F0-8BED-453A-94C2-73363E007E49}" srcOrd="1" destOrd="0" presId="urn:microsoft.com/office/officeart/2018/5/layout/IconLeafLabelList"/>
    <dgm:cxn modelId="{DE9CEB7D-8358-467D-B493-87F49D05B23A}" type="presParOf" srcId="{B57B559A-3F40-4AFF-9698-3BBC79D68DC3}" destId="{4D414F52-B5B0-4752-8EA0-3EC5D6CE7068}" srcOrd="2" destOrd="0" presId="urn:microsoft.com/office/officeart/2018/5/layout/IconLeafLabelList"/>
    <dgm:cxn modelId="{880EAFC8-CD3A-49CC-A447-F3A3AFB0397C}" type="presParOf" srcId="{4D414F52-B5B0-4752-8EA0-3EC5D6CE7068}" destId="{7C2A7600-054E-4F15-B6FE-10C40DF7DC5C}" srcOrd="0" destOrd="0" presId="urn:microsoft.com/office/officeart/2018/5/layout/IconLeafLabelList"/>
    <dgm:cxn modelId="{74DCF07A-1EC2-4B3F-9CA0-4D606A2756DD}" type="presParOf" srcId="{4D414F52-B5B0-4752-8EA0-3EC5D6CE7068}" destId="{52245700-70F8-4679-AF00-7E5BB1161614}" srcOrd="1" destOrd="0" presId="urn:microsoft.com/office/officeart/2018/5/layout/IconLeafLabelList"/>
    <dgm:cxn modelId="{1C2AE800-65C7-4917-ACAA-9C0AD2A68CBE}" type="presParOf" srcId="{4D414F52-B5B0-4752-8EA0-3EC5D6CE7068}" destId="{DF711F73-647A-4A8D-8EC7-38A52A44096F}" srcOrd="2" destOrd="0" presId="urn:microsoft.com/office/officeart/2018/5/layout/IconLeafLabelList"/>
    <dgm:cxn modelId="{50494C31-2D2F-4CB3-9540-697A79155F50}" type="presParOf" srcId="{4D414F52-B5B0-4752-8EA0-3EC5D6CE7068}" destId="{9977669A-F6E7-4DF4-960C-272EA63DFB91}" srcOrd="3" destOrd="0" presId="urn:microsoft.com/office/officeart/2018/5/layout/IconLeafLabelList"/>
    <dgm:cxn modelId="{6B3B2120-1EF0-4768-BB35-0390288E53D6}" type="presParOf" srcId="{B57B559A-3F40-4AFF-9698-3BBC79D68DC3}" destId="{29AE2D70-0996-4D1D-A5DF-94463D962689}" srcOrd="3" destOrd="0" presId="urn:microsoft.com/office/officeart/2018/5/layout/IconLeafLabelList"/>
    <dgm:cxn modelId="{34AC4A5D-6FA1-4340-99E7-F1B47D6562D2}" type="presParOf" srcId="{B57B559A-3F40-4AFF-9698-3BBC79D68DC3}" destId="{50CDDA48-9DC3-4230-A89A-65EA7BAC340A}" srcOrd="4" destOrd="0" presId="urn:microsoft.com/office/officeart/2018/5/layout/IconLeafLabelList"/>
    <dgm:cxn modelId="{E49B4259-735E-4359-800F-C3B2F02EF136}" type="presParOf" srcId="{50CDDA48-9DC3-4230-A89A-65EA7BAC340A}" destId="{BB375669-CBB6-4830-87CF-27F802C3E617}" srcOrd="0" destOrd="0" presId="urn:microsoft.com/office/officeart/2018/5/layout/IconLeafLabelList"/>
    <dgm:cxn modelId="{C78B2443-900A-4929-92A5-F995E95C5059}" type="presParOf" srcId="{50CDDA48-9DC3-4230-A89A-65EA7BAC340A}" destId="{309849E1-248C-4A3C-801C-3A1B5FF816D2}" srcOrd="1" destOrd="0" presId="urn:microsoft.com/office/officeart/2018/5/layout/IconLeafLabelList"/>
    <dgm:cxn modelId="{601E3700-9682-4029-893A-FC19FA24EA0B}" type="presParOf" srcId="{50CDDA48-9DC3-4230-A89A-65EA7BAC340A}" destId="{09AB1950-BE14-4474-9F53-056182114A54}" srcOrd="2" destOrd="0" presId="urn:microsoft.com/office/officeart/2018/5/layout/IconLeafLabelList"/>
    <dgm:cxn modelId="{674C371D-BB66-41EF-A9C0-E21BCC39ED14}" type="presParOf" srcId="{50CDDA48-9DC3-4230-A89A-65EA7BAC340A}" destId="{6310A50D-5FB5-4D2B-BEE5-A70683E6C1AB}"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68238AB-1814-4E21-9125-ECB56952DBDE}"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6D8F2CF6-B432-477D-B8DF-69A6F3D3BC5C}">
      <dgm:prSet/>
      <dgm:spPr/>
      <dgm:t>
        <a:bodyPr/>
        <a:lstStyle/>
        <a:p>
          <a:pPr>
            <a:defRPr cap="all"/>
          </a:pPr>
          <a:r>
            <a:rPr lang="en-US" dirty="0"/>
            <a:t>Disputes involving federal contracts are significantly different from commercial disputes</a:t>
          </a:r>
        </a:p>
      </dgm:t>
    </dgm:pt>
    <dgm:pt modelId="{FDD65162-859C-4BBE-A88F-A392B09BA6BF}" type="parTrans" cxnId="{D2C3EEF8-AC5B-43FD-B166-B6CF68FE6B9C}">
      <dgm:prSet/>
      <dgm:spPr/>
      <dgm:t>
        <a:bodyPr/>
        <a:lstStyle/>
        <a:p>
          <a:endParaRPr lang="en-US"/>
        </a:p>
      </dgm:t>
    </dgm:pt>
    <dgm:pt modelId="{9BADCAE5-5CAB-48AC-9FE3-3FF9E90AB822}" type="sibTrans" cxnId="{D2C3EEF8-AC5B-43FD-B166-B6CF68FE6B9C}">
      <dgm:prSet/>
      <dgm:spPr/>
      <dgm:t>
        <a:bodyPr/>
        <a:lstStyle/>
        <a:p>
          <a:endParaRPr lang="en-US"/>
        </a:p>
      </dgm:t>
    </dgm:pt>
    <dgm:pt modelId="{2BDE360C-CC96-4F58-8C22-1DB5305F1624}">
      <dgm:prSet/>
      <dgm:spPr/>
      <dgm:t>
        <a:bodyPr/>
        <a:lstStyle/>
        <a:p>
          <a:pPr>
            <a:defRPr cap="all"/>
          </a:pPr>
          <a:r>
            <a:rPr lang="en-US" dirty="0"/>
            <a:t>Federal contract disputes can involve pre-bid/pre-award issues as well as performance issues.</a:t>
          </a:r>
        </a:p>
      </dgm:t>
    </dgm:pt>
    <dgm:pt modelId="{5F5BD8C0-9558-4D55-AF8B-B2D6900FD073}" type="parTrans" cxnId="{35F3CEB4-0231-491C-AD48-5ACA31EADCE9}">
      <dgm:prSet/>
      <dgm:spPr/>
      <dgm:t>
        <a:bodyPr/>
        <a:lstStyle/>
        <a:p>
          <a:endParaRPr lang="en-US"/>
        </a:p>
      </dgm:t>
    </dgm:pt>
    <dgm:pt modelId="{822EAE6F-EE1A-4873-8CBB-8ABB409B0F20}" type="sibTrans" cxnId="{35F3CEB4-0231-491C-AD48-5ACA31EADCE9}">
      <dgm:prSet/>
      <dgm:spPr/>
      <dgm:t>
        <a:bodyPr/>
        <a:lstStyle/>
        <a:p>
          <a:endParaRPr lang="en-US"/>
        </a:p>
      </dgm:t>
    </dgm:pt>
    <dgm:pt modelId="{C5964EC8-52E4-4501-A495-FA635253EB67}">
      <dgm:prSet/>
      <dgm:spPr/>
      <dgm:t>
        <a:bodyPr/>
        <a:lstStyle/>
        <a:p>
          <a:pPr>
            <a:defRPr cap="all"/>
          </a:pPr>
          <a:r>
            <a:rPr lang="en-US" dirty="0"/>
            <a:t>Choice of Forum is a critical first decision. </a:t>
          </a:r>
        </a:p>
      </dgm:t>
    </dgm:pt>
    <dgm:pt modelId="{7F932551-1BB4-4794-B9B2-B6DF9FFAE7A7}" type="parTrans" cxnId="{E785C602-B5F2-444A-9E07-9EE49E9D321B}">
      <dgm:prSet/>
      <dgm:spPr/>
      <dgm:t>
        <a:bodyPr/>
        <a:lstStyle/>
        <a:p>
          <a:endParaRPr lang="en-US"/>
        </a:p>
      </dgm:t>
    </dgm:pt>
    <dgm:pt modelId="{94DE60B3-BD23-4298-BA8B-D167DD45BE53}" type="sibTrans" cxnId="{E785C602-B5F2-444A-9E07-9EE49E9D321B}">
      <dgm:prSet/>
      <dgm:spPr/>
      <dgm:t>
        <a:bodyPr/>
        <a:lstStyle/>
        <a:p>
          <a:endParaRPr lang="en-US"/>
        </a:p>
      </dgm:t>
    </dgm:pt>
    <dgm:pt modelId="{60FDF863-6A56-4640-B9A2-6886731FD982}" type="pres">
      <dgm:prSet presAssocID="{A68238AB-1814-4E21-9125-ECB56952DBDE}" presName="root" presStyleCnt="0">
        <dgm:presLayoutVars>
          <dgm:dir/>
          <dgm:resizeHandles val="exact"/>
        </dgm:presLayoutVars>
      </dgm:prSet>
      <dgm:spPr/>
      <dgm:t>
        <a:bodyPr/>
        <a:lstStyle/>
        <a:p>
          <a:endParaRPr lang="en-US"/>
        </a:p>
      </dgm:t>
    </dgm:pt>
    <dgm:pt modelId="{0CDAA882-74C7-41D9-BFA2-65476DF49A26}" type="pres">
      <dgm:prSet presAssocID="{6D8F2CF6-B432-477D-B8DF-69A6F3D3BC5C}" presName="compNode" presStyleCnt="0"/>
      <dgm:spPr/>
    </dgm:pt>
    <dgm:pt modelId="{F6669250-0F97-412B-8A54-EFB5A7A17D11}" type="pres">
      <dgm:prSet presAssocID="{6D8F2CF6-B432-477D-B8DF-69A6F3D3BC5C}" presName="iconBgRect" presStyleLbl="bgShp" presStyleIdx="0" presStyleCnt="3"/>
      <dgm:spPr/>
    </dgm:pt>
    <dgm:pt modelId="{93E63258-5204-4A9B-91F5-6903955FFBAB}" type="pres">
      <dgm:prSet presAssocID="{6D8F2CF6-B432-477D-B8DF-69A6F3D3BC5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id="0" name="" descr="Diploma"/>
        </a:ext>
      </dgm:extLst>
    </dgm:pt>
    <dgm:pt modelId="{59E9207F-52AD-474F-836E-FC402148B7FD}" type="pres">
      <dgm:prSet presAssocID="{6D8F2CF6-B432-477D-B8DF-69A6F3D3BC5C}" presName="spaceRect" presStyleCnt="0"/>
      <dgm:spPr/>
    </dgm:pt>
    <dgm:pt modelId="{22C4AF20-F20D-442B-8F2E-015C38B99828}" type="pres">
      <dgm:prSet presAssocID="{6D8F2CF6-B432-477D-B8DF-69A6F3D3BC5C}" presName="textRect" presStyleLbl="revTx" presStyleIdx="0" presStyleCnt="3">
        <dgm:presLayoutVars>
          <dgm:chMax val="1"/>
          <dgm:chPref val="1"/>
        </dgm:presLayoutVars>
      </dgm:prSet>
      <dgm:spPr/>
      <dgm:t>
        <a:bodyPr/>
        <a:lstStyle/>
        <a:p>
          <a:endParaRPr lang="en-US"/>
        </a:p>
      </dgm:t>
    </dgm:pt>
    <dgm:pt modelId="{9DE17205-157C-4191-9BD6-05A90B3038EC}" type="pres">
      <dgm:prSet presAssocID="{9BADCAE5-5CAB-48AC-9FE3-3FF9E90AB822}" presName="sibTrans" presStyleCnt="0"/>
      <dgm:spPr/>
    </dgm:pt>
    <dgm:pt modelId="{8D0F4F1C-1ED3-4930-B86E-439E2FFB60AF}" type="pres">
      <dgm:prSet presAssocID="{2BDE360C-CC96-4F58-8C22-1DB5305F1624}" presName="compNode" presStyleCnt="0"/>
      <dgm:spPr/>
    </dgm:pt>
    <dgm:pt modelId="{30E6FE00-A287-4A96-9F50-CBBF28186731}" type="pres">
      <dgm:prSet presAssocID="{2BDE360C-CC96-4F58-8C22-1DB5305F1624}" presName="iconBgRect" presStyleLbl="bgShp" presStyleIdx="1" presStyleCnt="3"/>
      <dgm:spPr/>
    </dgm:pt>
    <dgm:pt modelId="{008613A6-F22E-4073-B34D-4106FC24160A}" type="pres">
      <dgm:prSet presAssocID="{2BDE360C-CC96-4F58-8C22-1DB5305F162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Checkmark"/>
        </a:ext>
      </dgm:extLst>
    </dgm:pt>
    <dgm:pt modelId="{D22FBFD7-15B7-4024-A980-7665DDDADCD2}" type="pres">
      <dgm:prSet presAssocID="{2BDE360C-CC96-4F58-8C22-1DB5305F1624}" presName="spaceRect" presStyleCnt="0"/>
      <dgm:spPr/>
    </dgm:pt>
    <dgm:pt modelId="{8EEE49EF-2536-4323-96BC-B1D5230AC5D0}" type="pres">
      <dgm:prSet presAssocID="{2BDE360C-CC96-4F58-8C22-1DB5305F1624}" presName="textRect" presStyleLbl="revTx" presStyleIdx="1" presStyleCnt="3">
        <dgm:presLayoutVars>
          <dgm:chMax val="1"/>
          <dgm:chPref val="1"/>
        </dgm:presLayoutVars>
      </dgm:prSet>
      <dgm:spPr/>
      <dgm:t>
        <a:bodyPr/>
        <a:lstStyle/>
        <a:p>
          <a:endParaRPr lang="en-US"/>
        </a:p>
      </dgm:t>
    </dgm:pt>
    <dgm:pt modelId="{BF75BDF6-A173-416D-A916-DED38C959AB1}" type="pres">
      <dgm:prSet presAssocID="{822EAE6F-EE1A-4873-8CBB-8ABB409B0F20}" presName="sibTrans" presStyleCnt="0"/>
      <dgm:spPr/>
    </dgm:pt>
    <dgm:pt modelId="{42078BBC-8835-4E19-9497-ED5732B16D8D}" type="pres">
      <dgm:prSet presAssocID="{C5964EC8-52E4-4501-A495-FA635253EB67}" presName="compNode" presStyleCnt="0"/>
      <dgm:spPr/>
    </dgm:pt>
    <dgm:pt modelId="{D0D0708A-0CC4-48E7-99CD-107BA95C2189}" type="pres">
      <dgm:prSet presAssocID="{C5964EC8-52E4-4501-A495-FA635253EB67}" presName="iconBgRect" presStyleLbl="bgShp" presStyleIdx="2" presStyleCnt="3"/>
      <dgm:spPr/>
    </dgm:pt>
    <dgm:pt modelId="{9171E474-ADB8-4CA4-9876-7BCE6E9FE07A}" type="pres">
      <dgm:prSet presAssocID="{C5964EC8-52E4-4501-A495-FA635253EB67}"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xmlns="" r:embed="rId6"/>
              </a:ext>
            </a:extLst>
          </a:blip>
          <a:srcRect/>
          <a:stretch>
            <a:fillRect/>
          </a:stretch>
        </a:blipFill>
        <a:ln>
          <a:noFill/>
        </a:ln>
      </dgm:spPr>
      <dgm:extLst>
        <a:ext uri="{E40237B7-FDA0-4F09-8148-C483321AD2D9}">
          <dgm14:cNvPr xmlns:dgm14="http://schemas.microsoft.com/office/drawing/2010/diagram" id="0" name="" descr="Ringer"/>
        </a:ext>
      </dgm:extLst>
    </dgm:pt>
    <dgm:pt modelId="{4DBEB949-1E63-453F-874B-D87B50BFE7D9}" type="pres">
      <dgm:prSet presAssocID="{C5964EC8-52E4-4501-A495-FA635253EB67}" presName="spaceRect" presStyleCnt="0"/>
      <dgm:spPr/>
    </dgm:pt>
    <dgm:pt modelId="{2CAFA405-162F-408A-B409-024708F91692}" type="pres">
      <dgm:prSet presAssocID="{C5964EC8-52E4-4501-A495-FA635253EB67}" presName="textRect" presStyleLbl="revTx" presStyleIdx="2" presStyleCnt="3">
        <dgm:presLayoutVars>
          <dgm:chMax val="1"/>
          <dgm:chPref val="1"/>
        </dgm:presLayoutVars>
      </dgm:prSet>
      <dgm:spPr/>
      <dgm:t>
        <a:bodyPr/>
        <a:lstStyle/>
        <a:p>
          <a:endParaRPr lang="en-US"/>
        </a:p>
      </dgm:t>
    </dgm:pt>
  </dgm:ptLst>
  <dgm:cxnLst>
    <dgm:cxn modelId="{288FB9A9-3634-4492-94BF-46AFE020CBF4}" type="presOf" srcId="{C5964EC8-52E4-4501-A495-FA635253EB67}" destId="{2CAFA405-162F-408A-B409-024708F91692}" srcOrd="0" destOrd="0" presId="urn:microsoft.com/office/officeart/2018/5/layout/IconCircleLabelList"/>
    <dgm:cxn modelId="{E785C602-B5F2-444A-9E07-9EE49E9D321B}" srcId="{A68238AB-1814-4E21-9125-ECB56952DBDE}" destId="{C5964EC8-52E4-4501-A495-FA635253EB67}" srcOrd="2" destOrd="0" parTransId="{7F932551-1BB4-4794-B9B2-B6DF9FFAE7A7}" sibTransId="{94DE60B3-BD23-4298-BA8B-D167DD45BE53}"/>
    <dgm:cxn modelId="{A88F408F-065E-4EB8-A177-E6429EFABC76}" type="presOf" srcId="{6D8F2CF6-B432-477D-B8DF-69A6F3D3BC5C}" destId="{22C4AF20-F20D-442B-8F2E-015C38B99828}" srcOrd="0" destOrd="0" presId="urn:microsoft.com/office/officeart/2018/5/layout/IconCircleLabelList"/>
    <dgm:cxn modelId="{22B0F987-EE24-412D-98F2-B33659B9F28C}" type="presOf" srcId="{2BDE360C-CC96-4F58-8C22-1DB5305F1624}" destId="{8EEE49EF-2536-4323-96BC-B1D5230AC5D0}" srcOrd="0" destOrd="0" presId="urn:microsoft.com/office/officeart/2018/5/layout/IconCircleLabelList"/>
    <dgm:cxn modelId="{E441E120-0F44-4458-BD5D-5E2951594E74}" type="presOf" srcId="{A68238AB-1814-4E21-9125-ECB56952DBDE}" destId="{60FDF863-6A56-4640-B9A2-6886731FD982}" srcOrd="0" destOrd="0" presId="urn:microsoft.com/office/officeart/2018/5/layout/IconCircleLabelList"/>
    <dgm:cxn modelId="{D2C3EEF8-AC5B-43FD-B166-B6CF68FE6B9C}" srcId="{A68238AB-1814-4E21-9125-ECB56952DBDE}" destId="{6D8F2CF6-B432-477D-B8DF-69A6F3D3BC5C}" srcOrd="0" destOrd="0" parTransId="{FDD65162-859C-4BBE-A88F-A392B09BA6BF}" sibTransId="{9BADCAE5-5CAB-48AC-9FE3-3FF9E90AB822}"/>
    <dgm:cxn modelId="{35F3CEB4-0231-491C-AD48-5ACA31EADCE9}" srcId="{A68238AB-1814-4E21-9125-ECB56952DBDE}" destId="{2BDE360C-CC96-4F58-8C22-1DB5305F1624}" srcOrd="1" destOrd="0" parTransId="{5F5BD8C0-9558-4D55-AF8B-B2D6900FD073}" sibTransId="{822EAE6F-EE1A-4873-8CBB-8ABB409B0F20}"/>
    <dgm:cxn modelId="{833DB605-8F9E-40A2-B762-7AAA8A1F685D}" type="presParOf" srcId="{60FDF863-6A56-4640-B9A2-6886731FD982}" destId="{0CDAA882-74C7-41D9-BFA2-65476DF49A26}" srcOrd="0" destOrd="0" presId="urn:microsoft.com/office/officeart/2018/5/layout/IconCircleLabelList"/>
    <dgm:cxn modelId="{30EC0054-ECC2-43FA-BB28-407797228214}" type="presParOf" srcId="{0CDAA882-74C7-41D9-BFA2-65476DF49A26}" destId="{F6669250-0F97-412B-8A54-EFB5A7A17D11}" srcOrd="0" destOrd="0" presId="urn:microsoft.com/office/officeart/2018/5/layout/IconCircleLabelList"/>
    <dgm:cxn modelId="{D0CEBEDF-3005-4BF1-9789-FE2E1425901B}" type="presParOf" srcId="{0CDAA882-74C7-41D9-BFA2-65476DF49A26}" destId="{93E63258-5204-4A9B-91F5-6903955FFBAB}" srcOrd="1" destOrd="0" presId="urn:microsoft.com/office/officeart/2018/5/layout/IconCircleLabelList"/>
    <dgm:cxn modelId="{55BCDB56-5D8F-4CA7-9891-532E1DED3D6D}" type="presParOf" srcId="{0CDAA882-74C7-41D9-BFA2-65476DF49A26}" destId="{59E9207F-52AD-474F-836E-FC402148B7FD}" srcOrd="2" destOrd="0" presId="urn:microsoft.com/office/officeart/2018/5/layout/IconCircleLabelList"/>
    <dgm:cxn modelId="{74B60333-5E4A-4D6B-B39E-12CD9AED7E66}" type="presParOf" srcId="{0CDAA882-74C7-41D9-BFA2-65476DF49A26}" destId="{22C4AF20-F20D-442B-8F2E-015C38B99828}" srcOrd="3" destOrd="0" presId="urn:microsoft.com/office/officeart/2018/5/layout/IconCircleLabelList"/>
    <dgm:cxn modelId="{AE882E6C-8DEC-4C77-9F17-C6C62531AFB0}" type="presParOf" srcId="{60FDF863-6A56-4640-B9A2-6886731FD982}" destId="{9DE17205-157C-4191-9BD6-05A90B3038EC}" srcOrd="1" destOrd="0" presId="urn:microsoft.com/office/officeart/2018/5/layout/IconCircleLabelList"/>
    <dgm:cxn modelId="{35564CE9-95D5-4EBC-83AF-D7B378CFDA08}" type="presParOf" srcId="{60FDF863-6A56-4640-B9A2-6886731FD982}" destId="{8D0F4F1C-1ED3-4930-B86E-439E2FFB60AF}" srcOrd="2" destOrd="0" presId="urn:microsoft.com/office/officeart/2018/5/layout/IconCircleLabelList"/>
    <dgm:cxn modelId="{51A4C6C5-2518-4FAA-A05A-9BA2F1A3AAE0}" type="presParOf" srcId="{8D0F4F1C-1ED3-4930-B86E-439E2FFB60AF}" destId="{30E6FE00-A287-4A96-9F50-CBBF28186731}" srcOrd="0" destOrd="0" presId="urn:microsoft.com/office/officeart/2018/5/layout/IconCircleLabelList"/>
    <dgm:cxn modelId="{9F5D5C58-89A6-47B5-B081-74EBE7494BD1}" type="presParOf" srcId="{8D0F4F1C-1ED3-4930-B86E-439E2FFB60AF}" destId="{008613A6-F22E-4073-B34D-4106FC24160A}" srcOrd="1" destOrd="0" presId="urn:microsoft.com/office/officeart/2018/5/layout/IconCircleLabelList"/>
    <dgm:cxn modelId="{8B17215A-AE8B-4353-94B0-D7C35F360E6E}" type="presParOf" srcId="{8D0F4F1C-1ED3-4930-B86E-439E2FFB60AF}" destId="{D22FBFD7-15B7-4024-A980-7665DDDADCD2}" srcOrd="2" destOrd="0" presId="urn:microsoft.com/office/officeart/2018/5/layout/IconCircleLabelList"/>
    <dgm:cxn modelId="{CB1B767F-6936-4AA2-8981-5BFDA01A7A98}" type="presParOf" srcId="{8D0F4F1C-1ED3-4930-B86E-439E2FFB60AF}" destId="{8EEE49EF-2536-4323-96BC-B1D5230AC5D0}" srcOrd="3" destOrd="0" presId="urn:microsoft.com/office/officeart/2018/5/layout/IconCircleLabelList"/>
    <dgm:cxn modelId="{5614D635-5D1F-4889-B913-170947B517D9}" type="presParOf" srcId="{60FDF863-6A56-4640-B9A2-6886731FD982}" destId="{BF75BDF6-A173-416D-A916-DED38C959AB1}" srcOrd="3" destOrd="0" presId="urn:microsoft.com/office/officeart/2018/5/layout/IconCircleLabelList"/>
    <dgm:cxn modelId="{E184D6B7-8BC6-453A-8151-803D4A177EB7}" type="presParOf" srcId="{60FDF863-6A56-4640-B9A2-6886731FD982}" destId="{42078BBC-8835-4E19-9497-ED5732B16D8D}" srcOrd="4" destOrd="0" presId="urn:microsoft.com/office/officeart/2018/5/layout/IconCircleLabelList"/>
    <dgm:cxn modelId="{7874C742-25C7-4C86-A75B-A7C6F7DD9C6E}" type="presParOf" srcId="{42078BBC-8835-4E19-9497-ED5732B16D8D}" destId="{D0D0708A-0CC4-48E7-99CD-107BA95C2189}" srcOrd="0" destOrd="0" presId="urn:microsoft.com/office/officeart/2018/5/layout/IconCircleLabelList"/>
    <dgm:cxn modelId="{751548DF-B24E-48E6-AD49-3B513C0D4E06}" type="presParOf" srcId="{42078BBC-8835-4E19-9497-ED5732B16D8D}" destId="{9171E474-ADB8-4CA4-9876-7BCE6E9FE07A}" srcOrd="1" destOrd="0" presId="urn:microsoft.com/office/officeart/2018/5/layout/IconCircleLabelList"/>
    <dgm:cxn modelId="{94701948-E5BF-4563-90E7-515D41EBC521}" type="presParOf" srcId="{42078BBC-8835-4E19-9497-ED5732B16D8D}" destId="{4DBEB949-1E63-453F-874B-D87B50BFE7D9}" srcOrd="2" destOrd="0" presId="urn:microsoft.com/office/officeart/2018/5/layout/IconCircleLabelList"/>
    <dgm:cxn modelId="{0271ADFD-002A-4770-9D1D-15F839795C8E}" type="presParOf" srcId="{42078BBC-8835-4E19-9497-ED5732B16D8D}" destId="{2CAFA405-162F-408A-B409-024708F91692}"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CC5DE0-A663-4F98-AF7C-7CC0DCA78398}">
      <dsp:nvSpPr>
        <dsp:cNvPr id="0" name=""/>
        <dsp:cNvSpPr/>
      </dsp:nvSpPr>
      <dsp:spPr>
        <a:xfrm>
          <a:off x="0" y="449"/>
          <a:ext cx="11029950" cy="105066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99C1A0-6A28-495E-975C-2CDAEE0995A8}">
      <dsp:nvSpPr>
        <dsp:cNvPr id="0" name=""/>
        <dsp:cNvSpPr/>
      </dsp:nvSpPr>
      <dsp:spPr>
        <a:xfrm>
          <a:off x="317827" y="236849"/>
          <a:ext cx="577867" cy="57786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a:blip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DAA1F3-9500-446E-A4E3-D840CDBF33DC}">
      <dsp:nvSpPr>
        <dsp:cNvPr id="0" name=""/>
        <dsp:cNvSpPr/>
      </dsp:nvSpPr>
      <dsp:spPr>
        <a:xfrm>
          <a:off x="1213522" y="449"/>
          <a:ext cx="9816427" cy="105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196" tIns="111196" rIns="111196" bIns="111196" numCol="1" spcCol="1270" anchor="ctr" anchorCtr="0">
          <a:noAutofit/>
        </a:bodyPr>
        <a:lstStyle/>
        <a:p>
          <a:pPr lvl="0" algn="l" defTabSz="622300">
            <a:lnSpc>
              <a:spcPct val="100000"/>
            </a:lnSpc>
            <a:spcBef>
              <a:spcPct val="0"/>
            </a:spcBef>
            <a:spcAft>
              <a:spcPct val="35000"/>
            </a:spcAft>
          </a:pPr>
          <a:r>
            <a:rPr lang="en-US" sz="1400" kern="1200" dirty="0"/>
            <a:t>(1) To be timely, a protest by any </a:t>
          </a:r>
          <a:r>
            <a:rPr lang="en-US" sz="1400" kern="1200" dirty="0">
              <a:hlinkClick xmlns:r="http://schemas.openxmlformats.org/officeDocument/2006/relationships" r:id="rId5"/>
            </a:rPr>
            <a:t>concern</a:t>
          </a:r>
          <a:r>
            <a:rPr lang="en-US" sz="1400" kern="1200" dirty="0"/>
            <a:t> or other interested party must be received by the contracting officer (see (</a:t>
          </a:r>
          <a:r>
            <a:rPr lang="en-US" sz="1400" kern="1200" dirty="0" err="1"/>
            <a:t>i</a:t>
          </a:r>
          <a:r>
            <a:rPr lang="en-US" sz="1400" kern="1200" dirty="0"/>
            <a:t>) and (ii) of this section by the close of business of the fifth business day after bid opening (in sealed bid acquisitions) or receipt of the special notification from the contracting officer that identifies the apparently successful offeror (in negotiated acquisitions) (see </a:t>
          </a:r>
          <a:r>
            <a:rPr lang="en-US" sz="1400" kern="1200" dirty="0">
              <a:hlinkClick xmlns:r="http://schemas.openxmlformats.org/officeDocument/2006/relationships" r:id="rId6"/>
            </a:rPr>
            <a:t>15.503(a)(2)</a:t>
          </a:r>
          <a:r>
            <a:rPr lang="en-US" sz="1400" kern="1200" dirty="0"/>
            <a:t>).</a:t>
          </a:r>
        </a:p>
      </dsp:txBody>
      <dsp:txXfrm>
        <a:off x="1213522" y="449"/>
        <a:ext cx="9816427" cy="1050668"/>
      </dsp:txXfrm>
    </dsp:sp>
    <dsp:sp modelId="{121E2A27-6A74-4AC8-8020-83D77B9B1E27}">
      <dsp:nvSpPr>
        <dsp:cNvPr id="0" name=""/>
        <dsp:cNvSpPr/>
      </dsp:nvSpPr>
      <dsp:spPr>
        <a:xfrm>
          <a:off x="0" y="1313784"/>
          <a:ext cx="11029950" cy="105066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7F3E77-C05E-43CF-B206-2DA835789FBF}">
      <dsp:nvSpPr>
        <dsp:cNvPr id="0" name=""/>
        <dsp:cNvSpPr/>
      </dsp:nvSpPr>
      <dsp:spPr>
        <a:xfrm>
          <a:off x="317827" y="1550185"/>
          <a:ext cx="577867" cy="57786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C0CDAA-7CE8-419E-BD61-79A9925D5EB8}">
      <dsp:nvSpPr>
        <dsp:cNvPr id="0" name=""/>
        <dsp:cNvSpPr/>
      </dsp:nvSpPr>
      <dsp:spPr>
        <a:xfrm>
          <a:off x="1213522" y="1313784"/>
          <a:ext cx="9816427" cy="105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196" tIns="111196" rIns="111196" bIns="111196" numCol="1" spcCol="1270" anchor="ctr" anchorCtr="0">
          <a:noAutofit/>
        </a:bodyPr>
        <a:lstStyle/>
        <a:p>
          <a:pPr lvl="0" algn="l" defTabSz="622300">
            <a:lnSpc>
              <a:spcPct val="100000"/>
            </a:lnSpc>
            <a:spcBef>
              <a:spcPct val="0"/>
            </a:spcBef>
            <a:spcAft>
              <a:spcPct val="35000"/>
            </a:spcAft>
          </a:pPr>
          <a:r>
            <a:rPr lang="en-US" sz="1400" kern="1200" dirty="0"/>
            <a:t>(</a:t>
          </a:r>
          <a:r>
            <a:rPr lang="en-US" sz="1400" kern="1200" dirty="0" err="1"/>
            <a:t>i</a:t>
          </a:r>
          <a:r>
            <a:rPr lang="en-US" sz="1400" kern="1200" dirty="0"/>
            <a:t>) A protest may be made orally if it is confirmed in writing and received by the contracting officer within the 5-day period or by letter postmarked no later than 1 business day after the oral protest.</a:t>
          </a:r>
        </a:p>
      </dsp:txBody>
      <dsp:txXfrm>
        <a:off x="1213522" y="1313784"/>
        <a:ext cx="9816427" cy="1050668"/>
      </dsp:txXfrm>
    </dsp:sp>
    <dsp:sp modelId="{2107B20A-7A06-4DA3-B2EE-5BF36252FE32}">
      <dsp:nvSpPr>
        <dsp:cNvPr id="0" name=""/>
        <dsp:cNvSpPr/>
      </dsp:nvSpPr>
      <dsp:spPr>
        <a:xfrm>
          <a:off x="0" y="2627120"/>
          <a:ext cx="11029950" cy="105066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737628-8D17-4794-B4EA-CD8BE9FEAED2}">
      <dsp:nvSpPr>
        <dsp:cNvPr id="0" name=""/>
        <dsp:cNvSpPr/>
      </dsp:nvSpPr>
      <dsp:spPr>
        <a:xfrm>
          <a:off x="317827" y="2863520"/>
          <a:ext cx="577867" cy="577867"/>
        </a:xfrm>
        <a:prstGeom prst="rect">
          <a:avLst/>
        </a:prstGeom>
        <a:blipFill>
          <a:blip xmlns:r="http://schemas.openxmlformats.org/officeDocument/2006/relationships" r:embed="rId9">
            <a:extLst>
              <a:ext uri="{96DAC541-7B7A-43D3-8B79-37D633B846F1}">
                <asvg:svgBlip xmlns:asvg="http://schemas.microsoft.com/office/drawing/2016/SVG/main" xmlns="" r:embed="rId10"/>
              </a:ext>
            </a:extLst>
          </a:blip>
          <a:srcRect/>
          <a:stretch>
            <a:fillRect/>
          </a:stretch>
        </a:blip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CAEFE7-19C4-43AB-8CAA-22823FF7F05A}">
      <dsp:nvSpPr>
        <dsp:cNvPr id="0" name=""/>
        <dsp:cNvSpPr/>
      </dsp:nvSpPr>
      <dsp:spPr>
        <a:xfrm>
          <a:off x="1213522" y="2627120"/>
          <a:ext cx="9816427" cy="105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196" tIns="111196" rIns="111196" bIns="111196" numCol="1" spcCol="1270" anchor="ctr" anchorCtr="0">
          <a:noAutofit/>
        </a:bodyPr>
        <a:lstStyle/>
        <a:p>
          <a:pPr lvl="0" algn="l" defTabSz="622300">
            <a:lnSpc>
              <a:spcPct val="100000"/>
            </a:lnSpc>
            <a:spcBef>
              <a:spcPct val="0"/>
            </a:spcBef>
            <a:spcAft>
              <a:spcPct val="35000"/>
            </a:spcAft>
          </a:pPr>
          <a:r>
            <a:rPr lang="en-US" sz="1400" kern="1200" dirty="0"/>
            <a:t>(ii) A protest may be made in writing if it is delivered to the contracting officer by hand, mail, facsimile, email, express or overnight delivery service.</a:t>
          </a:r>
        </a:p>
      </dsp:txBody>
      <dsp:txXfrm>
        <a:off x="1213522" y="2627120"/>
        <a:ext cx="9816427" cy="10506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260BC8-A4C6-416A-B8E6-3213E606801E}">
      <dsp:nvSpPr>
        <dsp:cNvPr id="0" name=""/>
        <dsp:cNvSpPr/>
      </dsp:nvSpPr>
      <dsp:spPr>
        <a:xfrm>
          <a:off x="856" y="1242040"/>
          <a:ext cx="3004567" cy="1907900"/>
        </a:xfrm>
        <a:prstGeom prst="roundRect">
          <a:avLst>
            <a:gd name="adj" fmla="val 10000"/>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sp>
    <dsp:sp modelId="{94F647BD-C446-459F-ACFF-131495CBA598}">
      <dsp:nvSpPr>
        <dsp:cNvPr id="0" name=""/>
        <dsp:cNvSpPr/>
      </dsp:nvSpPr>
      <dsp:spPr>
        <a:xfrm>
          <a:off x="334696" y="1559189"/>
          <a:ext cx="3004567" cy="1907900"/>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If you file a plausible protest, the SBA  Area Office will investigate and issue a determination.  The protestor is not involved in this process.</a:t>
          </a:r>
        </a:p>
      </dsp:txBody>
      <dsp:txXfrm>
        <a:off x="390576" y="1615069"/>
        <a:ext cx="2892807" cy="1796140"/>
      </dsp:txXfrm>
    </dsp:sp>
    <dsp:sp modelId="{F3C71A76-C853-496E-93D2-5A30A0143D5B}">
      <dsp:nvSpPr>
        <dsp:cNvPr id="0" name=""/>
        <dsp:cNvSpPr/>
      </dsp:nvSpPr>
      <dsp:spPr>
        <a:xfrm>
          <a:off x="3673105" y="1242040"/>
          <a:ext cx="3004567" cy="1907900"/>
        </a:xfrm>
        <a:prstGeom prst="roundRect">
          <a:avLst>
            <a:gd name="adj" fmla="val 10000"/>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sp>
    <dsp:sp modelId="{6A74420D-9414-4219-812E-B4F144399677}">
      <dsp:nvSpPr>
        <dsp:cNvPr id="0" name=""/>
        <dsp:cNvSpPr/>
      </dsp:nvSpPr>
      <dsp:spPr>
        <a:xfrm>
          <a:off x="4006946" y="1559189"/>
          <a:ext cx="3004567" cy="1907900"/>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If the Area decides against the protest, the decision can be appealed to the SBA Office of Hearings and Appeals.</a:t>
          </a:r>
        </a:p>
        <a:p>
          <a:pPr lvl="0" algn="ctr" defTabSz="622300">
            <a:lnSpc>
              <a:spcPct val="90000"/>
            </a:lnSpc>
            <a:spcBef>
              <a:spcPct val="0"/>
            </a:spcBef>
            <a:spcAft>
              <a:spcPct val="35000"/>
            </a:spcAft>
          </a:pPr>
          <a:r>
            <a:rPr lang="en-US" sz="1400" kern="1200" dirty="0"/>
            <a:t>Appeals are based solely on the administrative record which is the Area Office’s review.</a:t>
          </a:r>
        </a:p>
        <a:p>
          <a:pPr lvl="0" algn="ctr" defTabSz="622300">
            <a:lnSpc>
              <a:spcPct val="90000"/>
            </a:lnSpc>
            <a:spcBef>
              <a:spcPct val="0"/>
            </a:spcBef>
            <a:spcAft>
              <a:spcPct val="35000"/>
            </a:spcAft>
          </a:pPr>
          <a:r>
            <a:rPr lang="en-US" sz="1400" kern="1200" dirty="0"/>
            <a:t>Protests must be filed within 15 days of receipt of a size determination</a:t>
          </a:r>
        </a:p>
      </dsp:txBody>
      <dsp:txXfrm>
        <a:off x="4062826" y="1615069"/>
        <a:ext cx="2892807" cy="17961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E3D8C-80E3-45F3-8963-CD047DA504CE}">
      <dsp:nvSpPr>
        <dsp:cNvPr id="0" name=""/>
        <dsp:cNvSpPr/>
      </dsp:nvSpPr>
      <dsp:spPr>
        <a:xfrm>
          <a:off x="0" y="765233"/>
          <a:ext cx="7012370" cy="1412739"/>
        </a:xfrm>
        <a:prstGeom prst="roundRect">
          <a:avLst>
            <a:gd name="adj" fmla="val 10000"/>
          </a:avLst>
        </a:prstGeom>
        <a:solidFill>
          <a:schemeClr val="accent2">
            <a:tint val="40000"/>
            <a:hueOff val="0"/>
            <a:satOff val="0"/>
            <a:lumOff val="0"/>
            <a:alphaOff val="0"/>
          </a:schemeClr>
        </a:solidFill>
        <a:ln>
          <a:noFill/>
        </a:ln>
        <a:effectLst>
          <a:outerShdw blurRad="38100" dist="25400" dir="5400000" rotWithShape="0">
            <a:srgbClr val="000000">
              <a:alpha val="55000"/>
            </a:srgbClr>
          </a:outerShdw>
        </a:effectLst>
      </dsp:spPr>
      <dsp:style>
        <a:lnRef idx="0">
          <a:scrgbClr r="0" g="0" b="0"/>
        </a:lnRef>
        <a:fillRef idx="1">
          <a:scrgbClr r="0" g="0" b="0"/>
        </a:fillRef>
        <a:effectRef idx="2">
          <a:scrgbClr r="0" g="0" b="0"/>
        </a:effectRef>
        <a:fontRef idx="minor"/>
      </dsp:style>
    </dsp:sp>
    <dsp:sp modelId="{090A4B98-833E-4B0A-855B-C8717A4FAFE2}">
      <dsp:nvSpPr>
        <dsp:cNvPr id="0" name=""/>
        <dsp:cNvSpPr/>
      </dsp:nvSpPr>
      <dsp:spPr>
        <a:xfrm>
          <a:off x="483795" y="1139541"/>
          <a:ext cx="777006" cy="77700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a:fillRect/>
          </a:stretch>
        </a:blip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sp>
    <dsp:sp modelId="{DB7600C7-02C7-4FB0-839F-28C99C921A7F}">
      <dsp:nvSpPr>
        <dsp:cNvPr id="0" name=""/>
        <dsp:cNvSpPr/>
      </dsp:nvSpPr>
      <dsp:spPr>
        <a:xfrm>
          <a:off x="1631713" y="765233"/>
          <a:ext cx="5380656" cy="141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515" tIns="149515" rIns="149515" bIns="149515" numCol="1" spcCol="1270" anchor="ctr" anchorCtr="0">
          <a:noAutofit/>
        </a:bodyPr>
        <a:lstStyle/>
        <a:p>
          <a:pPr lvl="0" algn="l" defTabSz="666750">
            <a:lnSpc>
              <a:spcPct val="100000"/>
            </a:lnSpc>
            <a:spcBef>
              <a:spcPct val="0"/>
            </a:spcBef>
            <a:spcAft>
              <a:spcPct val="35000"/>
            </a:spcAft>
          </a:pPr>
          <a:r>
            <a:rPr lang="en-US" sz="1500" b="1" kern="1200">
              <a:solidFill>
                <a:schemeClr val="bg1"/>
              </a:solidFill>
            </a:rPr>
            <a:t>The Pre-Offer Rule</a:t>
          </a:r>
        </a:p>
        <a:p>
          <a:pPr lvl="0" algn="l" defTabSz="666750">
            <a:lnSpc>
              <a:spcPct val="100000"/>
            </a:lnSpc>
            <a:spcBef>
              <a:spcPct val="0"/>
            </a:spcBef>
            <a:spcAft>
              <a:spcPct val="35000"/>
            </a:spcAft>
          </a:pPr>
          <a:r>
            <a:rPr lang="en-US" sz="1500" kern="1200">
              <a:solidFill>
                <a:schemeClr val="bg1"/>
              </a:solidFill>
            </a:rPr>
            <a:t>Challenges to the terms of the solicitation must be made prior to the due date for submissions or are waived</a:t>
          </a:r>
        </a:p>
      </dsp:txBody>
      <dsp:txXfrm>
        <a:off x="1631713" y="765233"/>
        <a:ext cx="5380656" cy="1412739"/>
      </dsp:txXfrm>
    </dsp:sp>
    <dsp:sp modelId="{79B0B177-9B69-4340-8B49-5927D814898C}">
      <dsp:nvSpPr>
        <dsp:cNvPr id="0" name=""/>
        <dsp:cNvSpPr/>
      </dsp:nvSpPr>
      <dsp:spPr>
        <a:xfrm>
          <a:off x="0" y="2531157"/>
          <a:ext cx="7012370" cy="1412739"/>
        </a:xfrm>
        <a:prstGeom prst="roundRect">
          <a:avLst>
            <a:gd name="adj" fmla="val 10000"/>
          </a:avLst>
        </a:prstGeom>
        <a:solidFill>
          <a:schemeClr val="accent2">
            <a:tint val="40000"/>
            <a:hueOff val="0"/>
            <a:satOff val="0"/>
            <a:lumOff val="0"/>
            <a:alphaOff val="0"/>
          </a:schemeClr>
        </a:solidFill>
        <a:ln>
          <a:noFill/>
        </a:ln>
        <a:effectLst>
          <a:outerShdw blurRad="38100" dist="25400" dir="5400000" rotWithShape="0">
            <a:srgbClr val="000000">
              <a:alpha val="55000"/>
            </a:srgbClr>
          </a:outerShdw>
        </a:effectLst>
      </dsp:spPr>
      <dsp:style>
        <a:lnRef idx="0">
          <a:scrgbClr r="0" g="0" b="0"/>
        </a:lnRef>
        <a:fillRef idx="1">
          <a:scrgbClr r="0" g="0" b="0"/>
        </a:fillRef>
        <a:effectRef idx="2">
          <a:scrgbClr r="0" g="0" b="0"/>
        </a:effectRef>
        <a:fontRef idx="minor"/>
      </dsp:style>
    </dsp:sp>
    <dsp:sp modelId="{2C2E0ABC-A272-4519-A2EA-4F547D5161CC}">
      <dsp:nvSpPr>
        <dsp:cNvPr id="0" name=""/>
        <dsp:cNvSpPr/>
      </dsp:nvSpPr>
      <dsp:spPr>
        <a:xfrm>
          <a:off x="427353" y="2849024"/>
          <a:ext cx="777006" cy="777006"/>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a:fillRect/>
          </a:stretch>
        </a:blip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sp>
    <dsp:sp modelId="{F6122386-CBD7-412F-8861-635D9BF60A5F}">
      <dsp:nvSpPr>
        <dsp:cNvPr id="0" name=""/>
        <dsp:cNvSpPr/>
      </dsp:nvSpPr>
      <dsp:spPr>
        <a:xfrm>
          <a:off x="1631713" y="2531157"/>
          <a:ext cx="5380656" cy="141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515" tIns="149515" rIns="149515" bIns="149515" numCol="1" spcCol="1270" anchor="ctr" anchorCtr="0">
          <a:noAutofit/>
        </a:bodyPr>
        <a:lstStyle/>
        <a:p>
          <a:pPr lvl="0" algn="l" defTabSz="666750">
            <a:lnSpc>
              <a:spcPct val="100000"/>
            </a:lnSpc>
            <a:spcBef>
              <a:spcPct val="0"/>
            </a:spcBef>
            <a:spcAft>
              <a:spcPct val="35000"/>
            </a:spcAft>
          </a:pPr>
          <a:r>
            <a:rPr lang="en-US" sz="1500" b="1" kern="1200">
              <a:solidFill>
                <a:schemeClr val="bg1"/>
              </a:solidFill>
            </a:rPr>
            <a:t>The Post Award Rule</a:t>
          </a:r>
        </a:p>
        <a:p>
          <a:pPr lvl="0" algn="l" defTabSz="666750">
            <a:lnSpc>
              <a:spcPct val="100000"/>
            </a:lnSpc>
            <a:spcBef>
              <a:spcPct val="0"/>
            </a:spcBef>
            <a:spcAft>
              <a:spcPct val="35000"/>
            </a:spcAft>
          </a:pPr>
          <a:r>
            <a:rPr lang="en-US" sz="1500" kern="1200">
              <a:solidFill>
                <a:schemeClr val="bg1"/>
              </a:solidFill>
            </a:rPr>
            <a:t>Challenges to the award must be made with 10 days after award or, if a debriefing is required, 10 days after the debriefing  days after a required debriefing whichever is later.  </a:t>
          </a:r>
          <a:r>
            <a:rPr lang="en-US" sz="1500" kern="1200">
              <a:solidFill>
                <a:schemeClr val="bg1"/>
              </a:solidFill>
              <a:hlinkClick xmlns:r="http://schemas.openxmlformats.org/officeDocument/2006/relationships" r:id="rId6">
                <a:extLst>
                  <a:ext uri="{A12FA001-AC4F-418D-AE19-62706E023703}">
                    <ahyp:hlinkClr xmlns:ahyp="http://schemas.microsoft.com/office/drawing/2018/hyperlinkcolor" xmlns="" val="tx"/>
                  </a:ext>
                </a:extLst>
              </a:hlinkClick>
            </a:rPr>
            <a:t>(GAO Rules)</a:t>
          </a:r>
          <a:endParaRPr lang="en-US" sz="1500" kern="1200">
            <a:solidFill>
              <a:schemeClr val="bg1"/>
            </a:solidFill>
          </a:endParaRPr>
        </a:p>
      </dsp:txBody>
      <dsp:txXfrm>
        <a:off x="1631713" y="2531157"/>
        <a:ext cx="5380656" cy="14127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EB4F48-3A03-4C6F-A91D-40BB23B80E5B}">
      <dsp:nvSpPr>
        <dsp:cNvPr id="0" name=""/>
        <dsp:cNvSpPr/>
      </dsp:nvSpPr>
      <dsp:spPr>
        <a:xfrm>
          <a:off x="0" y="1526"/>
          <a:ext cx="11029950" cy="77372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4DB742-901B-4815-8FD3-544A74F877DE}">
      <dsp:nvSpPr>
        <dsp:cNvPr id="0" name=""/>
        <dsp:cNvSpPr/>
      </dsp:nvSpPr>
      <dsp:spPr>
        <a:xfrm>
          <a:off x="234051" y="175614"/>
          <a:ext cx="425547" cy="4255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9E9119C-C1A0-48EA-89EB-50D36876576D}">
      <dsp:nvSpPr>
        <dsp:cNvPr id="0" name=""/>
        <dsp:cNvSpPr/>
      </dsp:nvSpPr>
      <dsp:spPr>
        <a:xfrm>
          <a:off x="893650" y="1526"/>
          <a:ext cx="10136299" cy="77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886" tIns="81886" rIns="81886" bIns="81886" numCol="1" spcCol="1270" anchor="ctr" anchorCtr="0">
          <a:noAutofit/>
        </a:bodyPr>
        <a:lstStyle/>
        <a:p>
          <a:pPr lvl="0" algn="l" defTabSz="977900">
            <a:lnSpc>
              <a:spcPct val="100000"/>
            </a:lnSpc>
            <a:spcBef>
              <a:spcPct val="0"/>
            </a:spcBef>
            <a:spcAft>
              <a:spcPct val="35000"/>
            </a:spcAft>
          </a:pPr>
          <a:r>
            <a:rPr lang="en-US" sz="2200" kern="1200"/>
            <a:t>Defective Specifications</a:t>
          </a:r>
        </a:p>
      </dsp:txBody>
      <dsp:txXfrm>
        <a:off x="893650" y="1526"/>
        <a:ext cx="10136299" cy="773723"/>
      </dsp:txXfrm>
    </dsp:sp>
    <dsp:sp modelId="{5DABF354-B37C-4CCF-B8C5-EDB0028CE7A7}">
      <dsp:nvSpPr>
        <dsp:cNvPr id="0" name=""/>
        <dsp:cNvSpPr/>
      </dsp:nvSpPr>
      <dsp:spPr>
        <a:xfrm>
          <a:off x="0" y="968680"/>
          <a:ext cx="11029950" cy="77372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CB4B79-B680-42FE-9C1C-4346565170BE}">
      <dsp:nvSpPr>
        <dsp:cNvPr id="0" name=""/>
        <dsp:cNvSpPr/>
      </dsp:nvSpPr>
      <dsp:spPr>
        <a:xfrm>
          <a:off x="234051" y="1142768"/>
          <a:ext cx="425547" cy="42554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a:blipFill>
        <a:ln w="2222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103EE7-BDEC-4621-A478-24F83557246C}">
      <dsp:nvSpPr>
        <dsp:cNvPr id="0" name=""/>
        <dsp:cNvSpPr/>
      </dsp:nvSpPr>
      <dsp:spPr>
        <a:xfrm>
          <a:off x="893650" y="968680"/>
          <a:ext cx="10136299" cy="77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886" tIns="81886" rIns="81886" bIns="81886" numCol="1" spcCol="1270" anchor="ctr" anchorCtr="0">
          <a:noAutofit/>
        </a:bodyPr>
        <a:lstStyle/>
        <a:p>
          <a:pPr lvl="0" algn="l" defTabSz="977900">
            <a:lnSpc>
              <a:spcPct val="100000"/>
            </a:lnSpc>
            <a:spcBef>
              <a:spcPct val="0"/>
            </a:spcBef>
            <a:spcAft>
              <a:spcPct val="35000"/>
            </a:spcAft>
          </a:pPr>
          <a:r>
            <a:rPr lang="en-US" sz="2200" kern="1200"/>
            <a:t>Schedule Disruption</a:t>
          </a:r>
        </a:p>
      </dsp:txBody>
      <dsp:txXfrm>
        <a:off x="893650" y="968680"/>
        <a:ext cx="10136299" cy="773723"/>
      </dsp:txXfrm>
    </dsp:sp>
    <dsp:sp modelId="{ED67A0A0-A56E-4FA4-83F5-8B0DC14392C5}">
      <dsp:nvSpPr>
        <dsp:cNvPr id="0" name=""/>
        <dsp:cNvSpPr/>
      </dsp:nvSpPr>
      <dsp:spPr>
        <a:xfrm>
          <a:off x="0" y="1935834"/>
          <a:ext cx="11029950" cy="77372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8DFD09-EA3D-4193-90B1-DF84DD6FE4FC}">
      <dsp:nvSpPr>
        <dsp:cNvPr id="0" name=""/>
        <dsp:cNvSpPr/>
      </dsp:nvSpPr>
      <dsp:spPr>
        <a:xfrm>
          <a:off x="234051" y="2109922"/>
          <a:ext cx="425547" cy="42554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a:blipFill>
        <a:ln w="2222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AAD029-BC14-40B0-AA4B-9E7B082861A3}">
      <dsp:nvSpPr>
        <dsp:cNvPr id="0" name=""/>
        <dsp:cNvSpPr/>
      </dsp:nvSpPr>
      <dsp:spPr>
        <a:xfrm>
          <a:off x="893650" y="1935834"/>
          <a:ext cx="10136299" cy="77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886" tIns="81886" rIns="81886" bIns="81886" numCol="1" spcCol="1270" anchor="ctr" anchorCtr="0">
          <a:noAutofit/>
        </a:bodyPr>
        <a:lstStyle/>
        <a:p>
          <a:pPr lvl="0" algn="l" defTabSz="977900">
            <a:lnSpc>
              <a:spcPct val="100000"/>
            </a:lnSpc>
            <a:spcBef>
              <a:spcPct val="0"/>
            </a:spcBef>
            <a:spcAft>
              <a:spcPct val="35000"/>
            </a:spcAft>
          </a:pPr>
          <a:r>
            <a:rPr lang="en-US" sz="2200" kern="1200"/>
            <a:t>Differing Site Conditions</a:t>
          </a:r>
        </a:p>
      </dsp:txBody>
      <dsp:txXfrm>
        <a:off x="893650" y="1935834"/>
        <a:ext cx="10136299" cy="773723"/>
      </dsp:txXfrm>
    </dsp:sp>
    <dsp:sp modelId="{9DECC692-6187-460D-A4D9-AD6E49E08CA1}">
      <dsp:nvSpPr>
        <dsp:cNvPr id="0" name=""/>
        <dsp:cNvSpPr/>
      </dsp:nvSpPr>
      <dsp:spPr>
        <a:xfrm>
          <a:off x="0" y="2902988"/>
          <a:ext cx="11029950" cy="77372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86AEFD-EC33-4D6E-88CF-8F45A8B5EF85}">
      <dsp:nvSpPr>
        <dsp:cNvPr id="0" name=""/>
        <dsp:cNvSpPr/>
      </dsp:nvSpPr>
      <dsp:spPr>
        <a:xfrm>
          <a:off x="234051" y="3077075"/>
          <a:ext cx="425547" cy="42554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rcRect/>
          <a:stretch>
            <a:fillRect/>
          </a:stretch>
        </a:blipFill>
        <a:ln w="2222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92BE52-1238-4DCB-ACFD-7536B6839914}">
      <dsp:nvSpPr>
        <dsp:cNvPr id="0" name=""/>
        <dsp:cNvSpPr/>
      </dsp:nvSpPr>
      <dsp:spPr>
        <a:xfrm>
          <a:off x="893650" y="2902988"/>
          <a:ext cx="10136299" cy="77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886" tIns="81886" rIns="81886" bIns="81886" numCol="1" spcCol="1270" anchor="ctr" anchorCtr="0">
          <a:noAutofit/>
        </a:bodyPr>
        <a:lstStyle/>
        <a:p>
          <a:pPr lvl="0" algn="l" defTabSz="977900">
            <a:lnSpc>
              <a:spcPct val="100000"/>
            </a:lnSpc>
            <a:spcBef>
              <a:spcPct val="0"/>
            </a:spcBef>
            <a:spcAft>
              <a:spcPct val="35000"/>
            </a:spcAft>
          </a:pPr>
          <a:r>
            <a:rPr lang="en-US" sz="2200" kern="1200"/>
            <a:t>Anything else that takes more time or costs more money to perform the project.</a:t>
          </a:r>
        </a:p>
      </dsp:txBody>
      <dsp:txXfrm>
        <a:off x="893650" y="2902988"/>
        <a:ext cx="10136299" cy="7737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EB4F48-3A03-4C6F-A91D-40BB23B80E5B}">
      <dsp:nvSpPr>
        <dsp:cNvPr id="0" name=""/>
        <dsp:cNvSpPr/>
      </dsp:nvSpPr>
      <dsp:spPr>
        <a:xfrm>
          <a:off x="0" y="1526"/>
          <a:ext cx="11029950" cy="77372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4DB742-901B-4815-8FD3-544A74F877DE}">
      <dsp:nvSpPr>
        <dsp:cNvPr id="0" name=""/>
        <dsp:cNvSpPr/>
      </dsp:nvSpPr>
      <dsp:spPr>
        <a:xfrm>
          <a:off x="234051" y="175614"/>
          <a:ext cx="425547" cy="4255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9E9119C-C1A0-48EA-89EB-50D36876576D}">
      <dsp:nvSpPr>
        <dsp:cNvPr id="0" name=""/>
        <dsp:cNvSpPr/>
      </dsp:nvSpPr>
      <dsp:spPr>
        <a:xfrm>
          <a:off x="893650" y="1526"/>
          <a:ext cx="10136299" cy="77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886" tIns="81886" rIns="81886" bIns="81886" numCol="1" spcCol="1270" anchor="ctr" anchorCtr="0">
          <a:noAutofit/>
        </a:bodyPr>
        <a:lstStyle/>
        <a:p>
          <a:pPr lvl="0" algn="l" defTabSz="889000">
            <a:lnSpc>
              <a:spcPct val="100000"/>
            </a:lnSpc>
            <a:spcBef>
              <a:spcPct val="0"/>
            </a:spcBef>
            <a:spcAft>
              <a:spcPct val="35000"/>
            </a:spcAft>
          </a:pPr>
          <a:r>
            <a:rPr lang="en-US" sz="2000" kern="1200">
              <a:hlinkClick xmlns:r="http://schemas.openxmlformats.org/officeDocument/2006/relationships" r:id="rId6"/>
            </a:rPr>
            <a:t>Armed Services Board of Contract Appeals </a:t>
          </a:r>
          <a:r>
            <a:rPr lang="en-US" sz="2000" kern="1200"/>
            <a:t>(ASBCA) (90 days after Contracting Officers Final Decision)</a:t>
          </a:r>
        </a:p>
      </dsp:txBody>
      <dsp:txXfrm>
        <a:off x="893650" y="1526"/>
        <a:ext cx="10136299" cy="773723"/>
      </dsp:txXfrm>
    </dsp:sp>
    <dsp:sp modelId="{0AC85E5C-AF8D-41D9-84F7-D590A1A674FA}">
      <dsp:nvSpPr>
        <dsp:cNvPr id="0" name=""/>
        <dsp:cNvSpPr/>
      </dsp:nvSpPr>
      <dsp:spPr>
        <a:xfrm>
          <a:off x="0" y="968680"/>
          <a:ext cx="11029950" cy="77372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05BDF2-9A0A-463A-B1A7-97F76C318398}">
      <dsp:nvSpPr>
        <dsp:cNvPr id="0" name=""/>
        <dsp:cNvSpPr/>
      </dsp:nvSpPr>
      <dsp:spPr>
        <a:xfrm>
          <a:off x="234051" y="1142768"/>
          <a:ext cx="425547" cy="42554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rcRect/>
          <a:stretch>
            <a:fillRect/>
          </a:stretch>
        </a:blipFill>
        <a:ln w="2222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1CC602-5D93-425F-A4BA-E0252C49022B}">
      <dsp:nvSpPr>
        <dsp:cNvPr id="0" name=""/>
        <dsp:cNvSpPr/>
      </dsp:nvSpPr>
      <dsp:spPr>
        <a:xfrm>
          <a:off x="893650" y="968680"/>
          <a:ext cx="10136299" cy="77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886" tIns="81886" rIns="81886" bIns="81886" numCol="1" spcCol="1270" anchor="ctr" anchorCtr="0">
          <a:noAutofit/>
        </a:bodyPr>
        <a:lstStyle/>
        <a:p>
          <a:pPr lvl="0" algn="l" defTabSz="889000">
            <a:lnSpc>
              <a:spcPct val="100000"/>
            </a:lnSpc>
            <a:spcBef>
              <a:spcPct val="0"/>
            </a:spcBef>
            <a:spcAft>
              <a:spcPct val="35000"/>
            </a:spcAft>
          </a:pPr>
          <a:r>
            <a:rPr lang="en-US" sz="2000" kern="1200" dirty="0"/>
            <a:t>Or </a:t>
          </a:r>
          <a:r>
            <a:rPr lang="en-US" sz="2000" kern="1200" dirty="0">
              <a:hlinkClick xmlns:r="http://schemas.openxmlformats.org/officeDocument/2006/relationships" r:id="rId9"/>
            </a:rPr>
            <a:t>The Court of Federal Claims </a:t>
          </a:r>
          <a:r>
            <a:rPr lang="en-US" sz="2000" kern="1200" dirty="0"/>
            <a:t>(COFC) (One year after Contracting Officers Final Decision)</a:t>
          </a:r>
        </a:p>
      </dsp:txBody>
      <dsp:txXfrm>
        <a:off x="893650" y="968680"/>
        <a:ext cx="10136299" cy="773723"/>
      </dsp:txXfrm>
    </dsp:sp>
    <dsp:sp modelId="{9559EE5D-6B3E-47AE-900A-0139DAB2B620}">
      <dsp:nvSpPr>
        <dsp:cNvPr id="0" name=""/>
        <dsp:cNvSpPr/>
      </dsp:nvSpPr>
      <dsp:spPr>
        <a:xfrm>
          <a:off x="0" y="1935834"/>
          <a:ext cx="11029950" cy="77372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B76FEA-6395-4056-A04A-852EB32B9C2A}">
      <dsp:nvSpPr>
        <dsp:cNvPr id="0" name=""/>
        <dsp:cNvSpPr/>
      </dsp:nvSpPr>
      <dsp:spPr>
        <a:xfrm>
          <a:off x="234051" y="2109922"/>
          <a:ext cx="425547" cy="425547"/>
        </a:xfrm>
        <a:prstGeom prst="rect">
          <a:avLst/>
        </a:prstGeom>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xmlns="" r:embed="rId11"/>
              </a:ext>
            </a:extLst>
          </a:blip>
          <a:srcRect/>
          <a:stretch>
            <a:fillRect/>
          </a:stretch>
        </a:blipFill>
        <a:ln w="2222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B8487B4-E941-4407-AB75-F44AFF1F7BBE}">
      <dsp:nvSpPr>
        <dsp:cNvPr id="0" name=""/>
        <dsp:cNvSpPr/>
      </dsp:nvSpPr>
      <dsp:spPr>
        <a:xfrm>
          <a:off x="893650" y="1935834"/>
          <a:ext cx="10136299" cy="77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886" tIns="81886" rIns="81886" bIns="81886" numCol="1" spcCol="1270" anchor="ctr" anchorCtr="0">
          <a:noAutofit/>
        </a:bodyPr>
        <a:lstStyle/>
        <a:p>
          <a:pPr lvl="0" algn="l" defTabSz="889000">
            <a:lnSpc>
              <a:spcPct val="100000"/>
            </a:lnSpc>
            <a:spcBef>
              <a:spcPct val="0"/>
            </a:spcBef>
            <a:spcAft>
              <a:spcPct val="35000"/>
            </a:spcAft>
          </a:pPr>
          <a:r>
            <a:rPr lang="en-US" sz="2000" kern="1200" dirty="0"/>
            <a:t>Or for an Agency that is not part of the Department of Defense (DoD), </a:t>
          </a:r>
          <a:r>
            <a:rPr lang="en-US" sz="2000" kern="1200" dirty="0">
              <a:hlinkClick xmlns:r="http://schemas.openxmlformats.org/officeDocument/2006/relationships" r:id="rId12"/>
            </a:rPr>
            <a:t>the Civilian Board of Contract Appeals (CBCA)  </a:t>
          </a:r>
          <a:r>
            <a:rPr lang="en-US" sz="2000" kern="1200" dirty="0"/>
            <a:t>(90 days after Final Decision)</a:t>
          </a:r>
        </a:p>
      </dsp:txBody>
      <dsp:txXfrm>
        <a:off x="893650" y="1935834"/>
        <a:ext cx="10136299" cy="773723"/>
      </dsp:txXfrm>
    </dsp:sp>
    <dsp:sp modelId="{1C999A74-8781-44BD-BE63-F689A0429579}">
      <dsp:nvSpPr>
        <dsp:cNvPr id="0" name=""/>
        <dsp:cNvSpPr/>
      </dsp:nvSpPr>
      <dsp:spPr>
        <a:xfrm>
          <a:off x="0" y="2902988"/>
          <a:ext cx="11029950" cy="77372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55556A-730A-4C9A-AB4A-4792213B1CEF}">
      <dsp:nvSpPr>
        <dsp:cNvPr id="0" name=""/>
        <dsp:cNvSpPr/>
      </dsp:nvSpPr>
      <dsp:spPr>
        <a:xfrm>
          <a:off x="234051" y="3077075"/>
          <a:ext cx="425547" cy="425547"/>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xmlns="" r:embed="rId14"/>
              </a:ext>
            </a:extLst>
          </a:blip>
          <a:srcRect/>
          <a:stretch>
            <a:fillRect/>
          </a:stretch>
        </a:blipFill>
        <a:ln w="2222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FCFFA6-D9E5-4A76-B6FD-B114A409B665}">
      <dsp:nvSpPr>
        <dsp:cNvPr id="0" name=""/>
        <dsp:cNvSpPr/>
      </dsp:nvSpPr>
      <dsp:spPr>
        <a:xfrm>
          <a:off x="893650" y="2902988"/>
          <a:ext cx="10136299" cy="77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886" tIns="81886" rIns="81886" bIns="81886" numCol="1" spcCol="1270" anchor="ctr" anchorCtr="0">
          <a:noAutofit/>
        </a:bodyPr>
        <a:lstStyle/>
        <a:p>
          <a:pPr lvl="0" algn="l" defTabSz="889000">
            <a:lnSpc>
              <a:spcPct val="100000"/>
            </a:lnSpc>
            <a:spcBef>
              <a:spcPct val="0"/>
            </a:spcBef>
            <a:spcAft>
              <a:spcPct val="35000"/>
            </a:spcAft>
          </a:pPr>
          <a:r>
            <a:rPr lang="en-US" sz="2000" kern="1200"/>
            <a:t>Once the decision is made, it cannot be changed.</a:t>
          </a:r>
        </a:p>
      </dsp:txBody>
      <dsp:txXfrm>
        <a:off x="893650" y="2902988"/>
        <a:ext cx="10136299" cy="77372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A5A904-4B2C-4856-8A52-69DDFAB2EC74}">
      <dsp:nvSpPr>
        <dsp:cNvPr id="0" name=""/>
        <dsp:cNvSpPr/>
      </dsp:nvSpPr>
      <dsp:spPr>
        <a:xfrm>
          <a:off x="686474" y="149109"/>
          <a:ext cx="1990125" cy="199012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285037-EBE7-4666-AB23-3050CEF4CA6A}">
      <dsp:nvSpPr>
        <dsp:cNvPr id="0" name=""/>
        <dsp:cNvSpPr/>
      </dsp:nvSpPr>
      <dsp:spPr>
        <a:xfrm>
          <a:off x="1110599" y="573234"/>
          <a:ext cx="1141875" cy="1141875"/>
        </a:xfrm>
        <a:prstGeom prst="rect">
          <a:avLst/>
        </a:prstGeom>
        <a:blipFill>
          <a:blip xmlns:r="http://schemas.openxmlformats.org/officeDocument/2006/relationships" r:embed="rId1">
            <a:extLst>
              <a:ext uri="{96DAC541-7B7A-43D3-8B79-37D633B846F1}">
                <asvg:svgBlip xmlns:asvg="http://schemas.microsoft.com/office/drawing/2016/SVG/main" xmlns="" r:embed="rId2"/>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971218F-EF15-4534-87E5-995D36D3510A}">
      <dsp:nvSpPr>
        <dsp:cNvPr id="0" name=""/>
        <dsp:cNvSpPr/>
      </dsp:nvSpPr>
      <dsp:spPr>
        <a:xfrm>
          <a:off x="50287" y="2754091"/>
          <a:ext cx="3262500" cy="7750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n-US" sz="1100" kern="1200"/>
            <a:t>Agency Counsel v. DOJ Counsel</a:t>
          </a:r>
        </a:p>
      </dsp:txBody>
      <dsp:txXfrm>
        <a:off x="50287" y="2754091"/>
        <a:ext cx="3262500" cy="775036"/>
      </dsp:txXfrm>
    </dsp:sp>
    <dsp:sp modelId="{EF3A96E5-0A5C-4898-8C52-2C0BCE101A20}">
      <dsp:nvSpPr>
        <dsp:cNvPr id="0" name=""/>
        <dsp:cNvSpPr/>
      </dsp:nvSpPr>
      <dsp:spPr>
        <a:xfrm>
          <a:off x="4519912" y="151618"/>
          <a:ext cx="1990125" cy="199012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3ACB6C-0AAE-423F-986E-F25988B2C9CF}">
      <dsp:nvSpPr>
        <dsp:cNvPr id="0" name=""/>
        <dsp:cNvSpPr/>
      </dsp:nvSpPr>
      <dsp:spPr>
        <a:xfrm>
          <a:off x="4944037" y="575743"/>
          <a:ext cx="1141875" cy="11418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631833F-5D9E-431A-BB60-16F0964B961E}">
      <dsp:nvSpPr>
        <dsp:cNvPr id="0" name=""/>
        <dsp:cNvSpPr/>
      </dsp:nvSpPr>
      <dsp:spPr>
        <a:xfrm>
          <a:off x="3883725" y="2761619"/>
          <a:ext cx="3262500" cy="7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n-US" sz="1100" kern="1200"/>
            <a:t>Administrative v. Standard Litigation</a:t>
          </a:r>
        </a:p>
        <a:p>
          <a:pPr lvl="0" algn="ctr" defTabSz="488950">
            <a:lnSpc>
              <a:spcPct val="90000"/>
            </a:lnSpc>
            <a:spcBef>
              <a:spcPct val="0"/>
            </a:spcBef>
            <a:spcAft>
              <a:spcPct val="35000"/>
            </a:spcAft>
          </a:pPr>
          <a:r>
            <a:rPr lang="en-US" sz="1100" kern="1200"/>
            <a:t>Complexity</a:t>
          </a:r>
        </a:p>
        <a:p>
          <a:pPr lvl="0" algn="ctr" defTabSz="488950">
            <a:lnSpc>
              <a:spcPct val="90000"/>
            </a:lnSpc>
            <a:spcBef>
              <a:spcPct val="0"/>
            </a:spcBef>
            <a:spcAft>
              <a:spcPct val="35000"/>
            </a:spcAft>
          </a:pPr>
          <a:r>
            <a:rPr lang="en-US" sz="1100" kern="1200"/>
            <a:t>Flexibility</a:t>
          </a:r>
        </a:p>
        <a:p>
          <a:pPr lvl="0" algn="ctr" defTabSz="488950">
            <a:lnSpc>
              <a:spcPct val="90000"/>
            </a:lnSpc>
            <a:spcBef>
              <a:spcPct val="0"/>
            </a:spcBef>
            <a:spcAft>
              <a:spcPct val="35000"/>
            </a:spcAft>
          </a:pPr>
          <a:r>
            <a:rPr lang="en-US" sz="1100" kern="1200"/>
            <a:t>Administrative record</a:t>
          </a:r>
        </a:p>
      </dsp:txBody>
      <dsp:txXfrm>
        <a:off x="3883725" y="2761619"/>
        <a:ext cx="3262500" cy="765000"/>
      </dsp:txXfrm>
    </dsp:sp>
    <dsp:sp modelId="{756885D3-E04E-4E9F-9A64-0C4302C2BA57}">
      <dsp:nvSpPr>
        <dsp:cNvPr id="0" name=""/>
        <dsp:cNvSpPr/>
      </dsp:nvSpPr>
      <dsp:spPr>
        <a:xfrm>
          <a:off x="8353350" y="151618"/>
          <a:ext cx="1990125" cy="199012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57EE7B-C740-49A4-9321-F139AA913897}">
      <dsp:nvSpPr>
        <dsp:cNvPr id="0" name=""/>
        <dsp:cNvSpPr/>
      </dsp:nvSpPr>
      <dsp:spPr>
        <a:xfrm>
          <a:off x="8777475" y="575743"/>
          <a:ext cx="1141875" cy="114187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F3AA706-E405-4F1A-8FCD-833FF36936CB}">
      <dsp:nvSpPr>
        <dsp:cNvPr id="0" name=""/>
        <dsp:cNvSpPr/>
      </dsp:nvSpPr>
      <dsp:spPr>
        <a:xfrm>
          <a:off x="7717162" y="2761619"/>
          <a:ext cx="3262500" cy="7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n-US" sz="1100" kern="1200"/>
            <a:t>Judge with substantial contract law experience</a:t>
          </a:r>
        </a:p>
      </dsp:txBody>
      <dsp:txXfrm>
        <a:off x="7717162" y="2761619"/>
        <a:ext cx="3262500" cy="765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AC6BCD-009F-4EC9-B203-93E88BD0028F}">
      <dsp:nvSpPr>
        <dsp:cNvPr id="0" name=""/>
        <dsp:cNvSpPr/>
      </dsp:nvSpPr>
      <dsp:spPr>
        <a:xfrm>
          <a:off x="686474" y="174118"/>
          <a:ext cx="1990125" cy="1990125"/>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B4C947-6409-4E48-B296-91737F55C6DA}">
      <dsp:nvSpPr>
        <dsp:cNvPr id="0" name=""/>
        <dsp:cNvSpPr/>
      </dsp:nvSpPr>
      <dsp:spPr>
        <a:xfrm>
          <a:off x="1110599" y="598243"/>
          <a:ext cx="1141875" cy="11418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FA12F64-AF53-46C1-8693-A6B929AA20A5}">
      <dsp:nvSpPr>
        <dsp:cNvPr id="0" name=""/>
        <dsp:cNvSpPr/>
      </dsp:nvSpPr>
      <dsp:spPr>
        <a:xfrm>
          <a:off x="50287" y="2784119"/>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1244600">
            <a:lnSpc>
              <a:spcPct val="100000"/>
            </a:lnSpc>
            <a:spcBef>
              <a:spcPct val="0"/>
            </a:spcBef>
            <a:spcAft>
              <a:spcPct val="35000"/>
            </a:spcAft>
            <a:defRPr cap="all"/>
          </a:pPr>
          <a:r>
            <a:rPr lang="en-US" sz="2800" kern="1200" dirty="0"/>
            <a:t>Bona fide dispute</a:t>
          </a:r>
        </a:p>
      </dsp:txBody>
      <dsp:txXfrm>
        <a:off x="50287" y="2784119"/>
        <a:ext cx="3262500" cy="720000"/>
      </dsp:txXfrm>
    </dsp:sp>
    <dsp:sp modelId="{7C2A7600-054E-4F15-B6FE-10C40DF7DC5C}">
      <dsp:nvSpPr>
        <dsp:cNvPr id="0" name=""/>
        <dsp:cNvSpPr/>
      </dsp:nvSpPr>
      <dsp:spPr>
        <a:xfrm>
          <a:off x="4519912" y="174118"/>
          <a:ext cx="1990125" cy="1990125"/>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245700-70F8-4679-AF00-7E5BB1161614}">
      <dsp:nvSpPr>
        <dsp:cNvPr id="0" name=""/>
        <dsp:cNvSpPr/>
      </dsp:nvSpPr>
      <dsp:spPr>
        <a:xfrm>
          <a:off x="4944037" y="598243"/>
          <a:ext cx="1141875" cy="11418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977669A-F6E7-4DF4-960C-272EA63DFB91}">
      <dsp:nvSpPr>
        <dsp:cNvPr id="0" name=""/>
        <dsp:cNvSpPr/>
      </dsp:nvSpPr>
      <dsp:spPr>
        <a:xfrm>
          <a:off x="3883725" y="2784119"/>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1244600">
            <a:lnSpc>
              <a:spcPct val="100000"/>
            </a:lnSpc>
            <a:spcBef>
              <a:spcPct val="0"/>
            </a:spcBef>
            <a:spcAft>
              <a:spcPct val="35000"/>
            </a:spcAft>
            <a:defRPr cap="all"/>
          </a:pPr>
          <a:r>
            <a:rPr lang="en-US" sz="2800" kern="1200" dirty="0"/>
            <a:t>Sum Certain</a:t>
          </a:r>
        </a:p>
      </dsp:txBody>
      <dsp:txXfrm>
        <a:off x="3883725" y="2784119"/>
        <a:ext cx="3262500" cy="720000"/>
      </dsp:txXfrm>
    </dsp:sp>
    <dsp:sp modelId="{BB375669-CBB6-4830-87CF-27F802C3E617}">
      <dsp:nvSpPr>
        <dsp:cNvPr id="0" name=""/>
        <dsp:cNvSpPr/>
      </dsp:nvSpPr>
      <dsp:spPr>
        <a:xfrm>
          <a:off x="8353350" y="174118"/>
          <a:ext cx="1990125" cy="1990125"/>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9849E1-248C-4A3C-801C-3A1B5FF816D2}">
      <dsp:nvSpPr>
        <dsp:cNvPr id="0" name=""/>
        <dsp:cNvSpPr/>
      </dsp:nvSpPr>
      <dsp:spPr>
        <a:xfrm>
          <a:off x="8777475" y="598243"/>
          <a:ext cx="1141875" cy="1141875"/>
        </a:xfrm>
        <a:prstGeom prst="rect">
          <a:avLst/>
        </a:prstGeom>
        <a:blipFill>
          <a:blip xmlns:r="http://schemas.openxmlformats.org/officeDocument/2006/relationships" r:embed="rId5">
            <a:extLst>
              <a:ext uri="{96DAC541-7B7A-43D3-8B79-37D633B846F1}">
                <asvg:svgBlip xmlns:asvg="http://schemas.microsoft.com/office/drawing/2016/SVG/main" xmlns="" r:embed="rId6"/>
              </a:ext>
            </a:extLst>
          </a:blip>
          <a:srcRect/>
          <a:stretch>
            <a:fillRect/>
          </a:stretch>
        </a:blipFill>
        <a:ln w="2222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10A50D-5FB5-4D2B-BEE5-A70683E6C1AB}">
      <dsp:nvSpPr>
        <dsp:cNvPr id="0" name=""/>
        <dsp:cNvSpPr/>
      </dsp:nvSpPr>
      <dsp:spPr>
        <a:xfrm>
          <a:off x="7717162" y="2784119"/>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1244600">
            <a:lnSpc>
              <a:spcPct val="100000"/>
            </a:lnSpc>
            <a:spcBef>
              <a:spcPct val="0"/>
            </a:spcBef>
            <a:spcAft>
              <a:spcPct val="35000"/>
            </a:spcAft>
            <a:defRPr cap="all"/>
          </a:pPr>
          <a:r>
            <a:rPr lang="en-US" sz="2800" kern="1200"/>
            <a:t>Certification</a:t>
          </a:r>
        </a:p>
      </dsp:txBody>
      <dsp:txXfrm>
        <a:off x="7717162" y="2784119"/>
        <a:ext cx="3262500" cy="720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669250-0F97-412B-8A54-EFB5A7A17D11}">
      <dsp:nvSpPr>
        <dsp:cNvPr id="0" name=""/>
        <dsp:cNvSpPr/>
      </dsp:nvSpPr>
      <dsp:spPr>
        <a:xfrm>
          <a:off x="686474" y="174118"/>
          <a:ext cx="1990125" cy="199012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E63258-5204-4A9B-91F5-6903955FFBAB}">
      <dsp:nvSpPr>
        <dsp:cNvPr id="0" name=""/>
        <dsp:cNvSpPr/>
      </dsp:nvSpPr>
      <dsp:spPr>
        <a:xfrm>
          <a:off x="1110599" y="598243"/>
          <a:ext cx="1141875" cy="11418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2C4AF20-F20D-442B-8F2E-015C38B99828}">
      <dsp:nvSpPr>
        <dsp:cNvPr id="0" name=""/>
        <dsp:cNvSpPr/>
      </dsp:nvSpPr>
      <dsp:spPr>
        <a:xfrm>
          <a:off x="50287" y="2784119"/>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90000"/>
            </a:lnSpc>
            <a:spcBef>
              <a:spcPct val="0"/>
            </a:spcBef>
            <a:spcAft>
              <a:spcPct val="35000"/>
            </a:spcAft>
            <a:defRPr cap="all"/>
          </a:pPr>
          <a:r>
            <a:rPr lang="en-US" sz="1300" kern="1200" dirty="0"/>
            <a:t>Disputes involving federal contracts are significantly different from commercial disputes</a:t>
          </a:r>
        </a:p>
      </dsp:txBody>
      <dsp:txXfrm>
        <a:off x="50287" y="2784119"/>
        <a:ext cx="3262500" cy="720000"/>
      </dsp:txXfrm>
    </dsp:sp>
    <dsp:sp modelId="{30E6FE00-A287-4A96-9F50-CBBF28186731}">
      <dsp:nvSpPr>
        <dsp:cNvPr id="0" name=""/>
        <dsp:cNvSpPr/>
      </dsp:nvSpPr>
      <dsp:spPr>
        <a:xfrm>
          <a:off x="4519912" y="174118"/>
          <a:ext cx="1990125" cy="199012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8613A6-F22E-4073-B34D-4106FC24160A}">
      <dsp:nvSpPr>
        <dsp:cNvPr id="0" name=""/>
        <dsp:cNvSpPr/>
      </dsp:nvSpPr>
      <dsp:spPr>
        <a:xfrm>
          <a:off x="4944037" y="598243"/>
          <a:ext cx="1141875" cy="11418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EEE49EF-2536-4323-96BC-B1D5230AC5D0}">
      <dsp:nvSpPr>
        <dsp:cNvPr id="0" name=""/>
        <dsp:cNvSpPr/>
      </dsp:nvSpPr>
      <dsp:spPr>
        <a:xfrm>
          <a:off x="3883725" y="2784119"/>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90000"/>
            </a:lnSpc>
            <a:spcBef>
              <a:spcPct val="0"/>
            </a:spcBef>
            <a:spcAft>
              <a:spcPct val="35000"/>
            </a:spcAft>
            <a:defRPr cap="all"/>
          </a:pPr>
          <a:r>
            <a:rPr lang="en-US" sz="1300" kern="1200" dirty="0"/>
            <a:t>Federal contract disputes can involve pre-bid/pre-award issues as well as performance issues.</a:t>
          </a:r>
        </a:p>
      </dsp:txBody>
      <dsp:txXfrm>
        <a:off x="3883725" y="2784119"/>
        <a:ext cx="3262500" cy="720000"/>
      </dsp:txXfrm>
    </dsp:sp>
    <dsp:sp modelId="{D0D0708A-0CC4-48E7-99CD-107BA95C2189}">
      <dsp:nvSpPr>
        <dsp:cNvPr id="0" name=""/>
        <dsp:cNvSpPr/>
      </dsp:nvSpPr>
      <dsp:spPr>
        <a:xfrm>
          <a:off x="8353350" y="174118"/>
          <a:ext cx="1990125" cy="199012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71E474-ADB8-4CA4-9876-7BCE6E9FE07A}">
      <dsp:nvSpPr>
        <dsp:cNvPr id="0" name=""/>
        <dsp:cNvSpPr/>
      </dsp:nvSpPr>
      <dsp:spPr>
        <a:xfrm>
          <a:off x="8777475" y="598243"/>
          <a:ext cx="1141875" cy="1141875"/>
        </a:xfrm>
        <a:prstGeom prst="rect">
          <a:avLst/>
        </a:prstGeom>
        <a:blipFill>
          <a:blip xmlns:r="http://schemas.openxmlformats.org/officeDocument/2006/relationships" r:embed="rId5">
            <a:extLst>
              <a:ext uri="{96DAC541-7B7A-43D3-8B79-37D633B846F1}">
                <asvg:svgBlip xmlns:asvg="http://schemas.microsoft.com/office/drawing/2016/SVG/main" xmlns="" r:embed="rId6"/>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CAFA405-162F-408A-B409-024708F91692}">
      <dsp:nvSpPr>
        <dsp:cNvPr id="0" name=""/>
        <dsp:cNvSpPr/>
      </dsp:nvSpPr>
      <dsp:spPr>
        <a:xfrm>
          <a:off x="7717162" y="2784119"/>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577850">
            <a:lnSpc>
              <a:spcPct val="90000"/>
            </a:lnSpc>
            <a:spcBef>
              <a:spcPct val="0"/>
            </a:spcBef>
            <a:spcAft>
              <a:spcPct val="35000"/>
            </a:spcAft>
            <a:defRPr cap="all"/>
          </a:pPr>
          <a:r>
            <a:rPr lang="en-US" sz="1300" kern="1200" dirty="0"/>
            <a:t>Choice of Forum is a critical first decision. </a:t>
          </a:r>
        </a:p>
      </dsp:txBody>
      <dsp:txXfrm>
        <a:off x="7717162" y="2784119"/>
        <a:ext cx="326250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cap="all"/>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xmlns="">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cap="all"/>
        </a:lvl1pPr>
      </dgm1612:lstStyle>
    </a:ext>
  </dgm:extLst>
</dgm:layoutDef>
</file>

<file path=ppt/diagrams/layout8.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1/9/2021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1/9/2021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1/9/2021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1/9/2021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1/9/2021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4.xml"/><Relationship Id="rId7" Type="http://schemas.openxmlformats.org/officeDocument/2006/relationships/image" Target="../media/image4.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5.xml"/><Relationship Id="rId7" Type="http://schemas.openxmlformats.org/officeDocument/2006/relationships/image" Target="../media/image4.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6.xml"/><Relationship Id="rId7" Type="http://schemas.openxmlformats.org/officeDocument/2006/relationships/image" Target="../media/image4.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cquisition.gov/far/33.211"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7.xml"/><Relationship Id="rId7" Type="http://schemas.openxmlformats.org/officeDocument/2006/relationships/image" Target="../media/image4.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8.xml"/><Relationship Id="rId7" Type="http://schemas.openxmlformats.org/officeDocument/2006/relationships/image" Target="../media/image4.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hyperlink" Target="https://www.ecfr.gov/cgi-bin/text-idx?c=ecfr&amp;SID=43aff7dcd4c339d02b7b44faae9c3d41&amp;tpl=/ecfrbrowse/Title13/13cfr134_main_02.tpl"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3.xml"/><Relationship Id="rId7" Type="http://schemas.openxmlformats.org/officeDocument/2006/relationships/image" Target="../media/image4.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hyperlink" Target="http://www.uscfc.uscourts.gov/sites/default/files/18.%20Appendix%20C.pdf" TargetMode="External"/><Relationship Id="rId2" Type="http://schemas.openxmlformats.org/officeDocument/2006/relationships/hyperlink" Target="https://www.gao.gov/legal/bid-protests/reference-materials"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000835B-EF30-458A-BD64-36EDE5F91BF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23900"/>
            <a:ext cx="12192000" cy="61341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42041A3-E2FE-4E80-88E0-58EBFC792743}"/>
              </a:ext>
            </a:extLst>
          </p:cNvPr>
          <p:cNvPicPr>
            <a:picLocks noChangeAspect="1"/>
          </p:cNvPicPr>
          <p:nvPr/>
        </p:nvPicPr>
        <p:blipFill>
          <a:blip r:embed="rId2"/>
          <a:stretch>
            <a:fillRect/>
          </a:stretch>
        </p:blipFill>
        <p:spPr>
          <a:xfrm>
            <a:off x="456169" y="1011465"/>
            <a:ext cx="11274641" cy="2198552"/>
          </a:xfrm>
          <a:prstGeom prst="rect">
            <a:avLst/>
          </a:prstGeom>
        </p:spPr>
      </p:pic>
      <p:sp>
        <p:nvSpPr>
          <p:cNvPr id="12" name="Rectangle 11">
            <a:extLst>
              <a:ext uri="{FF2B5EF4-FFF2-40B4-BE49-F238E27FC236}">
                <a16:creationId xmlns:a16="http://schemas.microsoft.com/office/drawing/2014/main" id="{4DDC1FE7-FCC2-4DF5-90E9-CCE370FBE5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E9A100"/>
          </a:solidFill>
          <a:ln>
            <a:noFill/>
          </a:ln>
          <a:effectLst/>
        </p:spPr>
        <p:style>
          <a:lnRef idx="1">
            <a:schemeClr val="accent1"/>
          </a:lnRef>
          <a:fillRef idx="3">
            <a:schemeClr val="accent1"/>
          </a:fillRef>
          <a:effectRef idx="2">
            <a:schemeClr val="accent1"/>
          </a:effectRef>
          <a:fontRef idx="minor">
            <a:schemeClr val="lt1"/>
          </a:fontRef>
        </p:style>
      </p:sp>
      <p:sp>
        <p:nvSpPr>
          <p:cNvPr id="7" name="Content Placeholder 2">
            <a:extLst>
              <a:ext uri="{FF2B5EF4-FFF2-40B4-BE49-F238E27FC236}">
                <a16:creationId xmlns:a16="http://schemas.microsoft.com/office/drawing/2014/main" id="{44A1BAB5-EA9F-48C0-A4E9-B45028EC38C1}"/>
              </a:ext>
            </a:extLst>
          </p:cNvPr>
          <p:cNvSpPr txBox="1">
            <a:spLocks/>
          </p:cNvSpPr>
          <p:nvPr/>
        </p:nvSpPr>
        <p:spPr>
          <a:xfrm>
            <a:off x="2133600" y="2286001"/>
            <a:ext cx="8093242" cy="3411214"/>
          </a:xfrm>
          <a:prstGeom prst="rect">
            <a:avLst/>
          </a:prstGeom>
        </p:spPr>
        <p:txBody>
          <a:bodyPr vert="horz" lIns="91440" tIns="45720" rIns="91440" bIns="45720" rtlCol="0" anchor="t">
            <a:normAutofit fontScale="25000" lnSpcReduction="20000"/>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cap="all">
                <a:solidFill>
                  <a:schemeClr val="accent2"/>
                </a:solidFill>
                <a:latin typeface="+mn-lt"/>
                <a:ea typeface="+mn-ea"/>
                <a:cs typeface="+mn-cs"/>
              </a:defRPr>
            </a:lvl1pPr>
            <a:lvl2pPr marL="457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9pPr>
          </a:lstStyle>
          <a:p>
            <a:endParaRPr lang="en-US" dirty="0"/>
          </a:p>
          <a:p>
            <a:endParaRPr lang="en-US" sz="8000" dirty="0"/>
          </a:p>
          <a:p>
            <a:pPr algn="just"/>
            <a:endParaRPr lang="en-US" sz="8000" dirty="0"/>
          </a:p>
          <a:p>
            <a:pPr algn="just"/>
            <a:r>
              <a:rPr lang="en-US" sz="11200" dirty="0">
                <a:solidFill>
                  <a:schemeClr val="accent3">
                    <a:lumMod val="75000"/>
                  </a:schemeClr>
                </a:solidFill>
              </a:rPr>
              <a:t>Edward J. Kinberg. </a:t>
            </a:r>
          </a:p>
          <a:p>
            <a:pPr algn="just"/>
            <a:r>
              <a:rPr lang="en-US" sz="5500" dirty="0">
                <a:solidFill>
                  <a:schemeClr val="accent3">
                    <a:lumMod val="75000"/>
                  </a:schemeClr>
                </a:solidFill>
              </a:rPr>
              <a:t>Fellow, National Contract Management Association</a:t>
            </a:r>
          </a:p>
          <a:p>
            <a:pPr algn="just"/>
            <a:endParaRPr lang="en-US" sz="5500" dirty="0">
              <a:solidFill>
                <a:schemeClr val="accent3">
                  <a:lumMod val="75000"/>
                </a:schemeClr>
              </a:solidFill>
            </a:endParaRPr>
          </a:p>
          <a:p>
            <a:pPr algn="just"/>
            <a:r>
              <a:rPr lang="en-US" sz="11200" dirty="0">
                <a:solidFill>
                  <a:schemeClr val="accent3">
                    <a:lumMod val="75000"/>
                  </a:schemeClr>
                </a:solidFill>
              </a:rPr>
              <a:t>Blake Stewart</a:t>
            </a:r>
          </a:p>
          <a:p>
            <a:pPr algn="just"/>
            <a:endParaRPr lang="en-US" sz="11200" dirty="0">
              <a:solidFill>
                <a:schemeClr val="accent3">
                  <a:lumMod val="75000"/>
                </a:schemeClr>
              </a:solidFill>
            </a:endParaRPr>
          </a:p>
          <a:p>
            <a:pPr algn="just"/>
            <a:r>
              <a:rPr lang="en-US" sz="11200">
                <a:solidFill>
                  <a:schemeClr val="accent3">
                    <a:lumMod val="75000"/>
                  </a:schemeClr>
                </a:solidFill>
              </a:rPr>
              <a:t>January 11, 2021</a:t>
            </a:r>
            <a:endParaRPr lang="en-US" sz="11200" dirty="0">
              <a:solidFill>
                <a:schemeClr val="accent3">
                  <a:lumMod val="75000"/>
                </a:schemeClr>
              </a:solidFill>
            </a:endParaRPr>
          </a:p>
        </p:txBody>
      </p:sp>
    </p:spTree>
    <p:extLst>
      <p:ext uri="{BB962C8B-B14F-4D97-AF65-F5344CB8AC3E}">
        <p14:creationId xmlns:p14="http://schemas.microsoft.com/office/powerpoint/2010/main" val="131950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FDA81-6021-44D8-81F8-F8E154E610E7}"/>
              </a:ext>
            </a:extLst>
          </p:cNvPr>
          <p:cNvSpPr>
            <a:spLocks noGrp="1"/>
          </p:cNvSpPr>
          <p:nvPr>
            <p:ph type="title"/>
          </p:nvPr>
        </p:nvSpPr>
        <p:spPr>
          <a:xfrm>
            <a:off x="581192" y="702156"/>
            <a:ext cx="11029616" cy="1013800"/>
          </a:xfrm>
        </p:spPr>
        <p:txBody>
          <a:bodyPr>
            <a:normAutofit/>
          </a:bodyPr>
          <a:lstStyle/>
          <a:p>
            <a:r>
              <a:rPr lang="en-US" dirty="0"/>
              <a:t>Classic Construction Disputes</a:t>
            </a:r>
            <a:endParaRPr lang="en-US" dirty="0">
              <a:solidFill>
                <a:srgbClr val="FFFEFF"/>
              </a:solidFill>
            </a:endParaRPr>
          </a:p>
        </p:txBody>
      </p:sp>
      <p:graphicFrame>
        <p:nvGraphicFramePr>
          <p:cNvPr id="5" name="Content Placeholder 2">
            <a:extLst>
              <a:ext uri="{FF2B5EF4-FFF2-40B4-BE49-F238E27FC236}">
                <a16:creationId xmlns:a16="http://schemas.microsoft.com/office/drawing/2014/main" id="{946C7A2C-4AC4-4209-977A-4A009DDF7F42}"/>
              </a:ext>
            </a:extLst>
          </p:cNvPr>
          <p:cNvGraphicFramePr>
            <a:graphicFrameLocks noGrp="1"/>
          </p:cNvGraphicFramePr>
          <p:nvPr>
            <p:ph idx="1"/>
            <p:extLst>
              <p:ext uri="{D42A27DB-BD31-4B8C-83A1-F6EECF244321}">
                <p14:modId xmlns:p14="http://schemas.microsoft.com/office/powerpoint/2010/main" val="3386981167"/>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5">
            <a:extLst>
              <a:ext uri="{FF2B5EF4-FFF2-40B4-BE49-F238E27FC236}">
                <a16:creationId xmlns:a16="http://schemas.microsoft.com/office/drawing/2014/main" id="{7A93212E-B1E0-437B-B023-A01F8CCA045C}"/>
              </a:ext>
            </a:extLst>
          </p:cNvPr>
          <p:cNvGrpSpPr/>
          <p:nvPr/>
        </p:nvGrpSpPr>
        <p:grpSpPr>
          <a:xfrm>
            <a:off x="215580" y="6181828"/>
            <a:ext cx="2638990" cy="570941"/>
            <a:chOff x="1721994" y="5858799"/>
            <a:chExt cx="2638990" cy="570941"/>
          </a:xfrm>
        </p:grpSpPr>
        <p:pic>
          <p:nvPicPr>
            <p:cNvPr id="7" name="Picture 6">
              <a:extLst>
                <a:ext uri="{FF2B5EF4-FFF2-40B4-BE49-F238E27FC236}">
                  <a16:creationId xmlns:a16="http://schemas.microsoft.com/office/drawing/2014/main" id="{82241764-91A2-42F4-8314-5928A4F23F61}"/>
                </a:ext>
              </a:extLst>
            </p:cNvPr>
            <p:cNvPicPr>
              <a:picLocks noChangeAspect="1"/>
            </p:cNvPicPr>
            <p:nvPr/>
          </p:nvPicPr>
          <p:blipFill>
            <a:blip r:embed="rId7"/>
            <a:stretch>
              <a:fillRect/>
            </a:stretch>
          </p:blipFill>
          <p:spPr>
            <a:xfrm>
              <a:off x="1721994" y="5858799"/>
              <a:ext cx="2545205" cy="495551"/>
            </a:xfrm>
            <a:prstGeom prst="rect">
              <a:avLst/>
            </a:prstGeom>
          </p:spPr>
        </p:pic>
        <p:cxnSp>
          <p:nvCxnSpPr>
            <p:cNvPr id="8" name="Straight Connector 7">
              <a:extLst>
                <a:ext uri="{FF2B5EF4-FFF2-40B4-BE49-F238E27FC236}">
                  <a16:creationId xmlns:a16="http://schemas.microsoft.com/office/drawing/2014/main" id="{A42C6B33-FB41-406A-8896-BC3A5448B5AC}"/>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AC30819F-BDDB-4909-B87F-C8F3D4B2C2FE}"/>
              </a:ext>
            </a:extLst>
          </p:cNvPr>
          <p:cNvPicPr>
            <a:picLocks noChangeAspect="1"/>
          </p:cNvPicPr>
          <p:nvPr/>
        </p:nvPicPr>
        <p:blipFill>
          <a:blip r:embed="rId8"/>
          <a:stretch>
            <a:fillRect/>
          </a:stretch>
        </p:blipFill>
        <p:spPr>
          <a:xfrm>
            <a:off x="2948356" y="6155844"/>
            <a:ext cx="1835055" cy="695004"/>
          </a:xfrm>
          <a:prstGeom prst="rect">
            <a:avLst/>
          </a:prstGeom>
        </p:spPr>
      </p:pic>
    </p:spTree>
    <p:extLst>
      <p:ext uri="{BB962C8B-B14F-4D97-AF65-F5344CB8AC3E}">
        <p14:creationId xmlns:p14="http://schemas.microsoft.com/office/powerpoint/2010/main" val="1725668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FDA81-6021-44D8-81F8-F8E154E610E7}"/>
              </a:ext>
            </a:extLst>
          </p:cNvPr>
          <p:cNvSpPr>
            <a:spLocks noGrp="1"/>
          </p:cNvSpPr>
          <p:nvPr>
            <p:ph type="title"/>
          </p:nvPr>
        </p:nvSpPr>
        <p:spPr>
          <a:xfrm>
            <a:off x="581192" y="702156"/>
            <a:ext cx="11029616" cy="1013800"/>
          </a:xfrm>
        </p:spPr>
        <p:txBody>
          <a:bodyPr>
            <a:normAutofit/>
          </a:bodyPr>
          <a:lstStyle/>
          <a:p>
            <a:r>
              <a:rPr lang="en-US" dirty="0"/>
              <a:t>Choice of  Forums</a:t>
            </a:r>
            <a:endParaRPr lang="en-US" dirty="0">
              <a:solidFill>
                <a:srgbClr val="FFFEFF"/>
              </a:solidFill>
            </a:endParaRPr>
          </a:p>
        </p:txBody>
      </p:sp>
      <p:graphicFrame>
        <p:nvGraphicFramePr>
          <p:cNvPr id="5" name="Content Placeholder 2">
            <a:extLst>
              <a:ext uri="{FF2B5EF4-FFF2-40B4-BE49-F238E27FC236}">
                <a16:creationId xmlns:a16="http://schemas.microsoft.com/office/drawing/2014/main" id="{946C7A2C-4AC4-4209-977A-4A009DDF7F42}"/>
              </a:ext>
            </a:extLst>
          </p:cNvPr>
          <p:cNvGraphicFramePr>
            <a:graphicFrameLocks noGrp="1"/>
          </p:cNvGraphicFramePr>
          <p:nvPr>
            <p:ph idx="1"/>
            <p:extLst>
              <p:ext uri="{D42A27DB-BD31-4B8C-83A1-F6EECF244321}">
                <p14:modId xmlns:p14="http://schemas.microsoft.com/office/powerpoint/2010/main" val="1059371724"/>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5">
            <a:extLst>
              <a:ext uri="{FF2B5EF4-FFF2-40B4-BE49-F238E27FC236}">
                <a16:creationId xmlns:a16="http://schemas.microsoft.com/office/drawing/2014/main" id="{7A93212E-B1E0-437B-B023-A01F8CCA045C}"/>
              </a:ext>
            </a:extLst>
          </p:cNvPr>
          <p:cNvGrpSpPr/>
          <p:nvPr/>
        </p:nvGrpSpPr>
        <p:grpSpPr>
          <a:xfrm>
            <a:off x="215580" y="6181828"/>
            <a:ext cx="2638990" cy="570941"/>
            <a:chOff x="1721994" y="5858799"/>
            <a:chExt cx="2638990" cy="570941"/>
          </a:xfrm>
        </p:grpSpPr>
        <p:pic>
          <p:nvPicPr>
            <p:cNvPr id="7" name="Picture 6">
              <a:extLst>
                <a:ext uri="{FF2B5EF4-FFF2-40B4-BE49-F238E27FC236}">
                  <a16:creationId xmlns:a16="http://schemas.microsoft.com/office/drawing/2014/main" id="{82241764-91A2-42F4-8314-5928A4F23F61}"/>
                </a:ext>
              </a:extLst>
            </p:cNvPr>
            <p:cNvPicPr>
              <a:picLocks noChangeAspect="1"/>
            </p:cNvPicPr>
            <p:nvPr/>
          </p:nvPicPr>
          <p:blipFill>
            <a:blip r:embed="rId7"/>
            <a:stretch>
              <a:fillRect/>
            </a:stretch>
          </p:blipFill>
          <p:spPr>
            <a:xfrm>
              <a:off x="1721994" y="5858799"/>
              <a:ext cx="2545205" cy="495551"/>
            </a:xfrm>
            <a:prstGeom prst="rect">
              <a:avLst/>
            </a:prstGeom>
          </p:spPr>
        </p:pic>
        <p:cxnSp>
          <p:nvCxnSpPr>
            <p:cNvPr id="8" name="Straight Connector 7">
              <a:extLst>
                <a:ext uri="{FF2B5EF4-FFF2-40B4-BE49-F238E27FC236}">
                  <a16:creationId xmlns:a16="http://schemas.microsoft.com/office/drawing/2014/main" id="{A42C6B33-FB41-406A-8896-BC3A5448B5AC}"/>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AC30819F-BDDB-4909-B87F-C8F3D4B2C2FE}"/>
              </a:ext>
            </a:extLst>
          </p:cNvPr>
          <p:cNvPicPr>
            <a:picLocks noChangeAspect="1"/>
          </p:cNvPicPr>
          <p:nvPr/>
        </p:nvPicPr>
        <p:blipFill>
          <a:blip r:embed="rId8"/>
          <a:stretch>
            <a:fillRect/>
          </a:stretch>
        </p:blipFill>
        <p:spPr>
          <a:xfrm>
            <a:off x="2948356" y="6155844"/>
            <a:ext cx="1835055" cy="695004"/>
          </a:xfrm>
          <a:prstGeom prst="rect">
            <a:avLst/>
          </a:prstGeom>
        </p:spPr>
      </p:pic>
    </p:spTree>
    <p:extLst>
      <p:ext uri="{BB962C8B-B14F-4D97-AF65-F5344CB8AC3E}">
        <p14:creationId xmlns:p14="http://schemas.microsoft.com/office/powerpoint/2010/main" val="2169647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21E74-AE09-4203-AEBC-FD0C83165CA9}"/>
              </a:ext>
            </a:extLst>
          </p:cNvPr>
          <p:cNvSpPr>
            <a:spLocks noGrp="1"/>
          </p:cNvSpPr>
          <p:nvPr>
            <p:ph type="title"/>
          </p:nvPr>
        </p:nvSpPr>
        <p:spPr>
          <a:xfrm>
            <a:off x="581192" y="702156"/>
            <a:ext cx="11029616" cy="1013800"/>
          </a:xfrm>
        </p:spPr>
        <p:txBody>
          <a:bodyPr>
            <a:normAutofit/>
          </a:bodyPr>
          <a:lstStyle/>
          <a:p>
            <a:pPr>
              <a:lnSpc>
                <a:spcPct val="90000"/>
              </a:lnSpc>
            </a:pPr>
            <a:r>
              <a:rPr lang="en-US" sz="2800" dirty="0"/>
              <a:t>The Primary Differences</a:t>
            </a:r>
            <a:endParaRPr lang="en-US" sz="1500" dirty="0">
              <a:solidFill>
                <a:srgbClr val="FFFEFF"/>
              </a:solidFill>
            </a:endParaRPr>
          </a:p>
        </p:txBody>
      </p:sp>
      <p:graphicFrame>
        <p:nvGraphicFramePr>
          <p:cNvPr id="5" name="Content Placeholder 2">
            <a:extLst>
              <a:ext uri="{FF2B5EF4-FFF2-40B4-BE49-F238E27FC236}">
                <a16:creationId xmlns:a16="http://schemas.microsoft.com/office/drawing/2014/main" id="{6F622CF1-BD51-40F9-A080-F1DBF08A0E49}"/>
              </a:ext>
            </a:extLst>
          </p:cNvPr>
          <p:cNvGraphicFramePr>
            <a:graphicFrameLocks noGrp="1"/>
          </p:cNvGraphicFramePr>
          <p:nvPr>
            <p:ph idx="1"/>
            <p:extLst>
              <p:ext uri="{D42A27DB-BD31-4B8C-83A1-F6EECF244321}">
                <p14:modId xmlns:p14="http://schemas.microsoft.com/office/powerpoint/2010/main" val="726515186"/>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5">
            <a:extLst>
              <a:ext uri="{FF2B5EF4-FFF2-40B4-BE49-F238E27FC236}">
                <a16:creationId xmlns:a16="http://schemas.microsoft.com/office/drawing/2014/main" id="{688F995C-F420-4392-BB37-0221DFB818FC}"/>
              </a:ext>
            </a:extLst>
          </p:cNvPr>
          <p:cNvGrpSpPr/>
          <p:nvPr/>
        </p:nvGrpSpPr>
        <p:grpSpPr>
          <a:xfrm>
            <a:off x="154620" y="6188980"/>
            <a:ext cx="2638990" cy="570941"/>
            <a:chOff x="1721994" y="5858799"/>
            <a:chExt cx="2638990" cy="570941"/>
          </a:xfrm>
        </p:grpSpPr>
        <p:pic>
          <p:nvPicPr>
            <p:cNvPr id="7" name="Picture 6">
              <a:extLst>
                <a:ext uri="{FF2B5EF4-FFF2-40B4-BE49-F238E27FC236}">
                  <a16:creationId xmlns:a16="http://schemas.microsoft.com/office/drawing/2014/main" id="{6C440C7E-92F0-4389-B9EE-AA2EC6A68014}"/>
                </a:ext>
              </a:extLst>
            </p:cNvPr>
            <p:cNvPicPr>
              <a:picLocks noChangeAspect="1"/>
            </p:cNvPicPr>
            <p:nvPr/>
          </p:nvPicPr>
          <p:blipFill>
            <a:blip r:embed="rId7"/>
            <a:stretch>
              <a:fillRect/>
            </a:stretch>
          </p:blipFill>
          <p:spPr>
            <a:xfrm>
              <a:off x="1721994" y="5858799"/>
              <a:ext cx="2545205" cy="495551"/>
            </a:xfrm>
            <a:prstGeom prst="rect">
              <a:avLst/>
            </a:prstGeom>
          </p:spPr>
        </p:pic>
        <p:cxnSp>
          <p:nvCxnSpPr>
            <p:cNvPr id="8" name="Straight Connector 7">
              <a:extLst>
                <a:ext uri="{FF2B5EF4-FFF2-40B4-BE49-F238E27FC236}">
                  <a16:creationId xmlns:a16="http://schemas.microsoft.com/office/drawing/2014/main" id="{62BDA5C6-D18F-41EA-968B-388D3CEABEE0}"/>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815A4191-137F-4A95-A8CF-C17659AE25E6}"/>
              </a:ext>
            </a:extLst>
          </p:cNvPr>
          <p:cNvPicPr>
            <a:picLocks noChangeAspect="1"/>
          </p:cNvPicPr>
          <p:nvPr/>
        </p:nvPicPr>
        <p:blipFill>
          <a:blip r:embed="rId8"/>
          <a:stretch>
            <a:fillRect/>
          </a:stretch>
        </p:blipFill>
        <p:spPr>
          <a:xfrm>
            <a:off x="2887396" y="6162996"/>
            <a:ext cx="1835055" cy="695004"/>
          </a:xfrm>
          <a:prstGeom prst="rect">
            <a:avLst/>
          </a:prstGeom>
        </p:spPr>
      </p:pic>
    </p:spTree>
    <p:extLst>
      <p:ext uri="{BB962C8B-B14F-4D97-AF65-F5344CB8AC3E}">
        <p14:creationId xmlns:p14="http://schemas.microsoft.com/office/powerpoint/2010/main" val="1303348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8DB8AC-8D68-4E84-8586-038C455BF5EA}"/>
              </a:ext>
            </a:extLst>
          </p:cNvPr>
          <p:cNvSpPr>
            <a:spLocks noGrp="1"/>
          </p:cNvSpPr>
          <p:nvPr>
            <p:ph type="title"/>
          </p:nvPr>
        </p:nvSpPr>
        <p:spPr>
          <a:xfrm>
            <a:off x="959157" y="1113764"/>
            <a:ext cx="3269749" cy="4624327"/>
          </a:xfrm>
        </p:spPr>
        <p:txBody>
          <a:bodyPr anchor="ctr">
            <a:noAutofit/>
          </a:bodyPr>
          <a:lstStyle/>
          <a:p>
            <a:r>
              <a:rPr lang="en-US" sz="3600" dirty="0"/>
              <a:t>The Prerequisite</a:t>
            </a:r>
            <a:endParaRPr lang="en-US" sz="1050" dirty="0">
              <a:solidFill>
                <a:srgbClr val="FFFFFF"/>
              </a:solidFill>
            </a:endParaRPr>
          </a:p>
        </p:txBody>
      </p:sp>
      <p:sp>
        <p:nvSpPr>
          <p:cNvPr id="3" name="Content Placeholder 2">
            <a:extLst>
              <a:ext uri="{FF2B5EF4-FFF2-40B4-BE49-F238E27FC236}">
                <a16:creationId xmlns:a16="http://schemas.microsoft.com/office/drawing/2014/main" id="{2726D351-C839-4E77-8318-32772BDCE38B}"/>
              </a:ext>
            </a:extLst>
          </p:cNvPr>
          <p:cNvSpPr>
            <a:spLocks noGrp="1"/>
          </p:cNvSpPr>
          <p:nvPr>
            <p:ph idx="1"/>
          </p:nvPr>
        </p:nvSpPr>
        <p:spPr>
          <a:xfrm>
            <a:off x="5155905" y="1113764"/>
            <a:ext cx="6108179" cy="4624327"/>
          </a:xfrm>
        </p:spPr>
        <p:txBody>
          <a:bodyPr anchor="ctr">
            <a:normAutofit fontScale="92500" lnSpcReduction="20000"/>
          </a:bodyPr>
          <a:lstStyle/>
          <a:p>
            <a:r>
              <a:rPr lang="en-US" sz="3200" dirty="0"/>
              <a:t>Certified Request for Equitable Adjustment (DoD REA’s):</a:t>
            </a:r>
          </a:p>
          <a:p>
            <a:pPr marL="0" indent="0" algn="just">
              <a:buNone/>
            </a:pPr>
            <a:r>
              <a:rPr lang="en-US" sz="1800" b="0" i="0" dirty="0">
                <a:solidFill>
                  <a:srgbClr val="000000"/>
                </a:solidFill>
                <a:effectLst/>
                <a:latin typeface="open_sansregular"/>
              </a:rPr>
              <a:t>I certify that the request is made in good faith, and that the supporting data are accurate and complete to the best of my knowledge and belief. </a:t>
            </a:r>
            <a:r>
              <a:rPr lang="en-US" sz="1200" b="0" i="0" dirty="0">
                <a:solidFill>
                  <a:srgbClr val="000000"/>
                </a:solidFill>
                <a:effectLst/>
                <a:latin typeface="open_sansregular"/>
              </a:rPr>
              <a:t>(</a:t>
            </a:r>
            <a:r>
              <a:rPr lang="en-US" sz="1200" i="0" dirty="0">
                <a:solidFill>
                  <a:srgbClr val="222222"/>
                </a:solidFill>
                <a:effectLst/>
              </a:rPr>
              <a:t>DFARS 252.243-7002</a:t>
            </a:r>
            <a:r>
              <a:rPr lang="en-US" sz="1600" i="0" dirty="0">
                <a:solidFill>
                  <a:srgbClr val="222222"/>
                </a:solidFill>
                <a:effectLst/>
              </a:rPr>
              <a:t>)</a:t>
            </a:r>
          </a:p>
          <a:p>
            <a:pPr marL="0" indent="0" algn="ctr">
              <a:buNone/>
            </a:pPr>
            <a:r>
              <a:rPr lang="en-US" sz="3200" dirty="0">
                <a:solidFill>
                  <a:srgbClr val="222222"/>
                </a:solidFill>
              </a:rPr>
              <a:t>OR</a:t>
            </a:r>
          </a:p>
          <a:p>
            <a:r>
              <a:rPr lang="en-US" sz="3200" dirty="0">
                <a:solidFill>
                  <a:srgbClr val="222222"/>
                </a:solidFill>
              </a:rPr>
              <a:t>Certified Claim (DoD claims over $100,000.00):</a:t>
            </a:r>
          </a:p>
          <a:p>
            <a:pPr marL="0" indent="0">
              <a:buNone/>
            </a:pPr>
            <a:r>
              <a:rPr lang="en-US" sz="1800" b="0" i="0" dirty="0">
                <a:solidFill>
                  <a:srgbClr val="000000"/>
                </a:solidFill>
                <a:effectLst/>
                <a:latin typeface="open_sansregular"/>
              </a:rPr>
              <a:t>I certify that the claim is made in good faith; that the supporting data are accurate and complete to the best of my knowledge and belief; that the amount requested accurately reflects the contract adjustment for which the contractor believes the Government is liable; and that I am duly authorized to certify the claim on behalf of the contractor. </a:t>
            </a:r>
            <a:r>
              <a:rPr lang="en-US" sz="1600" b="0" i="0" dirty="0">
                <a:solidFill>
                  <a:srgbClr val="000000"/>
                </a:solidFill>
                <a:effectLst/>
                <a:latin typeface="open_sansregular"/>
              </a:rPr>
              <a:t>(FAR 33.207)</a:t>
            </a:r>
            <a:endParaRPr lang="en-US" sz="1800" dirty="0">
              <a:solidFill>
                <a:srgbClr val="222222"/>
              </a:solidFill>
            </a:endParaRPr>
          </a:p>
        </p:txBody>
      </p:sp>
      <p:grpSp>
        <p:nvGrpSpPr>
          <p:cNvPr id="20" name="Group 19">
            <a:extLst>
              <a:ext uri="{FF2B5EF4-FFF2-40B4-BE49-F238E27FC236}">
                <a16:creationId xmlns:a16="http://schemas.microsoft.com/office/drawing/2014/main" id="{FB0A0110-F41B-46F5-985C-396E3F518473}"/>
              </a:ext>
            </a:extLst>
          </p:cNvPr>
          <p:cNvGrpSpPr/>
          <p:nvPr/>
        </p:nvGrpSpPr>
        <p:grpSpPr>
          <a:xfrm>
            <a:off x="7744140" y="6084006"/>
            <a:ext cx="2638990" cy="570941"/>
            <a:chOff x="1721994" y="5858799"/>
            <a:chExt cx="2638990" cy="570941"/>
          </a:xfrm>
        </p:grpSpPr>
        <p:pic>
          <p:nvPicPr>
            <p:cNvPr id="23" name="Picture 22">
              <a:extLst>
                <a:ext uri="{FF2B5EF4-FFF2-40B4-BE49-F238E27FC236}">
                  <a16:creationId xmlns:a16="http://schemas.microsoft.com/office/drawing/2014/main" id="{B1E501F1-F1C1-4FE6-838E-99414AE234A9}"/>
                </a:ext>
              </a:extLst>
            </p:cNvPr>
            <p:cNvPicPr>
              <a:picLocks noChangeAspect="1"/>
            </p:cNvPicPr>
            <p:nvPr/>
          </p:nvPicPr>
          <p:blipFill>
            <a:blip r:embed="rId2"/>
            <a:stretch>
              <a:fillRect/>
            </a:stretch>
          </p:blipFill>
          <p:spPr>
            <a:xfrm>
              <a:off x="1721994" y="5858799"/>
              <a:ext cx="2545205" cy="495551"/>
            </a:xfrm>
            <a:prstGeom prst="rect">
              <a:avLst/>
            </a:prstGeom>
          </p:spPr>
        </p:pic>
        <p:cxnSp>
          <p:nvCxnSpPr>
            <p:cNvPr id="24" name="Straight Connector 23">
              <a:extLst>
                <a:ext uri="{FF2B5EF4-FFF2-40B4-BE49-F238E27FC236}">
                  <a16:creationId xmlns:a16="http://schemas.microsoft.com/office/drawing/2014/main" id="{40A67B4E-4384-49BA-977B-168D0C6F0227}"/>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38904A16-15F6-4EB4-A8BB-773832B1407E}"/>
              </a:ext>
            </a:extLst>
          </p:cNvPr>
          <p:cNvPicPr>
            <a:picLocks noChangeAspect="1"/>
          </p:cNvPicPr>
          <p:nvPr/>
        </p:nvPicPr>
        <p:blipFill>
          <a:blip r:embed="rId3"/>
          <a:stretch>
            <a:fillRect/>
          </a:stretch>
        </p:blipFill>
        <p:spPr>
          <a:xfrm>
            <a:off x="10476916" y="6058022"/>
            <a:ext cx="1835055" cy="695004"/>
          </a:xfrm>
          <a:prstGeom prst="rect">
            <a:avLst/>
          </a:prstGeom>
        </p:spPr>
      </p:pic>
    </p:spTree>
    <p:extLst>
      <p:ext uri="{BB962C8B-B14F-4D97-AF65-F5344CB8AC3E}">
        <p14:creationId xmlns:p14="http://schemas.microsoft.com/office/powerpoint/2010/main" val="1135615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8DB8AC-8D68-4E84-8586-038C455BF5EA}"/>
              </a:ext>
            </a:extLst>
          </p:cNvPr>
          <p:cNvSpPr>
            <a:spLocks noGrp="1"/>
          </p:cNvSpPr>
          <p:nvPr>
            <p:ph type="title"/>
          </p:nvPr>
        </p:nvSpPr>
        <p:spPr>
          <a:xfrm>
            <a:off x="959157" y="1113764"/>
            <a:ext cx="3269749" cy="4624327"/>
          </a:xfrm>
        </p:spPr>
        <p:txBody>
          <a:bodyPr anchor="ctr">
            <a:noAutofit/>
          </a:bodyPr>
          <a:lstStyle/>
          <a:p>
            <a:r>
              <a:rPr lang="en-US" sz="4000" dirty="0"/>
              <a:t>The Difference Between </a:t>
            </a:r>
            <a:br>
              <a:rPr lang="en-US" sz="4000" dirty="0"/>
            </a:br>
            <a:r>
              <a:rPr lang="en-US" sz="4000" dirty="0"/>
              <a:t>a REA and a Claim</a:t>
            </a:r>
            <a:endParaRPr lang="en-US" sz="1100" dirty="0">
              <a:solidFill>
                <a:srgbClr val="FFFFFF"/>
              </a:solidFill>
            </a:endParaRPr>
          </a:p>
        </p:txBody>
      </p:sp>
      <p:sp>
        <p:nvSpPr>
          <p:cNvPr id="3" name="Content Placeholder 2">
            <a:extLst>
              <a:ext uri="{FF2B5EF4-FFF2-40B4-BE49-F238E27FC236}">
                <a16:creationId xmlns:a16="http://schemas.microsoft.com/office/drawing/2014/main" id="{2726D351-C839-4E77-8318-32772BDCE38B}"/>
              </a:ext>
            </a:extLst>
          </p:cNvPr>
          <p:cNvSpPr>
            <a:spLocks noGrp="1"/>
          </p:cNvSpPr>
          <p:nvPr>
            <p:ph idx="1"/>
          </p:nvPr>
        </p:nvSpPr>
        <p:spPr>
          <a:xfrm>
            <a:off x="5155905" y="1113764"/>
            <a:ext cx="6108179" cy="4624327"/>
          </a:xfrm>
        </p:spPr>
        <p:txBody>
          <a:bodyPr anchor="ctr">
            <a:normAutofit lnSpcReduction="10000"/>
          </a:bodyPr>
          <a:lstStyle/>
          <a:p>
            <a:r>
              <a:rPr lang="en-US" sz="3200" dirty="0"/>
              <a:t>REA:</a:t>
            </a:r>
          </a:p>
          <a:p>
            <a:pPr lvl="1"/>
            <a:r>
              <a:rPr lang="en-US" sz="2800" dirty="0"/>
              <a:t>No Time Limit for Contracting Officer to Respond</a:t>
            </a:r>
          </a:p>
          <a:p>
            <a:pPr lvl="1"/>
            <a:r>
              <a:rPr lang="en-US" sz="2800" dirty="0"/>
              <a:t>Still have to submit claim if matter is not resolved.</a:t>
            </a:r>
          </a:p>
          <a:p>
            <a:r>
              <a:rPr lang="en-US" sz="3200" dirty="0"/>
              <a:t>Claim:</a:t>
            </a:r>
          </a:p>
          <a:p>
            <a:pPr lvl="1"/>
            <a:r>
              <a:rPr lang="en-US" sz="2800" dirty="0"/>
              <a:t>Can be “deemed denied” if the Contracting Officer does not reply within 60 days.</a:t>
            </a:r>
          </a:p>
        </p:txBody>
      </p:sp>
      <p:grpSp>
        <p:nvGrpSpPr>
          <p:cNvPr id="20" name="Group 19">
            <a:extLst>
              <a:ext uri="{FF2B5EF4-FFF2-40B4-BE49-F238E27FC236}">
                <a16:creationId xmlns:a16="http://schemas.microsoft.com/office/drawing/2014/main" id="{FB0A0110-F41B-46F5-985C-396E3F518473}"/>
              </a:ext>
            </a:extLst>
          </p:cNvPr>
          <p:cNvGrpSpPr/>
          <p:nvPr/>
        </p:nvGrpSpPr>
        <p:grpSpPr>
          <a:xfrm>
            <a:off x="7744140" y="6084006"/>
            <a:ext cx="2638990" cy="570941"/>
            <a:chOff x="1721994" y="5858799"/>
            <a:chExt cx="2638990" cy="570941"/>
          </a:xfrm>
        </p:grpSpPr>
        <p:pic>
          <p:nvPicPr>
            <p:cNvPr id="23" name="Picture 22">
              <a:extLst>
                <a:ext uri="{FF2B5EF4-FFF2-40B4-BE49-F238E27FC236}">
                  <a16:creationId xmlns:a16="http://schemas.microsoft.com/office/drawing/2014/main" id="{B1E501F1-F1C1-4FE6-838E-99414AE234A9}"/>
                </a:ext>
              </a:extLst>
            </p:cNvPr>
            <p:cNvPicPr>
              <a:picLocks noChangeAspect="1"/>
            </p:cNvPicPr>
            <p:nvPr/>
          </p:nvPicPr>
          <p:blipFill>
            <a:blip r:embed="rId2"/>
            <a:stretch>
              <a:fillRect/>
            </a:stretch>
          </p:blipFill>
          <p:spPr>
            <a:xfrm>
              <a:off x="1721994" y="5858799"/>
              <a:ext cx="2545205" cy="495551"/>
            </a:xfrm>
            <a:prstGeom prst="rect">
              <a:avLst/>
            </a:prstGeom>
          </p:spPr>
        </p:pic>
        <p:cxnSp>
          <p:nvCxnSpPr>
            <p:cNvPr id="24" name="Straight Connector 23">
              <a:extLst>
                <a:ext uri="{FF2B5EF4-FFF2-40B4-BE49-F238E27FC236}">
                  <a16:creationId xmlns:a16="http://schemas.microsoft.com/office/drawing/2014/main" id="{40A67B4E-4384-49BA-977B-168D0C6F0227}"/>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38904A16-15F6-4EB4-A8BB-773832B1407E}"/>
              </a:ext>
            </a:extLst>
          </p:cNvPr>
          <p:cNvPicPr>
            <a:picLocks noChangeAspect="1"/>
          </p:cNvPicPr>
          <p:nvPr/>
        </p:nvPicPr>
        <p:blipFill>
          <a:blip r:embed="rId3"/>
          <a:stretch>
            <a:fillRect/>
          </a:stretch>
        </p:blipFill>
        <p:spPr>
          <a:xfrm>
            <a:off x="10476916" y="6058022"/>
            <a:ext cx="1835055" cy="695004"/>
          </a:xfrm>
          <a:prstGeom prst="rect">
            <a:avLst/>
          </a:prstGeom>
        </p:spPr>
      </p:pic>
    </p:spTree>
    <p:extLst>
      <p:ext uri="{BB962C8B-B14F-4D97-AF65-F5344CB8AC3E}">
        <p14:creationId xmlns:p14="http://schemas.microsoft.com/office/powerpoint/2010/main" val="12958990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8DB8AC-8D68-4E84-8586-038C455BF5EA}"/>
              </a:ext>
            </a:extLst>
          </p:cNvPr>
          <p:cNvSpPr>
            <a:spLocks noGrp="1"/>
          </p:cNvSpPr>
          <p:nvPr>
            <p:ph type="title"/>
          </p:nvPr>
        </p:nvSpPr>
        <p:spPr>
          <a:xfrm>
            <a:off x="959157" y="1113764"/>
            <a:ext cx="3269749" cy="4624327"/>
          </a:xfrm>
        </p:spPr>
        <p:txBody>
          <a:bodyPr anchor="ctr">
            <a:noAutofit/>
          </a:bodyPr>
          <a:lstStyle/>
          <a:p>
            <a:r>
              <a:rPr lang="en-US" sz="4800" dirty="0"/>
              <a:t>The Final Decision</a:t>
            </a:r>
            <a:r>
              <a:rPr lang="en-US" sz="7200" dirty="0"/>
              <a:t/>
            </a:r>
            <a:br>
              <a:rPr lang="en-US" sz="7200" dirty="0"/>
            </a:br>
            <a:r>
              <a:rPr lang="en-US" sz="3200" dirty="0">
                <a:hlinkClick r:id="rId2">
                  <a:extLst>
                    <a:ext uri="{A12FA001-AC4F-418D-AE19-62706E023703}">
                      <ahyp:hlinkClr xmlns:ahyp="http://schemas.microsoft.com/office/drawing/2018/hyperlinkcolor" xmlns="" val="tx"/>
                    </a:ext>
                  </a:extLst>
                </a:hlinkClick>
              </a:rPr>
              <a:t>FAR 33.211</a:t>
            </a:r>
            <a:endParaRPr lang="en-US" sz="1400" dirty="0"/>
          </a:p>
        </p:txBody>
      </p:sp>
      <p:sp>
        <p:nvSpPr>
          <p:cNvPr id="3" name="Content Placeholder 2">
            <a:extLst>
              <a:ext uri="{FF2B5EF4-FFF2-40B4-BE49-F238E27FC236}">
                <a16:creationId xmlns:a16="http://schemas.microsoft.com/office/drawing/2014/main" id="{2726D351-C839-4E77-8318-32772BDCE38B}"/>
              </a:ext>
            </a:extLst>
          </p:cNvPr>
          <p:cNvSpPr>
            <a:spLocks noGrp="1"/>
          </p:cNvSpPr>
          <p:nvPr>
            <p:ph idx="1"/>
          </p:nvPr>
        </p:nvSpPr>
        <p:spPr>
          <a:xfrm>
            <a:off x="5155905" y="1113764"/>
            <a:ext cx="6108179" cy="4624327"/>
          </a:xfrm>
        </p:spPr>
        <p:txBody>
          <a:bodyPr anchor="ctr">
            <a:normAutofit/>
          </a:bodyPr>
          <a:lstStyle/>
          <a:p>
            <a:r>
              <a:rPr lang="en-US" dirty="0"/>
              <a:t>May not appeal to the ASBCA or Court of Claims until a “Final Decision” is issued or the claim is deemed denied.</a:t>
            </a:r>
          </a:p>
          <a:p>
            <a:r>
              <a:rPr lang="en-US" dirty="0"/>
              <a:t>A proper final decision will notify contractor of their rights to appeal:</a:t>
            </a:r>
          </a:p>
          <a:p>
            <a:pPr lvl="1"/>
            <a:r>
              <a:rPr lang="en-US" dirty="0"/>
              <a:t>Within 90 days to ASBCA</a:t>
            </a:r>
          </a:p>
          <a:p>
            <a:pPr lvl="1"/>
            <a:r>
              <a:rPr lang="en-US" dirty="0"/>
              <a:t>Within 1 Year to Court of Federal Claims</a:t>
            </a:r>
          </a:p>
        </p:txBody>
      </p:sp>
      <p:grpSp>
        <p:nvGrpSpPr>
          <p:cNvPr id="20" name="Group 19">
            <a:extLst>
              <a:ext uri="{FF2B5EF4-FFF2-40B4-BE49-F238E27FC236}">
                <a16:creationId xmlns:a16="http://schemas.microsoft.com/office/drawing/2014/main" id="{FB0A0110-F41B-46F5-985C-396E3F518473}"/>
              </a:ext>
            </a:extLst>
          </p:cNvPr>
          <p:cNvGrpSpPr/>
          <p:nvPr/>
        </p:nvGrpSpPr>
        <p:grpSpPr>
          <a:xfrm>
            <a:off x="7744140" y="6084006"/>
            <a:ext cx="2638990" cy="570941"/>
            <a:chOff x="1721994" y="5858799"/>
            <a:chExt cx="2638990" cy="570941"/>
          </a:xfrm>
        </p:grpSpPr>
        <p:pic>
          <p:nvPicPr>
            <p:cNvPr id="23" name="Picture 22">
              <a:extLst>
                <a:ext uri="{FF2B5EF4-FFF2-40B4-BE49-F238E27FC236}">
                  <a16:creationId xmlns:a16="http://schemas.microsoft.com/office/drawing/2014/main" id="{B1E501F1-F1C1-4FE6-838E-99414AE234A9}"/>
                </a:ext>
              </a:extLst>
            </p:cNvPr>
            <p:cNvPicPr>
              <a:picLocks noChangeAspect="1"/>
            </p:cNvPicPr>
            <p:nvPr/>
          </p:nvPicPr>
          <p:blipFill>
            <a:blip r:embed="rId3"/>
            <a:stretch>
              <a:fillRect/>
            </a:stretch>
          </p:blipFill>
          <p:spPr>
            <a:xfrm>
              <a:off x="1721994" y="5858799"/>
              <a:ext cx="2545205" cy="495551"/>
            </a:xfrm>
            <a:prstGeom prst="rect">
              <a:avLst/>
            </a:prstGeom>
          </p:spPr>
        </p:pic>
        <p:cxnSp>
          <p:nvCxnSpPr>
            <p:cNvPr id="24" name="Straight Connector 23">
              <a:extLst>
                <a:ext uri="{FF2B5EF4-FFF2-40B4-BE49-F238E27FC236}">
                  <a16:creationId xmlns:a16="http://schemas.microsoft.com/office/drawing/2014/main" id="{40A67B4E-4384-49BA-977B-168D0C6F0227}"/>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38904A16-15F6-4EB4-A8BB-773832B1407E}"/>
              </a:ext>
            </a:extLst>
          </p:cNvPr>
          <p:cNvPicPr>
            <a:picLocks noChangeAspect="1"/>
          </p:cNvPicPr>
          <p:nvPr/>
        </p:nvPicPr>
        <p:blipFill>
          <a:blip r:embed="rId4"/>
          <a:stretch>
            <a:fillRect/>
          </a:stretch>
        </p:blipFill>
        <p:spPr>
          <a:xfrm>
            <a:off x="10476916" y="6058022"/>
            <a:ext cx="1835055" cy="695004"/>
          </a:xfrm>
          <a:prstGeom prst="rect">
            <a:avLst/>
          </a:prstGeom>
        </p:spPr>
      </p:pic>
    </p:spTree>
    <p:extLst>
      <p:ext uri="{BB962C8B-B14F-4D97-AF65-F5344CB8AC3E}">
        <p14:creationId xmlns:p14="http://schemas.microsoft.com/office/powerpoint/2010/main" val="1413342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BE7ADA7-D199-447B-83C7-7FB0F7BFE02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F7BDE25-3D6C-4A65-AE1F-17B3C31DC9D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84446"/>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5CD6E934-390A-4282-9C06-550879EA88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84446"/>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5207C480-2ED1-4822-91D1-C253F68871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80889"/>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A62FAE06-6CFA-41A5-8807-43DD2423C5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86" y="4757866"/>
            <a:ext cx="11309338" cy="165668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6A85F11A-16DF-4C92-8422-51E9C45B40E5}"/>
              </a:ext>
            </a:extLst>
          </p:cNvPr>
          <p:cNvSpPr>
            <a:spLocks noGrp="1"/>
          </p:cNvSpPr>
          <p:nvPr>
            <p:ph type="title"/>
          </p:nvPr>
        </p:nvSpPr>
        <p:spPr>
          <a:xfrm>
            <a:off x="581192" y="4845617"/>
            <a:ext cx="11029616" cy="1013800"/>
          </a:xfrm>
        </p:spPr>
        <p:txBody>
          <a:bodyPr>
            <a:normAutofit/>
          </a:bodyPr>
          <a:lstStyle/>
          <a:p>
            <a:r>
              <a:rPr lang="en-US" dirty="0"/>
              <a:t>Requirements for a Claim</a:t>
            </a:r>
            <a:endParaRPr lang="en-US" dirty="0">
              <a:solidFill>
                <a:srgbClr val="FFFEFF"/>
              </a:solidFill>
            </a:endParaRPr>
          </a:p>
        </p:txBody>
      </p:sp>
      <p:graphicFrame>
        <p:nvGraphicFramePr>
          <p:cNvPr id="5" name="Content Placeholder 2">
            <a:extLst>
              <a:ext uri="{FF2B5EF4-FFF2-40B4-BE49-F238E27FC236}">
                <a16:creationId xmlns:a16="http://schemas.microsoft.com/office/drawing/2014/main" id="{C400C91D-010C-4D81-9B16-3BD1A292B029}"/>
              </a:ext>
            </a:extLst>
          </p:cNvPr>
          <p:cNvGraphicFramePr>
            <a:graphicFrameLocks noGrp="1"/>
          </p:cNvGraphicFramePr>
          <p:nvPr>
            <p:ph idx="1"/>
            <p:extLst>
              <p:ext uri="{D42A27DB-BD31-4B8C-83A1-F6EECF244321}">
                <p14:modId xmlns:p14="http://schemas.microsoft.com/office/powerpoint/2010/main" val="2349556891"/>
              </p:ext>
            </p:extLst>
          </p:nvPr>
        </p:nvGraphicFramePr>
        <p:xfrm>
          <a:off x="581025" y="728488"/>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1" name="Group 10">
            <a:extLst>
              <a:ext uri="{FF2B5EF4-FFF2-40B4-BE49-F238E27FC236}">
                <a16:creationId xmlns:a16="http://schemas.microsoft.com/office/drawing/2014/main" id="{E091F588-CA68-4738-AF1E-F4FBA7394A90}"/>
              </a:ext>
            </a:extLst>
          </p:cNvPr>
          <p:cNvGrpSpPr/>
          <p:nvPr/>
        </p:nvGrpSpPr>
        <p:grpSpPr>
          <a:xfrm>
            <a:off x="7338503" y="5698090"/>
            <a:ext cx="2638990" cy="570941"/>
            <a:chOff x="1721994" y="5858799"/>
            <a:chExt cx="2638990" cy="570941"/>
          </a:xfrm>
        </p:grpSpPr>
        <p:pic>
          <p:nvPicPr>
            <p:cNvPr id="13" name="Picture 12">
              <a:extLst>
                <a:ext uri="{FF2B5EF4-FFF2-40B4-BE49-F238E27FC236}">
                  <a16:creationId xmlns:a16="http://schemas.microsoft.com/office/drawing/2014/main" id="{E152EE11-076D-4FEE-9DB4-D33FD31DB65E}"/>
                </a:ext>
              </a:extLst>
            </p:cNvPr>
            <p:cNvPicPr>
              <a:picLocks noChangeAspect="1"/>
            </p:cNvPicPr>
            <p:nvPr/>
          </p:nvPicPr>
          <p:blipFill>
            <a:blip r:embed="rId7"/>
            <a:stretch>
              <a:fillRect/>
            </a:stretch>
          </p:blipFill>
          <p:spPr>
            <a:xfrm>
              <a:off x="1721994" y="5858799"/>
              <a:ext cx="2545205" cy="495551"/>
            </a:xfrm>
            <a:prstGeom prst="rect">
              <a:avLst/>
            </a:prstGeom>
          </p:spPr>
        </p:pic>
        <p:cxnSp>
          <p:nvCxnSpPr>
            <p:cNvPr id="15" name="Straight Connector 14">
              <a:extLst>
                <a:ext uri="{FF2B5EF4-FFF2-40B4-BE49-F238E27FC236}">
                  <a16:creationId xmlns:a16="http://schemas.microsoft.com/office/drawing/2014/main" id="{C196321B-3DC3-49DD-9205-F07D19144055}"/>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17" name="Picture 16">
            <a:extLst>
              <a:ext uri="{FF2B5EF4-FFF2-40B4-BE49-F238E27FC236}">
                <a16:creationId xmlns:a16="http://schemas.microsoft.com/office/drawing/2014/main" id="{43C97EF2-74E5-4FA5-B4F3-C6DC543F846D}"/>
              </a:ext>
            </a:extLst>
          </p:cNvPr>
          <p:cNvPicPr>
            <a:picLocks noChangeAspect="1"/>
          </p:cNvPicPr>
          <p:nvPr/>
        </p:nvPicPr>
        <p:blipFill>
          <a:blip r:embed="rId8"/>
          <a:stretch>
            <a:fillRect/>
          </a:stretch>
        </p:blipFill>
        <p:spPr>
          <a:xfrm>
            <a:off x="10071279" y="5672106"/>
            <a:ext cx="1835055" cy="695004"/>
          </a:xfrm>
          <a:prstGeom prst="rect">
            <a:avLst/>
          </a:prstGeom>
        </p:spPr>
      </p:pic>
    </p:spTree>
    <p:extLst>
      <p:ext uri="{BB962C8B-B14F-4D97-AF65-F5344CB8AC3E}">
        <p14:creationId xmlns:p14="http://schemas.microsoft.com/office/powerpoint/2010/main" val="4223614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8DB8AC-8D68-4E84-8586-038C455BF5EA}"/>
              </a:ext>
            </a:extLst>
          </p:cNvPr>
          <p:cNvSpPr>
            <a:spLocks noGrp="1"/>
          </p:cNvSpPr>
          <p:nvPr>
            <p:ph type="title"/>
          </p:nvPr>
        </p:nvSpPr>
        <p:spPr>
          <a:xfrm>
            <a:off x="959157" y="1113764"/>
            <a:ext cx="3269749" cy="4624327"/>
          </a:xfrm>
        </p:spPr>
        <p:txBody>
          <a:bodyPr anchor="ctr">
            <a:noAutofit/>
          </a:bodyPr>
          <a:lstStyle/>
          <a:p>
            <a:r>
              <a:rPr lang="en-US" sz="4000" dirty="0"/>
              <a:t>Difference Between </a:t>
            </a:r>
            <a:br>
              <a:rPr lang="en-US" sz="4000" dirty="0"/>
            </a:br>
            <a:r>
              <a:rPr lang="en-US" sz="4000" dirty="0"/>
              <a:t>ASBCA and COFC</a:t>
            </a:r>
            <a:endParaRPr lang="en-US" sz="500" dirty="0">
              <a:solidFill>
                <a:srgbClr val="FFFFFF"/>
              </a:solidFill>
            </a:endParaRPr>
          </a:p>
        </p:txBody>
      </p:sp>
      <p:sp>
        <p:nvSpPr>
          <p:cNvPr id="3" name="Content Placeholder 2">
            <a:extLst>
              <a:ext uri="{FF2B5EF4-FFF2-40B4-BE49-F238E27FC236}">
                <a16:creationId xmlns:a16="http://schemas.microsoft.com/office/drawing/2014/main" id="{2726D351-C839-4E77-8318-32772BDCE38B}"/>
              </a:ext>
            </a:extLst>
          </p:cNvPr>
          <p:cNvSpPr>
            <a:spLocks noGrp="1"/>
          </p:cNvSpPr>
          <p:nvPr>
            <p:ph idx="1"/>
          </p:nvPr>
        </p:nvSpPr>
        <p:spPr>
          <a:xfrm>
            <a:off x="5155905" y="1113764"/>
            <a:ext cx="6108179" cy="4624327"/>
          </a:xfrm>
        </p:spPr>
        <p:txBody>
          <a:bodyPr anchor="ctr">
            <a:normAutofit/>
          </a:bodyPr>
          <a:lstStyle/>
          <a:p>
            <a:pPr lvl="1"/>
            <a:r>
              <a:rPr lang="en-US" sz="1800" dirty="0"/>
              <a:t>The ASBCA is substantially less complex.</a:t>
            </a:r>
          </a:p>
          <a:p>
            <a:pPr lvl="1"/>
            <a:r>
              <a:rPr lang="en-US" sz="1800" dirty="0"/>
              <a:t>At the ASBCA, the individual reviewing the appeal will have substantial government contract law experience,  At the COFC the Judge may or may not have substantial experience in Government Contracting.</a:t>
            </a:r>
          </a:p>
          <a:p>
            <a:pPr lvl="1"/>
            <a:r>
              <a:rPr lang="en-US" sz="1800" dirty="0"/>
              <a:t>An action at the ASBCA begins with a relatively informal Notice of Appeal followed by a complaint 30 days later. An Action at the COFC requires a formal complaint.</a:t>
            </a:r>
          </a:p>
          <a:p>
            <a:pPr lvl="1"/>
            <a:r>
              <a:rPr lang="en-US" sz="1800" dirty="0"/>
              <a:t>At the ASBCA the Agency is required to produce the administrative record, within 30 days of the Notice of Docketing issued by the Board. (The  Rule 4 file) </a:t>
            </a:r>
          </a:p>
        </p:txBody>
      </p:sp>
      <p:grpSp>
        <p:nvGrpSpPr>
          <p:cNvPr id="20" name="Group 19">
            <a:extLst>
              <a:ext uri="{FF2B5EF4-FFF2-40B4-BE49-F238E27FC236}">
                <a16:creationId xmlns:a16="http://schemas.microsoft.com/office/drawing/2014/main" id="{FB0A0110-F41B-46F5-985C-396E3F518473}"/>
              </a:ext>
            </a:extLst>
          </p:cNvPr>
          <p:cNvGrpSpPr/>
          <p:nvPr/>
        </p:nvGrpSpPr>
        <p:grpSpPr>
          <a:xfrm>
            <a:off x="7744140" y="6084006"/>
            <a:ext cx="2638990" cy="570941"/>
            <a:chOff x="1721994" y="5858799"/>
            <a:chExt cx="2638990" cy="570941"/>
          </a:xfrm>
        </p:grpSpPr>
        <p:pic>
          <p:nvPicPr>
            <p:cNvPr id="23" name="Picture 22">
              <a:extLst>
                <a:ext uri="{FF2B5EF4-FFF2-40B4-BE49-F238E27FC236}">
                  <a16:creationId xmlns:a16="http://schemas.microsoft.com/office/drawing/2014/main" id="{B1E501F1-F1C1-4FE6-838E-99414AE234A9}"/>
                </a:ext>
              </a:extLst>
            </p:cNvPr>
            <p:cNvPicPr>
              <a:picLocks noChangeAspect="1"/>
            </p:cNvPicPr>
            <p:nvPr/>
          </p:nvPicPr>
          <p:blipFill>
            <a:blip r:embed="rId2"/>
            <a:stretch>
              <a:fillRect/>
            </a:stretch>
          </p:blipFill>
          <p:spPr>
            <a:xfrm>
              <a:off x="1721994" y="5858799"/>
              <a:ext cx="2545205" cy="495551"/>
            </a:xfrm>
            <a:prstGeom prst="rect">
              <a:avLst/>
            </a:prstGeom>
          </p:spPr>
        </p:pic>
        <p:cxnSp>
          <p:nvCxnSpPr>
            <p:cNvPr id="24" name="Straight Connector 23">
              <a:extLst>
                <a:ext uri="{FF2B5EF4-FFF2-40B4-BE49-F238E27FC236}">
                  <a16:creationId xmlns:a16="http://schemas.microsoft.com/office/drawing/2014/main" id="{40A67B4E-4384-49BA-977B-168D0C6F0227}"/>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38904A16-15F6-4EB4-A8BB-773832B1407E}"/>
              </a:ext>
            </a:extLst>
          </p:cNvPr>
          <p:cNvPicPr>
            <a:picLocks noChangeAspect="1"/>
          </p:cNvPicPr>
          <p:nvPr/>
        </p:nvPicPr>
        <p:blipFill>
          <a:blip r:embed="rId3"/>
          <a:stretch>
            <a:fillRect/>
          </a:stretch>
        </p:blipFill>
        <p:spPr>
          <a:xfrm>
            <a:off x="10476916" y="6058022"/>
            <a:ext cx="1835055" cy="695004"/>
          </a:xfrm>
          <a:prstGeom prst="rect">
            <a:avLst/>
          </a:prstGeom>
        </p:spPr>
      </p:pic>
    </p:spTree>
    <p:extLst>
      <p:ext uri="{BB962C8B-B14F-4D97-AF65-F5344CB8AC3E}">
        <p14:creationId xmlns:p14="http://schemas.microsoft.com/office/powerpoint/2010/main" val="1628027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8DB8AC-8D68-4E84-8586-038C455BF5EA}"/>
              </a:ext>
            </a:extLst>
          </p:cNvPr>
          <p:cNvSpPr>
            <a:spLocks noGrp="1"/>
          </p:cNvSpPr>
          <p:nvPr>
            <p:ph type="title"/>
          </p:nvPr>
        </p:nvSpPr>
        <p:spPr>
          <a:xfrm>
            <a:off x="959157" y="1113764"/>
            <a:ext cx="3269749" cy="4624327"/>
          </a:xfrm>
        </p:spPr>
        <p:txBody>
          <a:bodyPr anchor="ctr">
            <a:noAutofit/>
          </a:bodyPr>
          <a:lstStyle/>
          <a:p>
            <a:r>
              <a:rPr lang="en-US" sz="3600" dirty="0"/>
              <a:t>Difference Between    ASBCA and COFC </a:t>
            </a:r>
            <a:r>
              <a:rPr lang="en-US" sz="1000" dirty="0"/>
              <a:t>(Continued)</a:t>
            </a:r>
            <a:endParaRPr lang="en-US" sz="100" dirty="0">
              <a:solidFill>
                <a:srgbClr val="FFFFFF"/>
              </a:solidFill>
            </a:endParaRPr>
          </a:p>
        </p:txBody>
      </p:sp>
      <p:sp>
        <p:nvSpPr>
          <p:cNvPr id="3" name="Content Placeholder 2">
            <a:extLst>
              <a:ext uri="{FF2B5EF4-FFF2-40B4-BE49-F238E27FC236}">
                <a16:creationId xmlns:a16="http://schemas.microsoft.com/office/drawing/2014/main" id="{2726D351-C839-4E77-8318-32772BDCE38B}"/>
              </a:ext>
            </a:extLst>
          </p:cNvPr>
          <p:cNvSpPr>
            <a:spLocks noGrp="1"/>
          </p:cNvSpPr>
          <p:nvPr>
            <p:ph idx="1"/>
          </p:nvPr>
        </p:nvSpPr>
        <p:spPr>
          <a:xfrm>
            <a:off x="5155905" y="1113764"/>
            <a:ext cx="6108179" cy="4624327"/>
          </a:xfrm>
        </p:spPr>
        <p:txBody>
          <a:bodyPr anchor="ctr">
            <a:normAutofit fontScale="92500" lnSpcReduction="20000"/>
          </a:bodyPr>
          <a:lstStyle/>
          <a:p>
            <a:pPr lvl="1"/>
            <a:r>
              <a:rPr lang="en-US" sz="2800" dirty="0"/>
              <a:t>Discovery is less complex at ASBCA</a:t>
            </a:r>
          </a:p>
          <a:p>
            <a:pPr lvl="1"/>
            <a:r>
              <a:rPr lang="en-US" sz="2800" dirty="0"/>
              <a:t>The Rule 4 file is the documentary record for the hearing.</a:t>
            </a:r>
          </a:p>
          <a:p>
            <a:pPr lvl="1"/>
            <a:r>
              <a:rPr lang="en-US" sz="2800" dirty="0"/>
              <a:t>The hearing at the ASCBA is less complex, more like arbitration.</a:t>
            </a:r>
          </a:p>
          <a:p>
            <a:pPr lvl="1"/>
            <a:r>
              <a:rPr lang="en-US" sz="2800" dirty="0"/>
              <a:t>Federal rules of evidence are strictly followed at the Court, Rules are “relaxed at the Board.</a:t>
            </a:r>
          </a:p>
          <a:p>
            <a:pPr lvl="1"/>
            <a:r>
              <a:rPr lang="en-US" sz="2800" dirty="0"/>
              <a:t>ASBCA Judge will travel to “most appropriate location for hearing/trial.  </a:t>
            </a:r>
          </a:p>
          <a:p>
            <a:pPr marL="457200" lvl="1" indent="0">
              <a:buNone/>
            </a:pPr>
            <a:r>
              <a:rPr lang="en-US" sz="2800" dirty="0"/>
              <a:t>   COFC Judge will typically not travel.</a:t>
            </a:r>
          </a:p>
        </p:txBody>
      </p:sp>
      <p:grpSp>
        <p:nvGrpSpPr>
          <p:cNvPr id="20" name="Group 19">
            <a:extLst>
              <a:ext uri="{FF2B5EF4-FFF2-40B4-BE49-F238E27FC236}">
                <a16:creationId xmlns:a16="http://schemas.microsoft.com/office/drawing/2014/main" id="{FB0A0110-F41B-46F5-985C-396E3F518473}"/>
              </a:ext>
            </a:extLst>
          </p:cNvPr>
          <p:cNvGrpSpPr/>
          <p:nvPr/>
        </p:nvGrpSpPr>
        <p:grpSpPr>
          <a:xfrm>
            <a:off x="7744140" y="6084006"/>
            <a:ext cx="2638990" cy="570941"/>
            <a:chOff x="1721994" y="5858799"/>
            <a:chExt cx="2638990" cy="570941"/>
          </a:xfrm>
        </p:grpSpPr>
        <p:pic>
          <p:nvPicPr>
            <p:cNvPr id="23" name="Picture 22">
              <a:extLst>
                <a:ext uri="{FF2B5EF4-FFF2-40B4-BE49-F238E27FC236}">
                  <a16:creationId xmlns:a16="http://schemas.microsoft.com/office/drawing/2014/main" id="{B1E501F1-F1C1-4FE6-838E-99414AE234A9}"/>
                </a:ext>
              </a:extLst>
            </p:cNvPr>
            <p:cNvPicPr>
              <a:picLocks noChangeAspect="1"/>
            </p:cNvPicPr>
            <p:nvPr/>
          </p:nvPicPr>
          <p:blipFill>
            <a:blip r:embed="rId2"/>
            <a:stretch>
              <a:fillRect/>
            </a:stretch>
          </p:blipFill>
          <p:spPr>
            <a:xfrm>
              <a:off x="1721994" y="5858799"/>
              <a:ext cx="2545205" cy="495551"/>
            </a:xfrm>
            <a:prstGeom prst="rect">
              <a:avLst/>
            </a:prstGeom>
          </p:spPr>
        </p:pic>
        <p:cxnSp>
          <p:nvCxnSpPr>
            <p:cNvPr id="24" name="Straight Connector 23">
              <a:extLst>
                <a:ext uri="{FF2B5EF4-FFF2-40B4-BE49-F238E27FC236}">
                  <a16:creationId xmlns:a16="http://schemas.microsoft.com/office/drawing/2014/main" id="{40A67B4E-4384-49BA-977B-168D0C6F0227}"/>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38904A16-15F6-4EB4-A8BB-773832B1407E}"/>
              </a:ext>
            </a:extLst>
          </p:cNvPr>
          <p:cNvPicPr>
            <a:picLocks noChangeAspect="1"/>
          </p:cNvPicPr>
          <p:nvPr/>
        </p:nvPicPr>
        <p:blipFill>
          <a:blip r:embed="rId3"/>
          <a:stretch>
            <a:fillRect/>
          </a:stretch>
        </p:blipFill>
        <p:spPr>
          <a:xfrm>
            <a:off x="10476916" y="6058022"/>
            <a:ext cx="1835055" cy="695004"/>
          </a:xfrm>
          <a:prstGeom prst="rect">
            <a:avLst/>
          </a:prstGeom>
        </p:spPr>
      </p:pic>
    </p:spTree>
    <p:extLst>
      <p:ext uri="{BB962C8B-B14F-4D97-AF65-F5344CB8AC3E}">
        <p14:creationId xmlns:p14="http://schemas.microsoft.com/office/powerpoint/2010/main" val="22453031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8DB8AC-8D68-4E84-8586-038C455BF5EA}"/>
              </a:ext>
            </a:extLst>
          </p:cNvPr>
          <p:cNvSpPr>
            <a:spLocks noGrp="1"/>
          </p:cNvSpPr>
          <p:nvPr>
            <p:ph type="title"/>
          </p:nvPr>
        </p:nvSpPr>
        <p:spPr>
          <a:xfrm>
            <a:off x="959157" y="1113764"/>
            <a:ext cx="3269749" cy="4624327"/>
          </a:xfrm>
        </p:spPr>
        <p:txBody>
          <a:bodyPr anchor="ctr">
            <a:noAutofit/>
          </a:bodyPr>
          <a:lstStyle/>
          <a:p>
            <a:r>
              <a:rPr lang="en-US" sz="4000" dirty="0"/>
              <a:t>Similarities Between </a:t>
            </a:r>
            <a:br>
              <a:rPr lang="en-US" sz="4000" dirty="0"/>
            </a:br>
            <a:r>
              <a:rPr lang="en-US" sz="4000" dirty="0"/>
              <a:t>ASBCA and COFC</a:t>
            </a:r>
            <a:endParaRPr lang="en-US" sz="100" dirty="0">
              <a:solidFill>
                <a:srgbClr val="FFFFFF"/>
              </a:solidFill>
            </a:endParaRPr>
          </a:p>
        </p:txBody>
      </p:sp>
      <p:sp>
        <p:nvSpPr>
          <p:cNvPr id="3" name="Content Placeholder 2">
            <a:extLst>
              <a:ext uri="{FF2B5EF4-FFF2-40B4-BE49-F238E27FC236}">
                <a16:creationId xmlns:a16="http://schemas.microsoft.com/office/drawing/2014/main" id="{2726D351-C839-4E77-8318-32772BDCE38B}"/>
              </a:ext>
            </a:extLst>
          </p:cNvPr>
          <p:cNvSpPr>
            <a:spLocks noGrp="1"/>
          </p:cNvSpPr>
          <p:nvPr>
            <p:ph idx="1"/>
          </p:nvPr>
        </p:nvSpPr>
        <p:spPr>
          <a:xfrm>
            <a:off x="5155905" y="1113764"/>
            <a:ext cx="6108179" cy="4624327"/>
          </a:xfrm>
        </p:spPr>
        <p:txBody>
          <a:bodyPr anchor="ctr">
            <a:normAutofit fontScale="85000" lnSpcReduction="20000"/>
          </a:bodyPr>
          <a:lstStyle/>
          <a:p>
            <a:r>
              <a:rPr lang="en-US" sz="4400" dirty="0"/>
              <a:t>Pretrial Dispute Resolution – both forums will provide a settlement Judge to conduct mediation if both parties to consent.  No cost to either party</a:t>
            </a:r>
          </a:p>
          <a:p>
            <a:r>
              <a:rPr lang="en-US" sz="4400" dirty="0"/>
              <a:t>Both provide for appeals to the Court of Federal Appeals.</a:t>
            </a:r>
          </a:p>
        </p:txBody>
      </p:sp>
      <p:grpSp>
        <p:nvGrpSpPr>
          <p:cNvPr id="20" name="Group 19">
            <a:extLst>
              <a:ext uri="{FF2B5EF4-FFF2-40B4-BE49-F238E27FC236}">
                <a16:creationId xmlns:a16="http://schemas.microsoft.com/office/drawing/2014/main" id="{FB0A0110-F41B-46F5-985C-396E3F518473}"/>
              </a:ext>
            </a:extLst>
          </p:cNvPr>
          <p:cNvGrpSpPr/>
          <p:nvPr/>
        </p:nvGrpSpPr>
        <p:grpSpPr>
          <a:xfrm>
            <a:off x="7744140" y="6084006"/>
            <a:ext cx="2638990" cy="570941"/>
            <a:chOff x="1721994" y="5858799"/>
            <a:chExt cx="2638990" cy="570941"/>
          </a:xfrm>
        </p:grpSpPr>
        <p:pic>
          <p:nvPicPr>
            <p:cNvPr id="23" name="Picture 22">
              <a:extLst>
                <a:ext uri="{FF2B5EF4-FFF2-40B4-BE49-F238E27FC236}">
                  <a16:creationId xmlns:a16="http://schemas.microsoft.com/office/drawing/2014/main" id="{B1E501F1-F1C1-4FE6-838E-99414AE234A9}"/>
                </a:ext>
              </a:extLst>
            </p:cNvPr>
            <p:cNvPicPr>
              <a:picLocks noChangeAspect="1"/>
            </p:cNvPicPr>
            <p:nvPr/>
          </p:nvPicPr>
          <p:blipFill>
            <a:blip r:embed="rId2"/>
            <a:stretch>
              <a:fillRect/>
            </a:stretch>
          </p:blipFill>
          <p:spPr>
            <a:xfrm>
              <a:off x="1721994" y="5858799"/>
              <a:ext cx="2545205" cy="495551"/>
            </a:xfrm>
            <a:prstGeom prst="rect">
              <a:avLst/>
            </a:prstGeom>
          </p:spPr>
        </p:pic>
        <p:cxnSp>
          <p:nvCxnSpPr>
            <p:cNvPr id="24" name="Straight Connector 23">
              <a:extLst>
                <a:ext uri="{FF2B5EF4-FFF2-40B4-BE49-F238E27FC236}">
                  <a16:creationId xmlns:a16="http://schemas.microsoft.com/office/drawing/2014/main" id="{40A67B4E-4384-49BA-977B-168D0C6F0227}"/>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38904A16-15F6-4EB4-A8BB-773832B1407E}"/>
              </a:ext>
            </a:extLst>
          </p:cNvPr>
          <p:cNvPicPr>
            <a:picLocks noChangeAspect="1"/>
          </p:cNvPicPr>
          <p:nvPr/>
        </p:nvPicPr>
        <p:blipFill>
          <a:blip r:embed="rId3"/>
          <a:stretch>
            <a:fillRect/>
          </a:stretch>
        </p:blipFill>
        <p:spPr>
          <a:xfrm>
            <a:off x="10476916" y="6058022"/>
            <a:ext cx="1835055" cy="695004"/>
          </a:xfrm>
          <a:prstGeom prst="rect">
            <a:avLst/>
          </a:prstGeom>
        </p:spPr>
      </p:pic>
    </p:spTree>
    <p:extLst>
      <p:ext uri="{BB962C8B-B14F-4D97-AF65-F5344CB8AC3E}">
        <p14:creationId xmlns:p14="http://schemas.microsoft.com/office/powerpoint/2010/main" val="2490705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12">
            <a:extLst>
              <a:ext uri="{FF2B5EF4-FFF2-40B4-BE49-F238E27FC236}">
                <a16:creationId xmlns:a16="http://schemas.microsoft.com/office/drawing/2014/main" id="{92BC33F8-5102-41E6-9AA8-AA650AE71A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14">
            <a:extLst>
              <a:ext uri="{FF2B5EF4-FFF2-40B4-BE49-F238E27FC236}">
                <a16:creationId xmlns:a16="http://schemas.microsoft.com/office/drawing/2014/main" id="{C6A1F535-D9FE-4663-B399-D8304D549FE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16">
            <a:extLst>
              <a:ext uri="{FF2B5EF4-FFF2-40B4-BE49-F238E27FC236}">
                <a16:creationId xmlns:a16="http://schemas.microsoft.com/office/drawing/2014/main" id="{4B564A6F-CD1C-4E21-8B7C-E52718BD13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18">
            <a:extLst>
              <a:ext uri="{FF2B5EF4-FFF2-40B4-BE49-F238E27FC236}">
                <a16:creationId xmlns:a16="http://schemas.microsoft.com/office/drawing/2014/main" id="{6843CAA9-3676-4D90-B6FE-13CDB2D3175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34" name="Rectangle 20">
            <a:extLst>
              <a:ext uri="{FF2B5EF4-FFF2-40B4-BE49-F238E27FC236}">
                <a16:creationId xmlns:a16="http://schemas.microsoft.com/office/drawing/2014/main" id="{EAF445D0-CF55-4D08-A1AE-93111037102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2">
            <a:extLst>
              <a:ext uri="{FF2B5EF4-FFF2-40B4-BE49-F238E27FC236}">
                <a16:creationId xmlns:a16="http://schemas.microsoft.com/office/drawing/2014/main" id="{359399B8-BBB0-4193-BE7B-7EB62CA23D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3325" y="457199"/>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4">
            <a:extLst>
              <a:ext uri="{FF2B5EF4-FFF2-40B4-BE49-F238E27FC236}">
                <a16:creationId xmlns:a16="http://schemas.microsoft.com/office/drawing/2014/main" id="{8C8CBFE7-2992-45B4-A394-82AD709727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8621" y="457199"/>
            <a:ext cx="3703320" cy="91440"/>
          </a:xfrm>
          <a:prstGeom prst="rect">
            <a:avLst/>
          </a:prstGeom>
          <a:solidFill>
            <a:srgbClr val="365C51"/>
          </a:solidFill>
          <a:ln>
            <a:noFill/>
          </a:ln>
          <a:effectLst/>
        </p:spPr>
        <p:style>
          <a:lnRef idx="1">
            <a:schemeClr val="accent1"/>
          </a:lnRef>
          <a:fillRef idx="3">
            <a:schemeClr val="accent1"/>
          </a:fillRef>
          <a:effectRef idx="2">
            <a:schemeClr val="accent1"/>
          </a:effectRef>
          <a:fontRef idx="minor">
            <a:schemeClr val="lt1"/>
          </a:fontRef>
        </p:style>
      </p:sp>
      <p:sp>
        <p:nvSpPr>
          <p:cNvPr id="37" name="Rectangle 26">
            <a:extLst>
              <a:ext uri="{FF2B5EF4-FFF2-40B4-BE49-F238E27FC236}">
                <a16:creationId xmlns:a16="http://schemas.microsoft.com/office/drawing/2014/main" id="{95866A5C-9F51-4124-A6FD-AB58720F25C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8938" y="453642"/>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pic>
        <p:nvPicPr>
          <p:cNvPr id="8" name="Picture 4" descr="Aurora1">
            <a:extLst>
              <a:ext uri="{FF2B5EF4-FFF2-40B4-BE49-F238E27FC236}">
                <a16:creationId xmlns:a16="http://schemas.microsoft.com/office/drawing/2014/main" id="{DC21D281-9B34-4411-9B21-246F84C5C08F}"/>
              </a:ext>
            </a:extLst>
          </p:cNvPr>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l="39095" r="17897" b="1"/>
          <a:stretch/>
        </p:blipFill>
        <p:spPr bwMode="auto">
          <a:xfrm>
            <a:off x="446533" y="641101"/>
            <a:ext cx="3703322" cy="5749463"/>
          </a:xfrm>
          <a:prstGeom prst="rect">
            <a:avLst/>
          </a:prstGeom>
          <a:noFill/>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id="{C611EEE4-B19B-462B-9B23-C4704CAF39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8621" y="4199466"/>
            <a:ext cx="7501436" cy="21910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 name="Title 1">
            <a:extLst>
              <a:ext uri="{FF2B5EF4-FFF2-40B4-BE49-F238E27FC236}">
                <a16:creationId xmlns:a16="http://schemas.microsoft.com/office/drawing/2014/main" id="{7EAF3D1C-9481-433C-BFD6-8D9C439B0F85}"/>
              </a:ext>
            </a:extLst>
          </p:cNvPr>
          <p:cNvSpPr>
            <a:spLocks noGrp="1"/>
          </p:cNvSpPr>
          <p:nvPr>
            <p:ph type="title"/>
          </p:nvPr>
        </p:nvSpPr>
        <p:spPr>
          <a:xfrm>
            <a:off x="4376487" y="4334837"/>
            <a:ext cx="7198253" cy="1140874"/>
          </a:xfrm>
        </p:spPr>
        <p:txBody>
          <a:bodyPr vert="horz" lIns="91440" tIns="45720" rIns="91440" bIns="45720" rtlCol="0" anchor="b">
            <a:normAutofit/>
          </a:bodyPr>
          <a:lstStyle/>
          <a:p>
            <a:pPr>
              <a:lnSpc>
                <a:spcPct val="90000"/>
              </a:lnSpc>
            </a:pPr>
            <a:r>
              <a:rPr lang="en-US" sz="3600"/>
              <a:t>Green Skies</a:t>
            </a:r>
            <a:br>
              <a:rPr lang="en-US" sz="3600"/>
            </a:br>
            <a:r>
              <a:rPr lang="en-US" sz="3600"/>
              <a:t>The South Pole-2017</a:t>
            </a:r>
          </a:p>
        </p:txBody>
      </p:sp>
      <p:pic>
        <p:nvPicPr>
          <p:cNvPr id="7" name="Picture 2" descr="IMG_1912">
            <a:extLst>
              <a:ext uri="{FF2B5EF4-FFF2-40B4-BE49-F238E27FC236}">
                <a16:creationId xmlns:a16="http://schemas.microsoft.com/office/drawing/2014/main" id="{AFB064A0-E676-4BCA-936C-C9D4DC75A6D8}"/>
              </a:ext>
            </a:extLst>
          </p:cNvPr>
          <p:cNvPicPr>
            <a:picLocks noGrp="1" noChangeAspect="1" noChangeArrowheads="1"/>
          </p:cNvPicPr>
          <p:nvPr>
            <p:ph sz="half" idx="1"/>
          </p:nvPr>
        </p:nvPicPr>
        <p:blipFill rotWithShape="1">
          <a:blip r:embed="rId3">
            <a:extLst>
              <a:ext uri="{28A0092B-C50C-407E-A947-70E740481C1C}">
                <a14:useLocalDpi xmlns:a14="http://schemas.microsoft.com/office/drawing/2010/main" val="0"/>
              </a:ext>
            </a:extLst>
          </a:blip>
          <a:srcRect t="24483" r="-1" b="6256"/>
          <a:stretch/>
        </p:blipFill>
        <p:spPr bwMode="auto">
          <a:xfrm>
            <a:off x="4241830" y="641102"/>
            <a:ext cx="7496845" cy="3465902"/>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Group 25">
            <a:extLst>
              <a:ext uri="{FF2B5EF4-FFF2-40B4-BE49-F238E27FC236}">
                <a16:creationId xmlns:a16="http://schemas.microsoft.com/office/drawing/2014/main" id="{0B4591B7-E0CD-4DE6-A960-0A2ACD6E010B}"/>
              </a:ext>
            </a:extLst>
          </p:cNvPr>
          <p:cNvGrpSpPr/>
          <p:nvPr/>
        </p:nvGrpSpPr>
        <p:grpSpPr>
          <a:xfrm>
            <a:off x="7283732" y="5611619"/>
            <a:ext cx="2638990" cy="570941"/>
            <a:chOff x="1721994" y="5858799"/>
            <a:chExt cx="2638990" cy="570941"/>
          </a:xfrm>
        </p:grpSpPr>
        <p:pic>
          <p:nvPicPr>
            <p:cNvPr id="28" name="Picture 27">
              <a:extLst>
                <a:ext uri="{FF2B5EF4-FFF2-40B4-BE49-F238E27FC236}">
                  <a16:creationId xmlns:a16="http://schemas.microsoft.com/office/drawing/2014/main" id="{B9917884-91D9-450E-A690-8B01F9909E79}"/>
                </a:ext>
              </a:extLst>
            </p:cNvPr>
            <p:cNvPicPr>
              <a:picLocks noChangeAspect="1"/>
            </p:cNvPicPr>
            <p:nvPr/>
          </p:nvPicPr>
          <p:blipFill>
            <a:blip r:embed="rId4"/>
            <a:stretch>
              <a:fillRect/>
            </a:stretch>
          </p:blipFill>
          <p:spPr>
            <a:xfrm>
              <a:off x="1721994" y="5858799"/>
              <a:ext cx="2545205" cy="495551"/>
            </a:xfrm>
            <a:prstGeom prst="rect">
              <a:avLst/>
            </a:prstGeom>
          </p:spPr>
        </p:pic>
        <p:cxnSp>
          <p:nvCxnSpPr>
            <p:cNvPr id="38" name="Straight Connector 37">
              <a:extLst>
                <a:ext uri="{FF2B5EF4-FFF2-40B4-BE49-F238E27FC236}">
                  <a16:creationId xmlns:a16="http://schemas.microsoft.com/office/drawing/2014/main" id="{8CE75E85-DBD3-4550-8661-0B99FFA5369D}"/>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39" name="Picture 38">
            <a:extLst>
              <a:ext uri="{FF2B5EF4-FFF2-40B4-BE49-F238E27FC236}">
                <a16:creationId xmlns:a16="http://schemas.microsoft.com/office/drawing/2014/main" id="{1390BBBB-8C4C-4B8D-932E-178DEC55316E}"/>
              </a:ext>
            </a:extLst>
          </p:cNvPr>
          <p:cNvPicPr>
            <a:picLocks noChangeAspect="1"/>
          </p:cNvPicPr>
          <p:nvPr/>
        </p:nvPicPr>
        <p:blipFill>
          <a:blip r:embed="rId5"/>
          <a:stretch>
            <a:fillRect/>
          </a:stretch>
        </p:blipFill>
        <p:spPr>
          <a:xfrm>
            <a:off x="10016508" y="5585635"/>
            <a:ext cx="1835055" cy="695004"/>
          </a:xfrm>
          <a:prstGeom prst="rect">
            <a:avLst/>
          </a:prstGeom>
        </p:spPr>
      </p:pic>
    </p:spTree>
    <p:extLst>
      <p:ext uri="{BB962C8B-B14F-4D97-AF65-F5344CB8AC3E}">
        <p14:creationId xmlns:p14="http://schemas.microsoft.com/office/powerpoint/2010/main" val="30630569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8DB8AC-8D68-4E84-8586-038C455BF5EA}"/>
              </a:ext>
            </a:extLst>
          </p:cNvPr>
          <p:cNvSpPr>
            <a:spLocks noGrp="1"/>
          </p:cNvSpPr>
          <p:nvPr>
            <p:ph type="title"/>
          </p:nvPr>
        </p:nvSpPr>
        <p:spPr>
          <a:xfrm>
            <a:off x="959157" y="1113764"/>
            <a:ext cx="3269749" cy="4624327"/>
          </a:xfrm>
        </p:spPr>
        <p:txBody>
          <a:bodyPr anchor="ctr">
            <a:noAutofit/>
          </a:bodyPr>
          <a:lstStyle/>
          <a:p>
            <a:r>
              <a:rPr lang="en-US" sz="4000" dirty="0"/>
              <a:t>My Preference</a:t>
            </a:r>
            <a:endParaRPr lang="en-US" sz="100" dirty="0">
              <a:solidFill>
                <a:srgbClr val="FFFFFF"/>
              </a:solidFill>
            </a:endParaRPr>
          </a:p>
        </p:txBody>
      </p:sp>
      <p:sp>
        <p:nvSpPr>
          <p:cNvPr id="3" name="Content Placeholder 2">
            <a:extLst>
              <a:ext uri="{FF2B5EF4-FFF2-40B4-BE49-F238E27FC236}">
                <a16:creationId xmlns:a16="http://schemas.microsoft.com/office/drawing/2014/main" id="{2726D351-C839-4E77-8318-32772BDCE38B}"/>
              </a:ext>
            </a:extLst>
          </p:cNvPr>
          <p:cNvSpPr>
            <a:spLocks noGrp="1"/>
          </p:cNvSpPr>
          <p:nvPr>
            <p:ph idx="1"/>
          </p:nvPr>
        </p:nvSpPr>
        <p:spPr>
          <a:xfrm>
            <a:off x="5155905" y="1113764"/>
            <a:ext cx="6108179" cy="4624327"/>
          </a:xfrm>
        </p:spPr>
        <p:txBody>
          <a:bodyPr anchor="ctr">
            <a:normAutofit/>
          </a:bodyPr>
          <a:lstStyle/>
          <a:p>
            <a:pPr marL="0" indent="0" algn="ctr">
              <a:buNone/>
            </a:pPr>
            <a:r>
              <a:rPr lang="en-US" sz="6000" dirty="0"/>
              <a:t>Board of Contract Appeals</a:t>
            </a:r>
          </a:p>
        </p:txBody>
      </p:sp>
      <p:grpSp>
        <p:nvGrpSpPr>
          <p:cNvPr id="20" name="Group 19">
            <a:extLst>
              <a:ext uri="{FF2B5EF4-FFF2-40B4-BE49-F238E27FC236}">
                <a16:creationId xmlns:a16="http://schemas.microsoft.com/office/drawing/2014/main" id="{FB0A0110-F41B-46F5-985C-396E3F518473}"/>
              </a:ext>
            </a:extLst>
          </p:cNvPr>
          <p:cNvGrpSpPr/>
          <p:nvPr/>
        </p:nvGrpSpPr>
        <p:grpSpPr>
          <a:xfrm>
            <a:off x="7744140" y="6084006"/>
            <a:ext cx="2638990" cy="570941"/>
            <a:chOff x="1721994" y="5858799"/>
            <a:chExt cx="2638990" cy="570941"/>
          </a:xfrm>
        </p:grpSpPr>
        <p:pic>
          <p:nvPicPr>
            <p:cNvPr id="23" name="Picture 22">
              <a:extLst>
                <a:ext uri="{FF2B5EF4-FFF2-40B4-BE49-F238E27FC236}">
                  <a16:creationId xmlns:a16="http://schemas.microsoft.com/office/drawing/2014/main" id="{B1E501F1-F1C1-4FE6-838E-99414AE234A9}"/>
                </a:ext>
              </a:extLst>
            </p:cNvPr>
            <p:cNvPicPr>
              <a:picLocks noChangeAspect="1"/>
            </p:cNvPicPr>
            <p:nvPr/>
          </p:nvPicPr>
          <p:blipFill>
            <a:blip r:embed="rId2"/>
            <a:stretch>
              <a:fillRect/>
            </a:stretch>
          </p:blipFill>
          <p:spPr>
            <a:xfrm>
              <a:off x="1721994" y="5858799"/>
              <a:ext cx="2545205" cy="495551"/>
            </a:xfrm>
            <a:prstGeom prst="rect">
              <a:avLst/>
            </a:prstGeom>
          </p:spPr>
        </p:pic>
        <p:cxnSp>
          <p:nvCxnSpPr>
            <p:cNvPr id="24" name="Straight Connector 23">
              <a:extLst>
                <a:ext uri="{FF2B5EF4-FFF2-40B4-BE49-F238E27FC236}">
                  <a16:creationId xmlns:a16="http://schemas.microsoft.com/office/drawing/2014/main" id="{40A67B4E-4384-49BA-977B-168D0C6F0227}"/>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38904A16-15F6-4EB4-A8BB-773832B1407E}"/>
              </a:ext>
            </a:extLst>
          </p:cNvPr>
          <p:cNvPicPr>
            <a:picLocks noChangeAspect="1"/>
          </p:cNvPicPr>
          <p:nvPr/>
        </p:nvPicPr>
        <p:blipFill>
          <a:blip r:embed="rId3"/>
          <a:stretch>
            <a:fillRect/>
          </a:stretch>
        </p:blipFill>
        <p:spPr>
          <a:xfrm>
            <a:off x="10476916" y="6058022"/>
            <a:ext cx="1835055" cy="695004"/>
          </a:xfrm>
          <a:prstGeom prst="rect">
            <a:avLst/>
          </a:prstGeom>
        </p:spPr>
      </p:pic>
    </p:spTree>
    <p:extLst>
      <p:ext uri="{BB962C8B-B14F-4D97-AF65-F5344CB8AC3E}">
        <p14:creationId xmlns:p14="http://schemas.microsoft.com/office/powerpoint/2010/main" val="4069298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AA2EF-94B4-4331-BA1D-2288D5973A70}"/>
              </a:ext>
            </a:extLst>
          </p:cNvPr>
          <p:cNvSpPr>
            <a:spLocks noGrp="1"/>
          </p:cNvSpPr>
          <p:nvPr>
            <p:ph type="title"/>
          </p:nvPr>
        </p:nvSpPr>
        <p:spPr>
          <a:xfrm>
            <a:off x="581192" y="702156"/>
            <a:ext cx="11029616" cy="1013800"/>
          </a:xfrm>
        </p:spPr>
        <p:txBody>
          <a:bodyPr>
            <a:normAutofit/>
          </a:bodyPr>
          <a:lstStyle/>
          <a:p>
            <a:r>
              <a:rPr lang="en-US" dirty="0"/>
              <a:t>Conclusion</a:t>
            </a:r>
            <a:endParaRPr lang="en-US" dirty="0">
              <a:solidFill>
                <a:srgbClr val="FFFEFF"/>
              </a:solidFill>
            </a:endParaRPr>
          </a:p>
        </p:txBody>
      </p:sp>
      <p:graphicFrame>
        <p:nvGraphicFramePr>
          <p:cNvPr id="5" name="Content Placeholder 2">
            <a:extLst>
              <a:ext uri="{FF2B5EF4-FFF2-40B4-BE49-F238E27FC236}">
                <a16:creationId xmlns:a16="http://schemas.microsoft.com/office/drawing/2014/main" id="{145FF3D0-E86B-42D2-9637-3CADFDB8421C}"/>
              </a:ext>
            </a:extLst>
          </p:cNvPr>
          <p:cNvGraphicFramePr>
            <a:graphicFrameLocks noGrp="1"/>
          </p:cNvGraphicFramePr>
          <p:nvPr>
            <p:ph idx="1"/>
            <p:extLst>
              <p:ext uri="{D42A27DB-BD31-4B8C-83A1-F6EECF244321}">
                <p14:modId xmlns:p14="http://schemas.microsoft.com/office/powerpoint/2010/main" val="1634132610"/>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5">
            <a:extLst>
              <a:ext uri="{FF2B5EF4-FFF2-40B4-BE49-F238E27FC236}">
                <a16:creationId xmlns:a16="http://schemas.microsoft.com/office/drawing/2014/main" id="{10815293-A0A0-4491-B20F-3293F22CF861}"/>
              </a:ext>
            </a:extLst>
          </p:cNvPr>
          <p:cNvGrpSpPr/>
          <p:nvPr/>
        </p:nvGrpSpPr>
        <p:grpSpPr>
          <a:xfrm>
            <a:off x="261300" y="6155844"/>
            <a:ext cx="2638990" cy="570941"/>
            <a:chOff x="1721994" y="5858799"/>
            <a:chExt cx="2638990" cy="570941"/>
          </a:xfrm>
        </p:grpSpPr>
        <p:pic>
          <p:nvPicPr>
            <p:cNvPr id="7" name="Picture 6">
              <a:extLst>
                <a:ext uri="{FF2B5EF4-FFF2-40B4-BE49-F238E27FC236}">
                  <a16:creationId xmlns:a16="http://schemas.microsoft.com/office/drawing/2014/main" id="{192E5E99-75A4-4CA9-873D-F2133957A4D7}"/>
                </a:ext>
              </a:extLst>
            </p:cNvPr>
            <p:cNvPicPr>
              <a:picLocks noChangeAspect="1"/>
            </p:cNvPicPr>
            <p:nvPr/>
          </p:nvPicPr>
          <p:blipFill>
            <a:blip r:embed="rId7"/>
            <a:stretch>
              <a:fillRect/>
            </a:stretch>
          </p:blipFill>
          <p:spPr>
            <a:xfrm>
              <a:off x="1721994" y="5858799"/>
              <a:ext cx="2545205" cy="495551"/>
            </a:xfrm>
            <a:prstGeom prst="rect">
              <a:avLst/>
            </a:prstGeom>
          </p:spPr>
        </p:pic>
        <p:cxnSp>
          <p:nvCxnSpPr>
            <p:cNvPr id="8" name="Straight Connector 7">
              <a:extLst>
                <a:ext uri="{FF2B5EF4-FFF2-40B4-BE49-F238E27FC236}">
                  <a16:creationId xmlns:a16="http://schemas.microsoft.com/office/drawing/2014/main" id="{986A442D-3790-4A37-B58B-C2CF015D6906}"/>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B3CE5D66-ED39-420B-80EA-7B7683BAFB7E}"/>
              </a:ext>
            </a:extLst>
          </p:cNvPr>
          <p:cNvPicPr>
            <a:picLocks noChangeAspect="1"/>
          </p:cNvPicPr>
          <p:nvPr/>
        </p:nvPicPr>
        <p:blipFill>
          <a:blip r:embed="rId8"/>
          <a:stretch>
            <a:fillRect/>
          </a:stretch>
        </p:blipFill>
        <p:spPr>
          <a:xfrm>
            <a:off x="2994076" y="6129860"/>
            <a:ext cx="1835055" cy="695004"/>
          </a:xfrm>
          <a:prstGeom prst="rect">
            <a:avLst/>
          </a:prstGeom>
        </p:spPr>
      </p:pic>
    </p:spTree>
    <p:extLst>
      <p:ext uri="{BB962C8B-B14F-4D97-AF65-F5344CB8AC3E}">
        <p14:creationId xmlns:p14="http://schemas.microsoft.com/office/powerpoint/2010/main" val="272587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8DB8AC-8D68-4E84-8586-038C455BF5EA}"/>
              </a:ext>
            </a:extLst>
          </p:cNvPr>
          <p:cNvSpPr>
            <a:spLocks noGrp="1"/>
          </p:cNvSpPr>
          <p:nvPr>
            <p:ph type="title"/>
          </p:nvPr>
        </p:nvSpPr>
        <p:spPr>
          <a:xfrm>
            <a:off x="959157" y="1113764"/>
            <a:ext cx="3269749" cy="4624327"/>
          </a:xfrm>
        </p:spPr>
        <p:txBody>
          <a:bodyPr anchor="ctr">
            <a:normAutofit/>
          </a:bodyPr>
          <a:lstStyle/>
          <a:p>
            <a:r>
              <a:rPr lang="en-US" sz="4800" dirty="0"/>
              <a:t>Type of Disputes</a:t>
            </a:r>
            <a:br>
              <a:rPr lang="en-US" sz="4800" dirty="0"/>
            </a:br>
            <a:r>
              <a:rPr lang="en-US" sz="1800" dirty="0"/>
              <a:t>Initial Forums</a:t>
            </a:r>
            <a:endParaRPr lang="en-US" sz="3200" dirty="0">
              <a:solidFill>
                <a:srgbClr val="FFFFFF"/>
              </a:solidFill>
            </a:endParaRPr>
          </a:p>
        </p:txBody>
      </p:sp>
      <p:sp>
        <p:nvSpPr>
          <p:cNvPr id="3" name="Content Placeholder 2">
            <a:extLst>
              <a:ext uri="{FF2B5EF4-FFF2-40B4-BE49-F238E27FC236}">
                <a16:creationId xmlns:a16="http://schemas.microsoft.com/office/drawing/2014/main" id="{2726D351-C839-4E77-8318-32772BDCE38B}"/>
              </a:ext>
            </a:extLst>
          </p:cNvPr>
          <p:cNvSpPr>
            <a:spLocks noGrp="1"/>
          </p:cNvSpPr>
          <p:nvPr>
            <p:ph idx="1"/>
          </p:nvPr>
        </p:nvSpPr>
        <p:spPr>
          <a:xfrm>
            <a:off x="5155905" y="1113764"/>
            <a:ext cx="6108179" cy="4624327"/>
          </a:xfrm>
        </p:spPr>
        <p:txBody>
          <a:bodyPr anchor="ctr">
            <a:normAutofit fontScale="55000" lnSpcReduction="20000"/>
          </a:bodyPr>
          <a:lstStyle/>
          <a:p>
            <a:r>
              <a:rPr lang="en-US" sz="4400" dirty="0"/>
              <a:t>Challenging Small Business Status (SBA)</a:t>
            </a:r>
          </a:p>
          <a:p>
            <a:pPr marL="0" indent="0">
              <a:buNone/>
            </a:pPr>
            <a:endParaRPr lang="en-US" sz="4400" dirty="0"/>
          </a:p>
          <a:p>
            <a:r>
              <a:rPr lang="en-US" sz="4400" dirty="0"/>
              <a:t>Challenging a contract award (the Agency conducting the procurement), the Government Accountability Office (GAO) (ASBCA or the Court of Federal Claims (COFC)</a:t>
            </a:r>
          </a:p>
          <a:p>
            <a:endParaRPr lang="en-US" sz="4400" dirty="0"/>
          </a:p>
          <a:p>
            <a:r>
              <a:rPr lang="en-US" sz="4400" dirty="0"/>
              <a:t>Traditional Construction Disputes (The Contracting Officer (CO) and, after a final decision, the ASBCA or COFC)</a:t>
            </a:r>
          </a:p>
        </p:txBody>
      </p:sp>
      <p:grpSp>
        <p:nvGrpSpPr>
          <p:cNvPr id="20" name="Group 19">
            <a:extLst>
              <a:ext uri="{FF2B5EF4-FFF2-40B4-BE49-F238E27FC236}">
                <a16:creationId xmlns:a16="http://schemas.microsoft.com/office/drawing/2014/main" id="{FB0A0110-F41B-46F5-985C-396E3F518473}"/>
              </a:ext>
            </a:extLst>
          </p:cNvPr>
          <p:cNvGrpSpPr/>
          <p:nvPr/>
        </p:nvGrpSpPr>
        <p:grpSpPr>
          <a:xfrm>
            <a:off x="7744140" y="6084006"/>
            <a:ext cx="2638990" cy="570941"/>
            <a:chOff x="1721994" y="5858799"/>
            <a:chExt cx="2638990" cy="570941"/>
          </a:xfrm>
        </p:grpSpPr>
        <p:pic>
          <p:nvPicPr>
            <p:cNvPr id="23" name="Picture 22">
              <a:extLst>
                <a:ext uri="{FF2B5EF4-FFF2-40B4-BE49-F238E27FC236}">
                  <a16:creationId xmlns:a16="http://schemas.microsoft.com/office/drawing/2014/main" id="{B1E501F1-F1C1-4FE6-838E-99414AE234A9}"/>
                </a:ext>
              </a:extLst>
            </p:cNvPr>
            <p:cNvPicPr>
              <a:picLocks noChangeAspect="1"/>
            </p:cNvPicPr>
            <p:nvPr/>
          </p:nvPicPr>
          <p:blipFill>
            <a:blip r:embed="rId2"/>
            <a:stretch>
              <a:fillRect/>
            </a:stretch>
          </p:blipFill>
          <p:spPr>
            <a:xfrm>
              <a:off x="1721994" y="5858799"/>
              <a:ext cx="2545205" cy="495551"/>
            </a:xfrm>
            <a:prstGeom prst="rect">
              <a:avLst/>
            </a:prstGeom>
          </p:spPr>
        </p:pic>
        <p:cxnSp>
          <p:nvCxnSpPr>
            <p:cNvPr id="24" name="Straight Connector 23">
              <a:extLst>
                <a:ext uri="{FF2B5EF4-FFF2-40B4-BE49-F238E27FC236}">
                  <a16:creationId xmlns:a16="http://schemas.microsoft.com/office/drawing/2014/main" id="{40A67B4E-4384-49BA-977B-168D0C6F0227}"/>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38904A16-15F6-4EB4-A8BB-773832B1407E}"/>
              </a:ext>
            </a:extLst>
          </p:cNvPr>
          <p:cNvPicPr>
            <a:picLocks noChangeAspect="1"/>
          </p:cNvPicPr>
          <p:nvPr/>
        </p:nvPicPr>
        <p:blipFill>
          <a:blip r:embed="rId3"/>
          <a:stretch>
            <a:fillRect/>
          </a:stretch>
        </p:blipFill>
        <p:spPr>
          <a:xfrm>
            <a:off x="10476916" y="6058022"/>
            <a:ext cx="1835055" cy="695004"/>
          </a:xfrm>
          <a:prstGeom prst="rect">
            <a:avLst/>
          </a:prstGeom>
        </p:spPr>
      </p:pic>
    </p:spTree>
    <p:extLst>
      <p:ext uri="{BB962C8B-B14F-4D97-AF65-F5344CB8AC3E}">
        <p14:creationId xmlns:p14="http://schemas.microsoft.com/office/powerpoint/2010/main" val="321484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5F11A-16DF-4C92-8422-51E9C45B40E5}"/>
              </a:ext>
            </a:extLst>
          </p:cNvPr>
          <p:cNvSpPr>
            <a:spLocks noGrp="1"/>
          </p:cNvSpPr>
          <p:nvPr>
            <p:ph type="title"/>
          </p:nvPr>
        </p:nvSpPr>
        <p:spPr/>
        <p:txBody>
          <a:bodyPr anchor="ctr">
            <a:normAutofit/>
          </a:bodyPr>
          <a:lstStyle/>
          <a:p>
            <a:r>
              <a:rPr lang="en-US" sz="4800" dirty="0"/>
              <a:t>Appeals</a:t>
            </a:r>
            <a:endParaRPr lang="en-US" sz="3200" dirty="0">
              <a:solidFill>
                <a:srgbClr val="FFFFFF"/>
              </a:solidFill>
            </a:endParaRPr>
          </a:p>
        </p:txBody>
      </p:sp>
      <p:sp>
        <p:nvSpPr>
          <p:cNvPr id="3" name="Content Placeholder 2">
            <a:extLst>
              <a:ext uri="{FF2B5EF4-FFF2-40B4-BE49-F238E27FC236}">
                <a16:creationId xmlns:a16="http://schemas.microsoft.com/office/drawing/2014/main" id="{6F039E0E-2E8A-4EE9-85A9-CBF0383F00A0}"/>
              </a:ext>
            </a:extLst>
          </p:cNvPr>
          <p:cNvSpPr>
            <a:spLocks noGrp="1"/>
          </p:cNvSpPr>
          <p:nvPr>
            <p:ph idx="1"/>
          </p:nvPr>
        </p:nvSpPr>
        <p:spPr/>
        <p:txBody>
          <a:bodyPr anchor="ctr">
            <a:normAutofit/>
          </a:bodyPr>
          <a:lstStyle/>
          <a:p>
            <a:pPr marL="0" indent="0" algn="ctr">
              <a:buNone/>
            </a:pPr>
            <a:r>
              <a:rPr lang="en-US" sz="4000" dirty="0"/>
              <a:t>Court of Appeals For the Federal Circuit (CAFC)</a:t>
            </a:r>
          </a:p>
        </p:txBody>
      </p:sp>
      <p:grpSp>
        <p:nvGrpSpPr>
          <p:cNvPr id="9" name="Group 8">
            <a:extLst>
              <a:ext uri="{FF2B5EF4-FFF2-40B4-BE49-F238E27FC236}">
                <a16:creationId xmlns:a16="http://schemas.microsoft.com/office/drawing/2014/main" id="{A3068729-C9EC-4D67-90BC-4FF669C434CE}"/>
              </a:ext>
            </a:extLst>
          </p:cNvPr>
          <p:cNvGrpSpPr/>
          <p:nvPr/>
        </p:nvGrpSpPr>
        <p:grpSpPr>
          <a:xfrm>
            <a:off x="159928" y="6182835"/>
            <a:ext cx="2638990" cy="570941"/>
            <a:chOff x="1721994" y="5858799"/>
            <a:chExt cx="2638990" cy="570941"/>
          </a:xfrm>
        </p:grpSpPr>
        <p:pic>
          <p:nvPicPr>
            <p:cNvPr id="11" name="Picture 10">
              <a:extLst>
                <a:ext uri="{FF2B5EF4-FFF2-40B4-BE49-F238E27FC236}">
                  <a16:creationId xmlns:a16="http://schemas.microsoft.com/office/drawing/2014/main" id="{D445A853-FF15-4BB5-81FB-F5E9FC045E86}"/>
                </a:ext>
              </a:extLst>
            </p:cNvPr>
            <p:cNvPicPr>
              <a:picLocks noChangeAspect="1"/>
            </p:cNvPicPr>
            <p:nvPr/>
          </p:nvPicPr>
          <p:blipFill>
            <a:blip r:embed="rId2"/>
            <a:stretch>
              <a:fillRect/>
            </a:stretch>
          </p:blipFill>
          <p:spPr>
            <a:xfrm>
              <a:off x="1721994" y="5858799"/>
              <a:ext cx="2545205" cy="495551"/>
            </a:xfrm>
            <a:prstGeom prst="rect">
              <a:avLst/>
            </a:prstGeom>
          </p:spPr>
        </p:pic>
        <p:cxnSp>
          <p:nvCxnSpPr>
            <p:cNvPr id="12" name="Straight Connector 11">
              <a:extLst>
                <a:ext uri="{FF2B5EF4-FFF2-40B4-BE49-F238E27FC236}">
                  <a16:creationId xmlns:a16="http://schemas.microsoft.com/office/drawing/2014/main" id="{898CDDB3-B787-467E-ABA9-33BBDF8FEBC3}"/>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13" name="Picture 12">
            <a:extLst>
              <a:ext uri="{FF2B5EF4-FFF2-40B4-BE49-F238E27FC236}">
                <a16:creationId xmlns:a16="http://schemas.microsoft.com/office/drawing/2014/main" id="{255A9360-0DAD-41B9-9629-33FA70ABC2AF}"/>
              </a:ext>
            </a:extLst>
          </p:cNvPr>
          <p:cNvPicPr>
            <a:picLocks noChangeAspect="1"/>
          </p:cNvPicPr>
          <p:nvPr/>
        </p:nvPicPr>
        <p:blipFill>
          <a:blip r:embed="rId3"/>
          <a:stretch>
            <a:fillRect/>
          </a:stretch>
        </p:blipFill>
        <p:spPr>
          <a:xfrm>
            <a:off x="2892704" y="6156851"/>
            <a:ext cx="1835055" cy="695004"/>
          </a:xfrm>
          <a:prstGeom prst="rect">
            <a:avLst/>
          </a:prstGeom>
        </p:spPr>
      </p:pic>
    </p:spTree>
    <p:extLst>
      <p:ext uri="{BB962C8B-B14F-4D97-AF65-F5344CB8AC3E}">
        <p14:creationId xmlns:p14="http://schemas.microsoft.com/office/powerpoint/2010/main" val="867856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5F11A-16DF-4C92-8422-51E9C45B40E5}"/>
              </a:ext>
            </a:extLst>
          </p:cNvPr>
          <p:cNvSpPr>
            <a:spLocks noGrp="1"/>
          </p:cNvSpPr>
          <p:nvPr>
            <p:ph type="title"/>
          </p:nvPr>
        </p:nvSpPr>
        <p:spPr>
          <a:xfrm>
            <a:off x="581192" y="702156"/>
            <a:ext cx="11029616" cy="1013800"/>
          </a:xfrm>
        </p:spPr>
        <p:txBody>
          <a:bodyPr>
            <a:normAutofit/>
          </a:bodyPr>
          <a:lstStyle/>
          <a:p>
            <a:r>
              <a:rPr lang="en-US" dirty="0"/>
              <a:t>Challenging Small Business Status</a:t>
            </a:r>
            <a:endParaRPr lang="en-US" dirty="0">
              <a:solidFill>
                <a:srgbClr val="FFFEFF"/>
              </a:solidFill>
            </a:endParaRPr>
          </a:p>
        </p:txBody>
      </p:sp>
      <p:graphicFrame>
        <p:nvGraphicFramePr>
          <p:cNvPr id="11" name="Content Placeholder 2">
            <a:extLst>
              <a:ext uri="{FF2B5EF4-FFF2-40B4-BE49-F238E27FC236}">
                <a16:creationId xmlns:a16="http://schemas.microsoft.com/office/drawing/2014/main" id="{B26F4BC5-A9FF-4ABE-9D18-C6995C35DD1D}"/>
              </a:ext>
            </a:extLst>
          </p:cNvPr>
          <p:cNvGraphicFramePr>
            <a:graphicFrameLocks noGrp="1"/>
          </p:cNvGraphicFramePr>
          <p:nvPr>
            <p:ph idx="1"/>
            <p:extLst>
              <p:ext uri="{D42A27DB-BD31-4B8C-83A1-F6EECF244321}">
                <p14:modId xmlns:p14="http://schemas.microsoft.com/office/powerpoint/2010/main" val="2907224259"/>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8" name="Group 7">
            <a:extLst>
              <a:ext uri="{FF2B5EF4-FFF2-40B4-BE49-F238E27FC236}">
                <a16:creationId xmlns:a16="http://schemas.microsoft.com/office/drawing/2014/main" id="{66CFD9B7-970D-4704-BADB-A659470841B0}"/>
              </a:ext>
            </a:extLst>
          </p:cNvPr>
          <p:cNvGrpSpPr/>
          <p:nvPr/>
        </p:nvGrpSpPr>
        <p:grpSpPr>
          <a:xfrm>
            <a:off x="139380" y="6188980"/>
            <a:ext cx="2638990" cy="570941"/>
            <a:chOff x="1721994" y="5858799"/>
            <a:chExt cx="2638990" cy="570941"/>
          </a:xfrm>
        </p:grpSpPr>
        <p:pic>
          <p:nvPicPr>
            <p:cNvPr id="10" name="Picture 9">
              <a:extLst>
                <a:ext uri="{FF2B5EF4-FFF2-40B4-BE49-F238E27FC236}">
                  <a16:creationId xmlns:a16="http://schemas.microsoft.com/office/drawing/2014/main" id="{818EABED-0B65-4FDF-BC72-89C49FF7756F}"/>
                </a:ext>
              </a:extLst>
            </p:cNvPr>
            <p:cNvPicPr>
              <a:picLocks noChangeAspect="1"/>
            </p:cNvPicPr>
            <p:nvPr/>
          </p:nvPicPr>
          <p:blipFill>
            <a:blip r:embed="rId7"/>
            <a:stretch>
              <a:fillRect/>
            </a:stretch>
          </p:blipFill>
          <p:spPr>
            <a:xfrm>
              <a:off x="1721994" y="5858799"/>
              <a:ext cx="2545205" cy="495551"/>
            </a:xfrm>
            <a:prstGeom prst="rect">
              <a:avLst/>
            </a:prstGeom>
          </p:spPr>
        </p:pic>
        <p:cxnSp>
          <p:nvCxnSpPr>
            <p:cNvPr id="12" name="Straight Connector 11">
              <a:extLst>
                <a:ext uri="{FF2B5EF4-FFF2-40B4-BE49-F238E27FC236}">
                  <a16:creationId xmlns:a16="http://schemas.microsoft.com/office/drawing/2014/main" id="{5D5B8077-5FB4-411E-B22F-1FD68CC40D62}"/>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13" name="Picture 12">
            <a:extLst>
              <a:ext uri="{FF2B5EF4-FFF2-40B4-BE49-F238E27FC236}">
                <a16:creationId xmlns:a16="http://schemas.microsoft.com/office/drawing/2014/main" id="{875716C5-4651-469D-8ACE-09A683111E27}"/>
              </a:ext>
            </a:extLst>
          </p:cNvPr>
          <p:cNvPicPr>
            <a:picLocks noChangeAspect="1"/>
          </p:cNvPicPr>
          <p:nvPr/>
        </p:nvPicPr>
        <p:blipFill>
          <a:blip r:embed="rId8"/>
          <a:stretch>
            <a:fillRect/>
          </a:stretch>
        </p:blipFill>
        <p:spPr>
          <a:xfrm>
            <a:off x="2872156" y="6162996"/>
            <a:ext cx="1835055" cy="695004"/>
          </a:xfrm>
          <a:prstGeom prst="rect">
            <a:avLst/>
          </a:prstGeom>
        </p:spPr>
      </p:pic>
      <p:sp>
        <p:nvSpPr>
          <p:cNvPr id="9" name="TextBox 8">
            <a:extLst>
              <a:ext uri="{FF2B5EF4-FFF2-40B4-BE49-F238E27FC236}">
                <a16:creationId xmlns:a16="http://schemas.microsoft.com/office/drawing/2014/main" id="{DE510584-C93E-45E3-AB19-F588B80FD2D3}"/>
              </a:ext>
            </a:extLst>
          </p:cNvPr>
          <p:cNvSpPr txBox="1"/>
          <p:nvPr/>
        </p:nvSpPr>
        <p:spPr>
          <a:xfrm>
            <a:off x="5518618" y="6067423"/>
            <a:ext cx="6092190" cy="369332"/>
          </a:xfrm>
          <a:prstGeom prst="rect">
            <a:avLst/>
          </a:prstGeom>
          <a:noFill/>
        </p:spPr>
        <p:txBody>
          <a:bodyPr wrap="square">
            <a:spAutoFit/>
          </a:bodyPr>
          <a:lstStyle/>
          <a:p>
            <a:r>
              <a:rPr lang="en-US" sz="1800" dirty="0"/>
              <a:t> 48 Code of Federal Regulations (CFR) Section 19.302(d)(1)</a:t>
            </a:r>
            <a:endParaRPr lang="en-US" dirty="0"/>
          </a:p>
        </p:txBody>
      </p:sp>
    </p:spTree>
    <p:extLst>
      <p:ext uri="{BB962C8B-B14F-4D97-AF65-F5344CB8AC3E}">
        <p14:creationId xmlns:p14="http://schemas.microsoft.com/office/powerpoint/2010/main" val="1535283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C2475C5-A6E4-4E82-8AF1-49178CC46612}"/>
              </a:ext>
            </a:extLst>
          </p:cNvPr>
          <p:cNvSpPr>
            <a:spLocks noGrp="1"/>
          </p:cNvSpPr>
          <p:nvPr>
            <p:ph type="title"/>
          </p:nvPr>
        </p:nvSpPr>
        <p:spPr>
          <a:xfrm>
            <a:off x="746228" y="1037967"/>
            <a:ext cx="3054091" cy="4709131"/>
          </a:xfrm>
        </p:spPr>
        <p:txBody>
          <a:bodyPr anchor="ctr">
            <a:normAutofit/>
          </a:bodyPr>
          <a:lstStyle/>
          <a:p>
            <a:r>
              <a:rPr lang="en-US" dirty="0"/>
              <a:t>The Size Protest</a:t>
            </a:r>
            <a:endParaRPr lang="en-US" dirty="0">
              <a:solidFill>
                <a:schemeClr val="accent1"/>
              </a:solidFill>
            </a:endParaRPr>
          </a:p>
        </p:txBody>
      </p:sp>
      <p:graphicFrame>
        <p:nvGraphicFramePr>
          <p:cNvPr id="26" name="Content Placeholder 2">
            <a:extLst>
              <a:ext uri="{FF2B5EF4-FFF2-40B4-BE49-F238E27FC236}">
                <a16:creationId xmlns:a16="http://schemas.microsoft.com/office/drawing/2014/main" id="{D03D384A-FDA3-47C5-A96C-3B15FEC938AD}"/>
              </a:ext>
            </a:extLst>
          </p:cNvPr>
          <p:cNvGraphicFramePr>
            <a:graphicFrameLocks noGrp="1"/>
          </p:cNvGraphicFramePr>
          <p:nvPr>
            <p:ph idx="1"/>
            <p:extLst>
              <p:ext uri="{D42A27DB-BD31-4B8C-83A1-F6EECF244321}">
                <p14:modId xmlns:p14="http://schemas.microsoft.com/office/powerpoint/2010/main" val="2931700756"/>
              </p:ext>
            </p:extLst>
          </p:nvPr>
        </p:nvGraphicFramePr>
        <p:xfrm>
          <a:off x="4598438" y="1037967"/>
          <a:ext cx="7012370" cy="470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3" name="Group 32">
            <a:extLst>
              <a:ext uri="{FF2B5EF4-FFF2-40B4-BE49-F238E27FC236}">
                <a16:creationId xmlns:a16="http://schemas.microsoft.com/office/drawing/2014/main" id="{85AA71A3-8830-49EC-9CB7-45E2C317C2CD}"/>
              </a:ext>
            </a:extLst>
          </p:cNvPr>
          <p:cNvGrpSpPr/>
          <p:nvPr/>
        </p:nvGrpSpPr>
        <p:grpSpPr>
          <a:xfrm>
            <a:off x="80901" y="6182443"/>
            <a:ext cx="2638990" cy="570941"/>
            <a:chOff x="1721994" y="5858799"/>
            <a:chExt cx="2638990" cy="570941"/>
          </a:xfrm>
        </p:grpSpPr>
        <p:pic>
          <p:nvPicPr>
            <p:cNvPr id="34" name="Picture 33">
              <a:extLst>
                <a:ext uri="{FF2B5EF4-FFF2-40B4-BE49-F238E27FC236}">
                  <a16:creationId xmlns:a16="http://schemas.microsoft.com/office/drawing/2014/main" id="{9526A735-3390-4E64-B433-C402C0762E07}"/>
                </a:ext>
              </a:extLst>
            </p:cNvPr>
            <p:cNvPicPr>
              <a:picLocks noChangeAspect="1"/>
            </p:cNvPicPr>
            <p:nvPr/>
          </p:nvPicPr>
          <p:blipFill>
            <a:blip r:embed="rId7"/>
            <a:stretch>
              <a:fillRect/>
            </a:stretch>
          </p:blipFill>
          <p:spPr>
            <a:xfrm>
              <a:off x="1721994" y="5858799"/>
              <a:ext cx="2545205" cy="495551"/>
            </a:xfrm>
            <a:prstGeom prst="rect">
              <a:avLst/>
            </a:prstGeom>
          </p:spPr>
        </p:pic>
        <p:cxnSp>
          <p:nvCxnSpPr>
            <p:cNvPr id="35" name="Straight Connector 34">
              <a:extLst>
                <a:ext uri="{FF2B5EF4-FFF2-40B4-BE49-F238E27FC236}">
                  <a16:creationId xmlns:a16="http://schemas.microsoft.com/office/drawing/2014/main" id="{4E0B0E19-893E-48FE-BB8E-3F4EF515DFE6}"/>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36" name="Picture 35">
            <a:extLst>
              <a:ext uri="{FF2B5EF4-FFF2-40B4-BE49-F238E27FC236}">
                <a16:creationId xmlns:a16="http://schemas.microsoft.com/office/drawing/2014/main" id="{565C8EC5-8867-4844-9BAA-814857CFAB30}"/>
              </a:ext>
            </a:extLst>
          </p:cNvPr>
          <p:cNvPicPr>
            <a:picLocks noChangeAspect="1"/>
          </p:cNvPicPr>
          <p:nvPr/>
        </p:nvPicPr>
        <p:blipFill>
          <a:blip r:embed="rId8"/>
          <a:stretch>
            <a:fillRect/>
          </a:stretch>
        </p:blipFill>
        <p:spPr>
          <a:xfrm>
            <a:off x="2813677" y="6156459"/>
            <a:ext cx="1835055" cy="695004"/>
          </a:xfrm>
          <a:prstGeom prst="rect">
            <a:avLst/>
          </a:prstGeom>
        </p:spPr>
      </p:pic>
      <p:sp>
        <p:nvSpPr>
          <p:cNvPr id="14" name="TextBox 13">
            <a:extLst>
              <a:ext uri="{FF2B5EF4-FFF2-40B4-BE49-F238E27FC236}">
                <a16:creationId xmlns:a16="http://schemas.microsoft.com/office/drawing/2014/main" id="{F7E63417-7240-4529-B1AF-D4FFDA857A12}"/>
              </a:ext>
            </a:extLst>
          </p:cNvPr>
          <p:cNvSpPr txBox="1"/>
          <p:nvPr/>
        </p:nvSpPr>
        <p:spPr>
          <a:xfrm>
            <a:off x="6093490" y="5747098"/>
            <a:ext cx="6093618" cy="369332"/>
          </a:xfrm>
          <a:prstGeom prst="rect">
            <a:avLst/>
          </a:prstGeom>
          <a:noFill/>
        </p:spPr>
        <p:txBody>
          <a:bodyPr wrap="square">
            <a:spAutoFit/>
          </a:bodyPr>
          <a:lstStyle/>
          <a:p>
            <a:pPr lvl="0"/>
            <a:r>
              <a:rPr lang="en-US" dirty="0"/>
              <a:t>The Appeal Procedure </a:t>
            </a:r>
            <a:r>
              <a:rPr lang="en-US" dirty="0">
                <a:hlinkClick r:id="rId9">
                  <a:extLst>
                    <a:ext uri="{A12FA001-AC4F-418D-AE19-62706E023703}">
                      <ahyp:hlinkClr xmlns:ahyp="http://schemas.microsoft.com/office/drawing/2018/hyperlinkcolor" xmlns="" val="tx"/>
                    </a:ext>
                  </a:extLst>
                </a:hlinkClick>
              </a:rPr>
              <a:t>13 CFR Part 134</a:t>
            </a:r>
            <a:endParaRPr lang="en-US" dirty="0"/>
          </a:p>
        </p:txBody>
      </p:sp>
    </p:spTree>
    <p:extLst>
      <p:ext uri="{BB962C8B-B14F-4D97-AF65-F5344CB8AC3E}">
        <p14:creationId xmlns:p14="http://schemas.microsoft.com/office/powerpoint/2010/main" val="2411199378"/>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C2475C5-A6E4-4E82-8AF1-49178CC46612}"/>
              </a:ext>
            </a:extLst>
          </p:cNvPr>
          <p:cNvSpPr>
            <a:spLocks noGrp="1"/>
          </p:cNvSpPr>
          <p:nvPr>
            <p:ph type="title"/>
          </p:nvPr>
        </p:nvSpPr>
        <p:spPr>
          <a:xfrm>
            <a:off x="746228" y="1037967"/>
            <a:ext cx="3054091" cy="4709131"/>
          </a:xfrm>
        </p:spPr>
        <p:txBody>
          <a:bodyPr anchor="ctr">
            <a:normAutofit/>
          </a:bodyPr>
          <a:lstStyle/>
          <a:p>
            <a:pPr algn="ctr"/>
            <a:r>
              <a:rPr lang="en-US" sz="4400" dirty="0"/>
              <a:t>The Award Protest</a:t>
            </a:r>
            <a:endParaRPr lang="en-US" sz="4400" dirty="0">
              <a:solidFill>
                <a:schemeClr val="accent1"/>
              </a:solidFill>
            </a:endParaRPr>
          </a:p>
        </p:txBody>
      </p:sp>
      <p:graphicFrame>
        <p:nvGraphicFramePr>
          <p:cNvPr id="26" name="Content Placeholder 2">
            <a:extLst>
              <a:ext uri="{FF2B5EF4-FFF2-40B4-BE49-F238E27FC236}">
                <a16:creationId xmlns:a16="http://schemas.microsoft.com/office/drawing/2014/main" id="{D03D384A-FDA3-47C5-A96C-3B15FEC938AD}"/>
              </a:ext>
            </a:extLst>
          </p:cNvPr>
          <p:cNvGraphicFramePr>
            <a:graphicFrameLocks noGrp="1"/>
          </p:cNvGraphicFramePr>
          <p:nvPr>
            <p:ph idx="1"/>
            <p:extLst>
              <p:ext uri="{D42A27DB-BD31-4B8C-83A1-F6EECF244321}">
                <p14:modId xmlns:p14="http://schemas.microsoft.com/office/powerpoint/2010/main" val="542055993"/>
              </p:ext>
            </p:extLst>
          </p:nvPr>
        </p:nvGraphicFramePr>
        <p:xfrm>
          <a:off x="4598438" y="1037967"/>
          <a:ext cx="7012370" cy="470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3" name="Group 32">
            <a:extLst>
              <a:ext uri="{FF2B5EF4-FFF2-40B4-BE49-F238E27FC236}">
                <a16:creationId xmlns:a16="http://schemas.microsoft.com/office/drawing/2014/main" id="{85AA71A3-8830-49EC-9CB7-45E2C317C2CD}"/>
              </a:ext>
            </a:extLst>
          </p:cNvPr>
          <p:cNvGrpSpPr/>
          <p:nvPr/>
        </p:nvGrpSpPr>
        <p:grpSpPr>
          <a:xfrm>
            <a:off x="80901" y="6182443"/>
            <a:ext cx="2638990" cy="570941"/>
            <a:chOff x="1721994" y="5858799"/>
            <a:chExt cx="2638990" cy="570941"/>
          </a:xfrm>
        </p:grpSpPr>
        <p:pic>
          <p:nvPicPr>
            <p:cNvPr id="34" name="Picture 33">
              <a:extLst>
                <a:ext uri="{FF2B5EF4-FFF2-40B4-BE49-F238E27FC236}">
                  <a16:creationId xmlns:a16="http://schemas.microsoft.com/office/drawing/2014/main" id="{9526A735-3390-4E64-B433-C402C0762E07}"/>
                </a:ext>
              </a:extLst>
            </p:cNvPr>
            <p:cNvPicPr>
              <a:picLocks noChangeAspect="1"/>
            </p:cNvPicPr>
            <p:nvPr/>
          </p:nvPicPr>
          <p:blipFill>
            <a:blip r:embed="rId7"/>
            <a:stretch>
              <a:fillRect/>
            </a:stretch>
          </p:blipFill>
          <p:spPr>
            <a:xfrm>
              <a:off x="1721994" y="5858799"/>
              <a:ext cx="2545205" cy="495551"/>
            </a:xfrm>
            <a:prstGeom prst="rect">
              <a:avLst/>
            </a:prstGeom>
          </p:spPr>
        </p:pic>
        <p:cxnSp>
          <p:nvCxnSpPr>
            <p:cNvPr id="35" name="Straight Connector 34">
              <a:extLst>
                <a:ext uri="{FF2B5EF4-FFF2-40B4-BE49-F238E27FC236}">
                  <a16:creationId xmlns:a16="http://schemas.microsoft.com/office/drawing/2014/main" id="{4E0B0E19-893E-48FE-BB8E-3F4EF515DFE6}"/>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36" name="Picture 35">
            <a:extLst>
              <a:ext uri="{FF2B5EF4-FFF2-40B4-BE49-F238E27FC236}">
                <a16:creationId xmlns:a16="http://schemas.microsoft.com/office/drawing/2014/main" id="{565C8EC5-8867-4844-9BAA-814857CFAB30}"/>
              </a:ext>
            </a:extLst>
          </p:cNvPr>
          <p:cNvPicPr>
            <a:picLocks noChangeAspect="1"/>
          </p:cNvPicPr>
          <p:nvPr/>
        </p:nvPicPr>
        <p:blipFill>
          <a:blip r:embed="rId8"/>
          <a:stretch>
            <a:fillRect/>
          </a:stretch>
        </p:blipFill>
        <p:spPr>
          <a:xfrm>
            <a:off x="2813677" y="6156459"/>
            <a:ext cx="1835055" cy="695004"/>
          </a:xfrm>
          <a:prstGeom prst="rect">
            <a:avLst/>
          </a:prstGeom>
        </p:spPr>
      </p:pic>
    </p:spTree>
    <p:extLst>
      <p:ext uri="{BB962C8B-B14F-4D97-AF65-F5344CB8AC3E}">
        <p14:creationId xmlns:p14="http://schemas.microsoft.com/office/powerpoint/2010/main" val="2835314406"/>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8DB8AC-8D68-4E84-8586-038C455BF5EA}"/>
              </a:ext>
            </a:extLst>
          </p:cNvPr>
          <p:cNvSpPr>
            <a:spLocks noGrp="1"/>
          </p:cNvSpPr>
          <p:nvPr>
            <p:ph type="title"/>
          </p:nvPr>
        </p:nvSpPr>
        <p:spPr>
          <a:xfrm>
            <a:off x="959157" y="1113764"/>
            <a:ext cx="3269749" cy="4624327"/>
          </a:xfrm>
        </p:spPr>
        <p:txBody>
          <a:bodyPr anchor="ctr">
            <a:normAutofit/>
          </a:bodyPr>
          <a:lstStyle/>
          <a:p>
            <a:r>
              <a:rPr lang="en-US" sz="6000" dirty="0"/>
              <a:t>The Award Protest</a:t>
            </a:r>
            <a:endParaRPr lang="en-US" dirty="0">
              <a:solidFill>
                <a:srgbClr val="FFFFFF"/>
              </a:solidFill>
            </a:endParaRPr>
          </a:p>
        </p:txBody>
      </p:sp>
      <p:sp>
        <p:nvSpPr>
          <p:cNvPr id="3" name="Content Placeholder 2">
            <a:extLst>
              <a:ext uri="{FF2B5EF4-FFF2-40B4-BE49-F238E27FC236}">
                <a16:creationId xmlns:a16="http://schemas.microsoft.com/office/drawing/2014/main" id="{2726D351-C839-4E77-8318-32772BDCE38B}"/>
              </a:ext>
            </a:extLst>
          </p:cNvPr>
          <p:cNvSpPr>
            <a:spLocks noGrp="1"/>
          </p:cNvSpPr>
          <p:nvPr>
            <p:ph idx="1"/>
          </p:nvPr>
        </p:nvSpPr>
        <p:spPr>
          <a:xfrm>
            <a:off x="5155905" y="1113764"/>
            <a:ext cx="6108179" cy="4624327"/>
          </a:xfrm>
        </p:spPr>
        <p:txBody>
          <a:bodyPr anchor="ctr">
            <a:normAutofit/>
          </a:bodyPr>
          <a:lstStyle/>
          <a:p>
            <a:r>
              <a:rPr lang="en-US" dirty="0"/>
              <a:t>Challenge to award can be made with:</a:t>
            </a:r>
          </a:p>
          <a:p>
            <a:pPr lvl="1"/>
            <a:r>
              <a:rPr lang="en-US" dirty="0"/>
              <a:t>The Contracting Officer; and/or</a:t>
            </a:r>
          </a:p>
          <a:p>
            <a:pPr lvl="1"/>
            <a:r>
              <a:rPr lang="en-US" dirty="0"/>
              <a:t>The or Agency; and/or</a:t>
            </a:r>
          </a:p>
          <a:p>
            <a:pPr lvl="1"/>
            <a:r>
              <a:rPr lang="en-US" dirty="0"/>
              <a:t>The </a:t>
            </a:r>
            <a:r>
              <a:rPr lang="en-US" dirty="0">
                <a:hlinkClick r:id="rId2"/>
              </a:rPr>
              <a:t>Government Accountability Office </a:t>
            </a:r>
            <a:r>
              <a:rPr lang="en-US" dirty="0"/>
              <a:t>(GAO); and/or </a:t>
            </a:r>
          </a:p>
          <a:p>
            <a:pPr lvl="1"/>
            <a:r>
              <a:rPr lang="en-US" dirty="0"/>
              <a:t>The </a:t>
            </a:r>
            <a:r>
              <a:rPr lang="en-US" dirty="0">
                <a:hlinkClick r:id="rId3"/>
              </a:rPr>
              <a:t>Court of Federal Claims</a:t>
            </a:r>
            <a:r>
              <a:rPr lang="en-US" dirty="0"/>
              <a:t>.</a:t>
            </a:r>
          </a:p>
        </p:txBody>
      </p:sp>
      <p:grpSp>
        <p:nvGrpSpPr>
          <p:cNvPr id="20" name="Group 19">
            <a:extLst>
              <a:ext uri="{FF2B5EF4-FFF2-40B4-BE49-F238E27FC236}">
                <a16:creationId xmlns:a16="http://schemas.microsoft.com/office/drawing/2014/main" id="{FB0A0110-F41B-46F5-985C-396E3F518473}"/>
              </a:ext>
            </a:extLst>
          </p:cNvPr>
          <p:cNvGrpSpPr/>
          <p:nvPr/>
        </p:nvGrpSpPr>
        <p:grpSpPr>
          <a:xfrm>
            <a:off x="7744140" y="6084006"/>
            <a:ext cx="2638990" cy="570941"/>
            <a:chOff x="1721994" y="5858799"/>
            <a:chExt cx="2638990" cy="570941"/>
          </a:xfrm>
        </p:grpSpPr>
        <p:pic>
          <p:nvPicPr>
            <p:cNvPr id="23" name="Picture 22">
              <a:extLst>
                <a:ext uri="{FF2B5EF4-FFF2-40B4-BE49-F238E27FC236}">
                  <a16:creationId xmlns:a16="http://schemas.microsoft.com/office/drawing/2014/main" id="{B1E501F1-F1C1-4FE6-838E-99414AE234A9}"/>
                </a:ext>
              </a:extLst>
            </p:cNvPr>
            <p:cNvPicPr>
              <a:picLocks noChangeAspect="1"/>
            </p:cNvPicPr>
            <p:nvPr/>
          </p:nvPicPr>
          <p:blipFill>
            <a:blip r:embed="rId4"/>
            <a:stretch>
              <a:fillRect/>
            </a:stretch>
          </p:blipFill>
          <p:spPr>
            <a:xfrm>
              <a:off x="1721994" y="5858799"/>
              <a:ext cx="2545205" cy="495551"/>
            </a:xfrm>
            <a:prstGeom prst="rect">
              <a:avLst/>
            </a:prstGeom>
          </p:spPr>
        </p:pic>
        <p:cxnSp>
          <p:nvCxnSpPr>
            <p:cNvPr id="24" name="Straight Connector 23">
              <a:extLst>
                <a:ext uri="{FF2B5EF4-FFF2-40B4-BE49-F238E27FC236}">
                  <a16:creationId xmlns:a16="http://schemas.microsoft.com/office/drawing/2014/main" id="{40A67B4E-4384-49BA-977B-168D0C6F0227}"/>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38904A16-15F6-4EB4-A8BB-773832B1407E}"/>
              </a:ext>
            </a:extLst>
          </p:cNvPr>
          <p:cNvPicPr>
            <a:picLocks noChangeAspect="1"/>
          </p:cNvPicPr>
          <p:nvPr/>
        </p:nvPicPr>
        <p:blipFill>
          <a:blip r:embed="rId5"/>
          <a:stretch>
            <a:fillRect/>
          </a:stretch>
        </p:blipFill>
        <p:spPr>
          <a:xfrm>
            <a:off x="10476916" y="6058022"/>
            <a:ext cx="1835055" cy="695004"/>
          </a:xfrm>
          <a:prstGeom prst="rect">
            <a:avLst/>
          </a:prstGeom>
        </p:spPr>
      </p:pic>
    </p:spTree>
    <p:extLst>
      <p:ext uri="{BB962C8B-B14F-4D97-AF65-F5344CB8AC3E}">
        <p14:creationId xmlns:p14="http://schemas.microsoft.com/office/powerpoint/2010/main" val="2060059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8DB8AC-8D68-4E84-8586-038C455BF5EA}"/>
              </a:ext>
            </a:extLst>
          </p:cNvPr>
          <p:cNvSpPr>
            <a:spLocks noGrp="1"/>
          </p:cNvSpPr>
          <p:nvPr>
            <p:ph type="title"/>
          </p:nvPr>
        </p:nvSpPr>
        <p:spPr>
          <a:xfrm>
            <a:off x="959157" y="1113764"/>
            <a:ext cx="3269749" cy="4624327"/>
          </a:xfrm>
        </p:spPr>
        <p:txBody>
          <a:bodyPr anchor="ctr">
            <a:normAutofit fontScale="90000"/>
          </a:bodyPr>
          <a:lstStyle/>
          <a:p>
            <a:pPr algn="ctr"/>
            <a:r>
              <a:rPr lang="en-US" sz="9600" dirty="0"/>
              <a:t>GAO v. COFC</a:t>
            </a:r>
            <a:endParaRPr lang="en-US" sz="3200" dirty="0">
              <a:solidFill>
                <a:srgbClr val="FFFFFF"/>
              </a:solidFill>
            </a:endParaRPr>
          </a:p>
        </p:txBody>
      </p:sp>
      <p:sp>
        <p:nvSpPr>
          <p:cNvPr id="3" name="Content Placeholder 2">
            <a:extLst>
              <a:ext uri="{FF2B5EF4-FFF2-40B4-BE49-F238E27FC236}">
                <a16:creationId xmlns:a16="http://schemas.microsoft.com/office/drawing/2014/main" id="{2726D351-C839-4E77-8318-32772BDCE38B}"/>
              </a:ext>
            </a:extLst>
          </p:cNvPr>
          <p:cNvSpPr>
            <a:spLocks noGrp="1"/>
          </p:cNvSpPr>
          <p:nvPr>
            <p:ph idx="1"/>
          </p:nvPr>
        </p:nvSpPr>
        <p:spPr>
          <a:xfrm>
            <a:off x="5155905" y="1113764"/>
            <a:ext cx="6108179" cy="4624327"/>
          </a:xfrm>
        </p:spPr>
        <p:txBody>
          <a:bodyPr anchor="ctr">
            <a:normAutofit lnSpcReduction="10000"/>
          </a:bodyPr>
          <a:lstStyle/>
          <a:p>
            <a:pPr lvl="1"/>
            <a:r>
              <a:rPr lang="en-US" sz="1800" dirty="0"/>
              <a:t>The GAO is substantially less complex </a:t>
            </a:r>
          </a:p>
          <a:p>
            <a:pPr lvl="1"/>
            <a:r>
              <a:rPr lang="en-US" sz="1800" dirty="0"/>
              <a:t>At the GAO, the individual reviewing the appeal will have substantial contract law experience, in the COFC the Judge may or may not have substantial experience in Government Contracting.</a:t>
            </a:r>
          </a:p>
          <a:p>
            <a:pPr lvl="1"/>
            <a:r>
              <a:rPr lang="en-US" sz="1800" dirty="0"/>
              <a:t>A timely protest at the GAO results in automatic suspension of performance of the awarded contract.  At the Court, the protestor must obtain an injunction.</a:t>
            </a:r>
          </a:p>
          <a:p>
            <a:pPr lvl="1"/>
            <a:r>
              <a:rPr lang="en-US" sz="1800" dirty="0"/>
              <a:t>At the GAO, the Agency is required to produce an administrative with a statement by the Contracting Officer and a legal opinion within 30 days of filing.</a:t>
            </a:r>
          </a:p>
          <a:p>
            <a:pPr lvl="1"/>
            <a:r>
              <a:rPr lang="en-US" sz="1800" dirty="0"/>
              <a:t>If you don’t prevail on the GAO protest, you can file a new protest with the COFC or directly appeal to the Court of Federal Appeals.</a:t>
            </a:r>
          </a:p>
          <a:p>
            <a:pPr lvl="1"/>
            <a:r>
              <a:rPr lang="en-US" sz="1800" i="1" dirty="0"/>
              <a:t>My Preference:  The GAO</a:t>
            </a:r>
            <a:endParaRPr lang="en-US" i="1" dirty="0"/>
          </a:p>
        </p:txBody>
      </p:sp>
      <p:grpSp>
        <p:nvGrpSpPr>
          <p:cNvPr id="20" name="Group 19">
            <a:extLst>
              <a:ext uri="{FF2B5EF4-FFF2-40B4-BE49-F238E27FC236}">
                <a16:creationId xmlns:a16="http://schemas.microsoft.com/office/drawing/2014/main" id="{FB0A0110-F41B-46F5-985C-396E3F518473}"/>
              </a:ext>
            </a:extLst>
          </p:cNvPr>
          <p:cNvGrpSpPr/>
          <p:nvPr/>
        </p:nvGrpSpPr>
        <p:grpSpPr>
          <a:xfrm>
            <a:off x="7744140" y="6084006"/>
            <a:ext cx="2638990" cy="570941"/>
            <a:chOff x="1721994" y="5858799"/>
            <a:chExt cx="2638990" cy="570941"/>
          </a:xfrm>
        </p:grpSpPr>
        <p:pic>
          <p:nvPicPr>
            <p:cNvPr id="23" name="Picture 22">
              <a:extLst>
                <a:ext uri="{FF2B5EF4-FFF2-40B4-BE49-F238E27FC236}">
                  <a16:creationId xmlns:a16="http://schemas.microsoft.com/office/drawing/2014/main" id="{B1E501F1-F1C1-4FE6-838E-99414AE234A9}"/>
                </a:ext>
              </a:extLst>
            </p:cNvPr>
            <p:cNvPicPr>
              <a:picLocks noChangeAspect="1"/>
            </p:cNvPicPr>
            <p:nvPr/>
          </p:nvPicPr>
          <p:blipFill>
            <a:blip r:embed="rId2"/>
            <a:stretch>
              <a:fillRect/>
            </a:stretch>
          </p:blipFill>
          <p:spPr>
            <a:xfrm>
              <a:off x="1721994" y="5858799"/>
              <a:ext cx="2545205" cy="495551"/>
            </a:xfrm>
            <a:prstGeom prst="rect">
              <a:avLst/>
            </a:prstGeom>
          </p:spPr>
        </p:pic>
        <p:cxnSp>
          <p:nvCxnSpPr>
            <p:cNvPr id="24" name="Straight Connector 23">
              <a:extLst>
                <a:ext uri="{FF2B5EF4-FFF2-40B4-BE49-F238E27FC236}">
                  <a16:creationId xmlns:a16="http://schemas.microsoft.com/office/drawing/2014/main" id="{40A67B4E-4384-49BA-977B-168D0C6F0227}"/>
                </a:ext>
              </a:extLst>
            </p:cNvPr>
            <p:cNvCxnSpPr/>
            <p:nvPr/>
          </p:nvCxnSpPr>
          <p:spPr>
            <a:xfrm>
              <a:off x="4360984" y="5858799"/>
              <a:ext cx="0" cy="570941"/>
            </a:xfrm>
            <a:prstGeom prst="line">
              <a:avLst/>
            </a:prstGeom>
            <a:ln w="31750"/>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38904A16-15F6-4EB4-A8BB-773832B1407E}"/>
              </a:ext>
            </a:extLst>
          </p:cNvPr>
          <p:cNvPicPr>
            <a:picLocks noChangeAspect="1"/>
          </p:cNvPicPr>
          <p:nvPr/>
        </p:nvPicPr>
        <p:blipFill>
          <a:blip r:embed="rId3"/>
          <a:stretch>
            <a:fillRect/>
          </a:stretch>
        </p:blipFill>
        <p:spPr>
          <a:xfrm>
            <a:off x="10476916" y="6058022"/>
            <a:ext cx="1835055" cy="695004"/>
          </a:xfrm>
          <a:prstGeom prst="rect">
            <a:avLst/>
          </a:prstGeom>
        </p:spPr>
      </p:pic>
    </p:spTree>
    <p:extLst>
      <p:ext uri="{BB962C8B-B14F-4D97-AF65-F5344CB8AC3E}">
        <p14:creationId xmlns:p14="http://schemas.microsoft.com/office/powerpoint/2010/main" val="2814619388"/>
      </p:ext>
    </p:extLst>
  </p:cSld>
  <p:clrMapOvr>
    <a:masterClrMapping/>
  </p:clrMapOvr>
</p:sld>
</file>

<file path=ppt/theme/theme1.xml><?xml version="1.0" encoding="utf-8"?>
<a:theme xmlns:a="http://schemas.openxmlformats.org/drawingml/2006/main" name="Dividend">
  <a:themeElements>
    <a:clrScheme name="Custom 2">
      <a:dk1>
        <a:sysClr val="windowText" lastClr="000000"/>
      </a:dk1>
      <a:lt1>
        <a:sysClr val="window" lastClr="FFFFFF"/>
      </a:lt1>
      <a:dk2>
        <a:srgbClr val="3D3D3D"/>
      </a:dk2>
      <a:lt2>
        <a:srgbClr val="EBEBEB"/>
      </a:lt2>
      <a:accent1>
        <a:srgbClr val="465359"/>
      </a:accent1>
      <a:accent2>
        <a:srgbClr val="D9A625"/>
      </a:accent2>
      <a:accent3>
        <a:srgbClr val="E6C46D"/>
      </a:accent3>
      <a:accent4>
        <a:srgbClr val="969FA7"/>
      </a:accent4>
      <a:accent5>
        <a:srgbClr val="000000"/>
      </a:accent5>
      <a:accent6>
        <a:srgbClr val="5A8071"/>
      </a:accent6>
      <a:hlink>
        <a:srgbClr val="595959"/>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docProps/app.xml><?xml version="1.0" encoding="utf-8"?>
<Properties xmlns="http://schemas.openxmlformats.org/officeDocument/2006/extended-properties" xmlns:vt="http://schemas.openxmlformats.org/officeDocument/2006/docPropsVTypes">
  <TotalTime>18</TotalTime>
  <Words>1234</Words>
  <Application>Microsoft Office PowerPoint</Application>
  <PresentationFormat>Widescreen</PresentationFormat>
  <Paragraphs>106</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Gill Sans MT</vt:lpstr>
      <vt:lpstr>open_sansregular</vt:lpstr>
      <vt:lpstr>Wingdings 2</vt:lpstr>
      <vt:lpstr>Dividend</vt:lpstr>
      <vt:lpstr>PowerPoint Presentation</vt:lpstr>
      <vt:lpstr>Green Skies The South Pole-2017</vt:lpstr>
      <vt:lpstr>Type of Disputes Initial Forums</vt:lpstr>
      <vt:lpstr>Appeals</vt:lpstr>
      <vt:lpstr>Challenging Small Business Status</vt:lpstr>
      <vt:lpstr>The Size Protest</vt:lpstr>
      <vt:lpstr>The Award Protest</vt:lpstr>
      <vt:lpstr>The Award Protest</vt:lpstr>
      <vt:lpstr>GAO v. COFC</vt:lpstr>
      <vt:lpstr>Classic Construction Disputes</vt:lpstr>
      <vt:lpstr>Choice of  Forums</vt:lpstr>
      <vt:lpstr>The Primary Differences</vt:lpstr>
      <vt:lpstr>The Prerequisite</vt:lpstr>
      <vt:lpstr>The Difference Between  a REA and a Claim</vt:lpstr>
      <vt:lpstr>The Final Decision FAR 33.211</vt:lpstr>
      <vt:lpstr>Requirements for a Claim</vt:lpstr>
      <vt:lpstr>Difference Between  ASBCA and COFC</vt:lpstr>
      <vt:lpstr>Difference Between    ASBCA and COFC (Continued)</vt:lpstr>
      <vt:lpstr>Similarities Between  ASBCA and COFC</vt:lpstr>
      <vt:lpstr>My Preference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Desire Stewart</dc:creator>
  <cp:lastModifiedBy>GR</cp:lastModifiedBy>
  <cp:revision>4</cp:revision>
  <dcterms:created xsi:type="dcterms:W3CDTF">2020-10-09T16:16:41Z</dcterms:created>
  <dcterms:modified xsi:type="dcterms:W3CDTF">2021-01-09T14:45:30Z</dcterms:modified>
</cp:coreProperties>
</file>