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8" d="100"/>
          <a:sy n="118" d="100"/>
        </p:scale>
        <p:origin x="32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6F52A8-5588-464C-9E2B-39483B31B03D}"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585CD-5D79-45B9-9848-2408021761C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300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F52A8-5588-464C-9E2B-39483B31B03D}"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3124638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F52A8-5588-464C-9E2B-39483B31B03D}"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180687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F52A8-5588-464C-9E2B-39483B31B03D}"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120078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6F52A8-5588-464C-9E2B-39483B31B03D}" type="datetimeFigureOut">
              <a:rPr lang="en-US" smtClean="0"/>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1585CD-5D79-45B9-9848-2408021761C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6004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6F52A8-5588-464C-9E2B-39483B31B03D}" type="datetimeFigureOut">
              <a:rPr lang="en-US" smtClean="0"/>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3587325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6F52A8-5588-464C-9E2B-39483B31B03D}" type="datetimeFigureOut">
              <a:rPr lang="en-US" smtClean="0"/>
              <a:t>12/13/2020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421255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6F52A8-5588-464C-9E2B-39483B31B03D}" type="datetimeFigureOut">
              <a:rPr lang="en-US" smtClean="0"/>
              <a:t>12/13/2020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2258659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F6F52A8-5588-464C-9E2B-39483B31B03D}" type="datetimeFigureOut">
              <a:rPr lang="en-US" smtClean="0"/>
              <a:t>12/13/2020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3915045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F6F52A8-5588-464C-9E2B-39483B31B03D}" type="datetimeFigureOut">
              <a:rPr lang="en-US" smtClean="0"/>
              <a:t>12/13/2020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81585CD-5D79-45B9-9848-2408021761C5}" type="slidenum">
              <a:rPr lang="en-US" smtClean="0"/>
              <a:t>‹#›</a:t>
            </a:fld>
            <a:endParaRPr lang="en-US"/>
          </a:p>
        </p:txBody>
      </p:sp>
    </p:spTree>
    <p:extLst>
      <p:ext uri="{BB962C8B-B14F-4D97-AF65-F5344CB8AC3E}">
        <p14:creationId xmlns:p14="http://schemas.microsoft.com/office/powerpoint/2010/main" val="325792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6F52A8-5588-464C-9E2B-39483B31B03D}" type="datetimeFigureOut">
              <a:rPr lang="en-US" smtClean="0"/>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1585CD-5D79-45B9-9848-2408021761C5}" type="slidenum">
              <a:rPr lang="en-US" smtClean="0"/>
              <a:t>‹#›</a:t>
            </a:fld>
            <a:endParaRPr lang="en-US"/>
          </a:p>
        </p:txBody>
      </p:sp>
    </p:spTree>
    <p:extLst>
      <p:ext uri="{BB962C8B-B14F-4D97-AF65-F5344CB8AC3E}">
        <p14:creationId xmlns:p14="http://schemas.microsoft.com/office/powerpoint/2010/main" val="177761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F6F52A8-5588-464C-9E2B-39483B31B03D}" type="datetimeFigureOut">
              <a:rPr lang="en-US" smtClean="0"/>
              <a:t>12/13/2020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81585CD-5D79-45B9-9848-2408021761C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68283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FLORIDA APPEALS IN CONSTRUCTION CASES</a:t>
            </a:r>
            <a:endParaRPr lang="en-US" dirty="0"/>
          </a:p>
        </p:txBody>
      </p:sp>
      <p:sp>
        <p:nvSpPr>
          <p:cNvPr id="3" name="Subtitle 2"/>
          <p:cNvSpPr>
            <a:spLocks noGrp="1"/>
          </p:cNvSpPr>
          <p:nvPr>
            <p:ph type="subTitle" idx="1"/>
          </p:nvPr>
        </p:nvSpPr>
        <p:spPr/>
        <p:txBody>
          <a:bodyPr>
            <a:normAutofit/>
          </a:bodyPr>
          <a:lstStyle/>
          <a:p>
            <a:r>
              <a:rPr lang="en-US" sz="4800" dirty="0" smtClean="0"/>
              <a:t>2020 AND BEYOND</a:t>
            </a:r>
            <a:endParaRPr lang="en-US" sz="4800" dirty="0"/>
          </a:p>
        </p:txBody>
      </p:sp>
    </p:spTree>
    <p:extLst>
      <p:ext uri="{BB962C8B-B14F-4D97-AF65-F5344CB8AC3E}">
        <p14:creationId xmlns:p14="http://schemas.microsoft.com/office/powerpoint/2010/main" val="1793608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495" y="500062"/>
            <a:ext cx="10515600" cy="1325563"/>
          </a:xfrm>
        </p:spPr>
        <p:txBody>
          <a:bodyPr/>
          <a:lstStyle/>
          <a:p>
            <a:r>
              <a:rPr lang="en-US" dirty="0" smtClean="0"/>
              <a:t>APPEALABLE NON-FINAL ORDERS</a:t>
            </a:r>
            <a:endParaRPr lang="en-US" dirty="0"/>
          </a:p>
        </p:txBody>
      </p:sp>
      <p:sp>
        <p:nvSpPr>
          <p:cNvPr id="3" name="Content Placeholder 2"/>
          <p:cNvSpPr>
            <a:spLocks noGrp="1"/>
          </p:cNvSpPr>
          <p:nvPr>
            <p:ph idx="1"/>
          </p:nvPr>
        </p:nvSpPr>
        <p:spPr/>
        <p:txBody>
          <a:bodyPr>
            <a:normAutofit lnSpcReduction="10000"/>
          </a:bodyPr>
          <a:lstStyle/>
          <a:p>
            <a:pPr lvl="0"/>
            <a:r>
              <a:rPr lang="en-US" dirty="0"/>
              <a:t>venue and forum non-</a:t>
            </a:r>
            <a:r>
              <a:rPr lang="en-US" dirty="0" err="1"/>
              <a:t>conveniens</a:t>
            </a:r>
            <a:r>
              <a:rPr lang="en-US" dirty="0"/>
              <a:t>; </a:t>
            </a:r>
          </a:p>
          <a:p>
            <a:pPr lvl="0"/>
            <a:r>
              <a:rPr lang="en-US" dirty="0"/>
              <a:t>jurisdiction of the person</a:t>
            </a:r>
            <a:r>
              <a:rPr lang="en-US" dirty="0" smtClean="0"/>
              <a:t>;</a:t>
            </a:r>
          </a:p>
          <a:p>
            <a:pPr lvl="0"/>
            <a:r>
              <a:rPr lang="en-US" dirty="0" smtClean="0"/>
              <a:t>grant, continue, modify, deny, dissolve injunctions or refuse to modify or dissolve injunctions;</a:t>
            </a:r>
            <a:endParaRPr lang="en-US" dirty="0"/>
          </a:p>
          <a:p>
            <a:pPr lvl="0"/>
            <a:r>
              <a:rPr lang="en-US" dirty="0"/>
              <a:t>the right to immediate possession of property, including orders that grant, modify, dissolve or refuse to grant, modify or dissolve writs of replevin, garnishment or attachment;</a:t>
            </a:r>
          </a:p>
          <a:p>
            <a:pPr lvl="0"/>
            <a:r>
              <a:rPr lang="en-US" dirty="0"/>
              <a:t>orders finding as a matter of law a party is not entitled to workers compensation immunity; </a:t>
            </a:r>
          </a:p>
          <a:p>
            <a:pPr lvl="0"/>
            <a:r>
              <a:rPr lang="en-US" dirty="0"/>
              <a:t>certification of a class; </a:t>
            </a:r>
          </a:p>
          <a:p>
            <a:pPr lvl="0"/>
            <a:r>
              <a:rPr lang="en-US" dirty="0"/>
              <a:t>orders that determine as a matter of law a </a:t>
            </a:r>
            <a:r>
              <a:rPr lang="en-US" dirty="0" err="1"/>
              <a:t>pary</a:t>
            </a:r>
            <a:r>
              <a:rPr lang="en-US" dirty="0"/>
              <a:t> is not entitled to sovereign immunity;</a:t>
            </a:r>
          </a:p>
          <a:p>
            <a:pPr lvl="0"/>
            <a:r>
              <a:rPr lang="en-US" dirty="0"/>
              <a:t>orders that grant or deny the appointment of a receiver, and terminate or refuse to terminate a receivership. </a:t>
            </a:r>
          </a:p>
        </p:txBody>
      </p:sp>
    </p:spTree>
    <p:extLst>
      <p:ext uri="{BB962C8B-B14F-4D97-AF65-F5344CB8AC3E}">
        <p14:creationId xmlns:p14="http://schemas.microsoft.com/office/powerpoint/2010/main" val="2059900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COMMON LAW CERTIORARI- RULE 9.100(B)</a:t>
            </a:r>
            <a:endParaRPr lang="en-US" dirty="0"/>
          </a:p>
        </p:txBody>
      </p:sp>
      <p:sp>
        <p:nvSpPr>
          <p:cNvPr id="3" name="Content Placeholder 2"/>
          <p:cNvSpPr>
            <a:spLocks noGrp="1"/>
          </p:cNvSpPr>
          <p:nvPr>
            <p:ph idx="1"/>
          </p:nvPr>
        </p:nvSpPr>
        <p:spPr/>
        <p:txBody>
          <a:bodyPr>
            <a:normAutofit/>
          </a:bodyPr>
          <a:lstStyle/>
          <a:p>
            <a:r>
              <a:rPr lang="en-US" sz="2400" dirty="0" smtClean="0"/>
              <a:t>REVIEW OF NON-FINAL ORDER IS OTHERWISE BY COMMON LAW CERTIORARI</a:t>
            </a:r>
          </a:p>
          <a:p>
            <a:r>
              <a:rPr lang="en-US" sz="2400" dirty="0" smtClean="0"/>
              <a:t>Order appealable as of right, appealing party does not separately have to establish a basis for appellate jurisdiction</a:t>
            </a:r>
          </a:p>
          <a:p>
            <a:r>
              <a:rPr lang="en-US" sz="2400" dirty="0" smtClean="0"/>
              <a:t>Certiorari requires a showing of: </a:t>
            </a:r>
          </a:p>
          <a:p>
            <a:pPr marL="0" indent="0">
              <a:buNone/>
            </a:pPr>
            <a:r>
              <a:rPr lang="en-US" sz="2400" dirty="0" smtClean="0"/>
              <a:t>	1) departure from the essential requirements of law</a:t>
            </a:r>
          </a:p>
          <a:p>
            <a:pPr marL="0" indent="0">
              <a:buNone/>
            </a:pPr>
            <a:r>
              <a:rPr lang="en-US" sz="2400" dirty="0" smtClean="0"/>
              <a:t>	2) irreparable harm </a:t>
            </a:r>
          </a:p>
          <a:p>
            <a:pPr marL="0" indent="0">
              <a:buNone/>
            </a:pPr>
            <a:r>
              <a:rPr lang="en-US" sz="2400" i="1" dirty="0"/>
              <a:t>See Custer Medical Center v. United Auto Ins. Co.,</a:t>
            </a:r>
            <a:r>
              <a:rPr lang="en-US" sz="2400" dirty="0"/>
              <a:t>62 So. 3d 1086 (Fla. 2010)(writ of certiorari is a backstop to correct grievous errors that, for a variety of reasons, are not otherwise effectively subject to review). </a:t>
            </a:r>
          </a:p>
        </p:txBody>
      </p:sp>
    </p:spTree>
    <p:extLst>
      <p:ext uri="{BB962C8B-B14F-4D97-AF65-F5344CB8AC3E}">
        <p14:creationId xmlns:p14="http://schemas.microsoft.com/office/powerpoint/2010/main" val="1120077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PETITION FOR CERTIORARI </a:t>
            </a:r>
            <a:endParaRPr lang="en-US" dirty="0"/>
          </a:p>
        </p:txBody>
      </p:sp>
      <p:sp>
        <p:nvSpPr>
          <p:cNvPr id="3" name="Content Placeholder 2"/>
          <p:cNvSpPr>
            <a:spLocks noGrp="1"/>
          </p:cNvSpPr>
          <p:nvPr>
            <p:ph idx="1"/>
          </p:nvPr>
        </p:nvSpPr>
        <p:spPr/>
        <p:txBody>
          <a:bodyPr>
            <a:normAutofit/>
          </a:bodyPr>
          <a:lstStyle/>
          <a:p>
            <a:r>
              <a:rPr lang="en-US" sz="2800" dirty="0" smtClean="0"/>
              <a:t>FORMAT: </a:t>
            </a:r>
          </a:p>
          <a:p>
            <a:pPr marL="0" indent="0">
              <a:buNone/>
            </a:pPr>
            <a:r>
              <a:rPr lang="en-US" sz="2800" dirty="0"/>
              <a:t> </a:t>
            </a:r>
            <a:r>
              <a:rPr lang="en-US" sz="2800" dirty="0" smtClean="0"/>
              <a:t>Basis </a:t>
            </a:r>
            <a:r>
              <a:rPr lang="en-US" sz="2800" dirty="0"/>
              <a:t>for invoking the jurisdiction of the court;</a:t>
            </a:r>
          </a:p>
          <a:p>
            <a:pPr lvl="0"/>
            <a:r>
              <a:rPr lang="en-US" sz="2800" dirty="0"/>
              <a:t>F</a:t>
            </a:r>
            <a:r>
              <a:rPr lang="en-US" sz="2800" dirty="0" smtClean="0"/>
              <a:t>acts </a:t>
            </a:r>
            <a:r>
              <a:rPr lang="en-US" sz="2800" dirty="0"/>
              <a:t>on which the petitioner relies;</a:t>
            </a:r>
          </a:p>
          <a:p>
            <a:pPr lvl="0"/>
            <a:r>
              <a:rPr lang="en-US" sz="2800" dirty="0" smtClean="0"/>
              <a:t>Nature </a:t>
            </a:r>
            <a:r>
              <a:rPr lang="en-US" sz="2800" dirty="0"/>
              <a:t>of the relief sought; and</a:t>
            </a:r>
          </a:p>
          <a:p>
            <a:pPr lvl="0"/>
            <a:r>
              <a:rPr lang="en-US" sz="2800" dirty="0" smtClean="0"/>
              <a:t>Argument </a:t>
            </a:r>
            <a:r>
              <a:rPr lang="en-US" sz="2800" dirty="0"/>
              <a:t>in support of the petition and appropriate citations of </a:t>
            </a:r>
            <a:r>
              <a:rPr lang="en-US" sz="2800" dirty="0" smtClean="0"/>
              <a:t>authority</a:t>
            </a:r>
            <a:endParaRPr lang="en-US" sz="2800" dirty="0"/>
          </a:p>
          <a:p>
            <a:pPr lvl="0"/>
            <a:r>
              <a:rPr lang="en-US" sz="2800" dirty="0" smtClean="0"/>
              <a:t>Accompanied by Appendix- Rule 9.220</a:t>
            </a:r>
            <a:endParaRPr lang="en-US" sz="2800" dirty="0"/>
          </a:p>
          <a:p>
            <a:endParaRPr lang="en-US" sz="2800" dirty="0"/>
          </a:p>
        </p:txBody>
      </p:sp>
    </p:spTree>
    <p:extLst>
      <p:ext uri="{BB962C8B-B14F-4D97-AF65-F5344CB8AC3E}">
        <p14:creationId xmlns:p14="http://schemas.microsoft.com/office/powerpoint/2010/main" val="3256718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PETITION FOR CERTIORARI</a:t>
            </a:r>
            <a:endParaRPr lang="en-US" dirty="0"/>
          </a:p>
        </p:txBody>
      </p:sp>
      <p:sp>
        <p:nvSpPr>
          <p:cNvPr id="3" name="Content Placeholder 2"/>
          <p:cNvSpPr>
            <a:spLocks noGrp="1"/>
          </p:cNvSpPr>
          <p:nvPr>
            <p:ph idx="1"/>
          </p:nvPr>
        </p:nvSpPr>
        <p:spPr/>
        <p:txBody>
          <a:bodyPr>
            <a:noAutofit/>
          </a:bodyPr>
          <a:lstStyle/>
          <a:p>
            <a:r>
              <a:rPr lang="en-US" sz="2800" dirty="0"/>
              <a:t>If the petition demonstrates a preliminary basis for relief, the appellate court will issue an Order to Show Cause. Fla. R. App. P. 9.100(h). The order will set a time or the respondent to serve a response to the petition. </a:t>
            </a:r>
            <a:r>
              <a:rPr lang="en-US" sz="2800" i="1" dirty="0"/>
              <a:t>Id.</a:t>
            </a:r>
            <a:r>
              <a:rPr lang="en-US" sz="2800" dirty="0"/>
              <a:t> A reply can be served 20 days after service of the response. Fla. R. App. P. 9.100(k). </a:t>
            </a:r>
            <a:endParaRPr lang="en-US" sz="2800" dirty="0" smtClean="0"/>
          </a:p>
          <a:p>
            <a:r>
              <a:rPr lang="en-US" sz="2800" dirty="0"/>
              <a:t>If certiorari is denied, unless the order from the appellate court specifies otherwise, the decision of the appellate court is only a determination that there is no jurisdiction, and does not constitute and affirmance of the issue or law of the case for which a review was sought. </a:t>
            </a:r>
          </a:p>
          <a:p>
            <a:endParaRPr lang="en-US" sz="2800" dirty="0"/>
          </a:p>
        </p:txBody>
      </p:sp>
    </p:spTree>
    <p:extLst>
      <p:ext uri="{BB962C8B-B14F-4D97-AF65-F5344CB8AC3E}">
        <p14:creationId xmlns:p14="http://schemas.microsoft.com/office/powerpoint/2010/main" val="22458741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PETITION FOR CERTIORARI-CAT OUT OF BAG</a:t>
            </a:r>
            <a:endParaRPr lang="en-US" dirty="0"/>
          </a:p>
        </p:txBody>
      </p:sp>
      <p:sp>
        <p:nvSpPr>
          <p:cNvPr id="3" name="Content Placeholder 2"/>
          <p:cNvSpPr>
            <a:spLocks noGrp="1"/>
          </p:cNvSpPr>
          <p:nvPr>
            <p:ph idx="1"/>
          </p:nvPr>
        </p:nvSpPr>
        <p:spPr/>
        <p:txBody>
          <a:bodyPr>
            <a:normAutofit/>
          </a:bodyPr>
          <a:lstStyle/>
          <a:p>
            <a:r>
              <a:rPr lang="en-US" sz="2800" dirty="0" smtClean="0"/>
              <a:t>“Cat </a:t>
            </a:r>
            <a:r>
              <a:rPr lang="en-US" sz="2800" dirty="0"/>
              <a:t>out of the </a:t>
            </a:r>
            <a:r>
              <a:rPr lang="en-US" sz="2800" dirty="0" err="1"/>
              <a:t>bag”materials</a:t>
            </a:r>
            <a:r>
              <a:rPr lang="en-US" sz="2800" dirty="0"/>
              <a:t>. </a:t>
            </a:r>
            <a:r>
              <a:rPr lang="en-US" sz="2800" i="1" dirty="0"/>
              <a:t>See </a:t>
            </a:r>
            <a:r>
              <a:rPr lang="en-US" sz="2800" i="1" dirty="0" err="1"/>
              <a:t>Alterra</a:t>
            </a:r>
            <a:r>
              <a:rPr lang="en-US" sz="2800" i="1" dirty="0"/>
              <a:t> Healthcare Corp. v. Estate of Shelley,</a:t>
            </a:r>
            <a:r>
              <a:rPr lang="en-US" sz="2800" dirty="0"/>
              <a:t> 827 So. 2d 936 (Fla. 2002) </a:t>
            </a:r>
            <a:endParaRPr lang="en-US" sz="2800" dirty="0" smtClean="0"/>
          </a:p>
          <a:p>
            <a:r>
              <a:rPr lang="en-US" sz="2800" dirty="0" smtClean="0"/>
              <a:t>Irreparable </a:t>
            </a:r>
            <a:r>
              <a:rPr lang="en-US" sz="2800" dirty="0"/>
              <a:t>harm might be occasioned by an order that provides opponent material that could be used to injure another person outside the context of litigation. </a:t>
            </a:r>
            <a:endParaRPr lang="en-US" sz="2800" dirty="0" smtClean="0"/>
          </a:p>
          <a:p>
            <a:r>
              <a:rPr lang="en-US" sz="2800" i="1" dirty="0" smtClean="0"/>
              <a:t>See </a:t>
            </a:r>
            <a:r>
              <a:rPr lang="en-US" sz="2800" i="1" dirty="0"/>
              <a:t>Capital One, N.A. v. Forbes,</a:t>
            </a:r>
            <a:r>
              <a:rPr lang="en-US" sz="2800" dirty="0"/>
              <a:t> 34 So. 3d 209 (Fla. 2d DCA 2010)(order required disclosure of trade secrets would cause irreparable injury that could not be corrected on appeal and supported a certiorari petition)</a:t>
            </a:r>
          </a:p>
        </p:txBody>
      </p:sp>
    </p:spTree>
    <p:extLst>
      <p:ext uri="{BB962C8B-B14F-4D97-AF65-F5344CB8AC3E}">
        <p14:creationId xmlns:p14="http://schemas.microsoft.com/office/powerpoint/2010/main" val="3903780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PETITION FOR CERTIORARI-PRE-SUIT NONCOMPLIANCE</a:t>
            </a:r>
            <a:endParaRPr lang="en-US" dirty="0"/>
          </a:p>
        </p:txBody>
      </p:sp>
      <p:sp>
        <p:nvSpPr>
          <p:cNvPr id="3" name="Content Placeholder 2"/>
          <p:cNvSpPr>
            <a:spLocks noGrp="1"/>
          </p:cNvSpPr>
          <p:nvPr>
            <p:ph idx="1"/>
          </p:nvPr>
        </p:nvSpPr>
        <p:spPr/>
        <p:txBody>
          <a:bodyPr>
            <a:normAutofit/>
          </a:bodyPr>
          <a:lstStyle/>
          <a:p>
            <a:r>
              <a:rPr lang="en-US" sz="3200" i="1" dirty="0" err="1" smtClean="0"/>
              <a:t>Bonati</a:t>
            </a:r>
            <a:r>
              <a:rPr lang="en-US" sz="3200" i="1" dirty="0" smtClean="0"/>
              <a:t> </a:t>
            </a:r>
            <a:r>
              <a:rPr lang="en-US" sz="3200" i="1" dirty="0"/>
              <a:t>v. Allen,</a:t>
            </a:r>
            <a:r>
              <a:rPr lang="en-US" sz="3200" dirty="0"/>
              <a:t>  911 So. 2d 285 (Fla. 2d DCA 2005), the 2d DCA determined that the failure to comply with the pre-suit requirements of chapter 766 was sufficient irreparable harm to warrant certiorari review and reversal. </a:t>
            </a:r>
            <a:endParaRPr lang="en-US" sz="3200" dirty="0" smtClean="0"/>
          </a:p>
          <a:p>
            <a:r>
              <a:rPr lang="en-US" sz="3200" dirty="0" smtClean="0"/>
              <a:t>Although </a:t>
            </a:r>
            <a:r>
              <a:rPr lang="en-US" sz="3200" dirty="0"/>
              <a:t>certiorari has not been tested as an appellate remedy for failure to comply with Chapter 558, arguably the same circumstances apply.</a:t>
            </a:r>
          </a:p>
        </p:txBody>
      </p:sp>
    </p:spTree>
    <p:extLst>
      <p:ext uri="{BB962C8B-B14F-4D97-AF65-F5344CB8AC3E}">
        <p14:creationId xmlns:p14="http://schemas.microsoft.com/office/powerpoint/2010/main" val="2319558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WHO-PROPER PARTIES TO APPEAL</a:t>
            </a:r>
            <a:endParaRPr lang="en-US" dirty="0"/>
          </a:p>
        </p:txBody>
      </p:sp>
      <p:sp>
        <p:nvSpPr>
          <p:cNvPr id="3" name="Content Placeholder 2"/>
          <p:cNvSpPr>
            <a:spLocks noGrp="1"/>
          </p:cNvSpPr>
          <p:nvPr>
            <p:ph idx="1"/>
          </p:nvPr>
        </p:nvSpPr>
        <p:spPr/>
        <p:txBody>
          <a:bodyPr>
            <a:normAutofit/>
          </a:bodyPr>
          <a:lstStyle/>
          <a:p>
            <a:r>
              <a:rPr lang="en-US" sz="2800" dirty="0"/>
              <a:t>A</a:t>
            </a:r>
            <a:r>
              <a:rPr lang="en-US" sz="2800" dirty="0" smtClean="0"/>
              <a:t>ll </a:t>
            </a:r>
            <a:r>
              <a:rPr lang="en-US" sz="2800" dirty="0"/>
              <a:t>parties to the action’s whose interest may be adversely affected by decision on appeal or otherwise has an interest in the subject matter of the appeal are necessary parties to the appeal. </a:t>
            </a:r>
            <a:r>
              <a:rPr lang="en-US" sz="2800" i="1" dirty="0"/>
              <a:t>See Davis v. Lewis,</a:t>
            </a:r>
            <a:r>
              <a:rPr lang="en-US" sz="2800" dirty="0"/>
              <a:t> 331 So. 2d 320 (Fla. 1</a:t>
            </a:r>
            <a:r>
              <a:rPr lang="en-US" sz="2800" baseline="30000" dirty="0"/>
              <a:t>st</a:t>
            </a:r>
            <a:r>
              <a:rPr lang="en-US" sz="2800" dirty="0"/>
              <a:t> DCA 1976). </a:t>
            </a:r>
            <a:endParaRPr lang="en-US" sz="2800" dirty="0" smtClean="0"/>
          </a:p>
          <a:p>
            <a:r>
              <a:rPr lang="en-US" sz="2800" dirty="0" smtClean="0"/>
              <a:t>Nonparty </a:t>
            </a:r>
            <a:r>
              <a:rPr lang="en-US" sz="2800" dirty="0"/>
              <a:t>in the lower tribunal is generally deemed to be a stranger to the record and therefore lacks standing appeal in order entered by the lower tribunal. </a:t>
            </a:r>
            <a:r>
              <a:rPr lang="en-US" sz="2800" i="1" dirty="0"/>
              <a:t>See Portfolio Investments Corp. v. Deutsche Bank Nat. Trust Co.,</a:t>
            </a:r>
            <a:r>
              <a:rPr lang="en-US" sz="2800" dirty="0"/>
              <a:t> 81 So. 3d 534 (Fla. 3d DCA 2012)</a:t>
            </a:r>
          </a:p>
        </p:txBody>
      </p:sp>
    </p:spTree>
    <p:extLst>
      <p:ext uri="{BB962C8B-B14F-4D97-AF65-F5344CB8AC3E}">
        <p14:creationId xmlns:p14="http://schemas.microsoft.com/office/powerpoint/2010/main" val="2391492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WHO-PARTIES-INTERVENORS</a:t>
            </a:r>
            <a:endParaRPr lang="en-US" dirty="0"/>
          </a:p>
        </p:txBody>
      </p:sp>
      <p:sp>
        <p:nvSpPr>
          <p:cNvPr id="3" name="Content Placeholder 2"/>
          <p:cNvSpPr>
            <a:spLocks noGrp="1"/>
          </p:cNvSpPr>
          <p:nvPr>
            <p:ph idx="1"/>
          </p:nvPr>
        </p:nvSpPr>
        <p:spPr/>
        <p:txBody>
          <a:bodyPr>
            <a:normAutofit/>
          </a:bodyPr>
          <a:lstStyle/>
          <a:p>
            <a:r>
              <a:rPr lang="en-US" sz="3200" dirty="0" smtClean="0"/>
              <a:t>Party </a:t>
            </a:r>
            <a:r>
              <a:rPr lang="en-US" sz="3200" dirty="0"/>
              <a:t>seeking to intervene should first seek intervention in the lower court’s proceedings before it gets to appeal. </a:t>
            </a:r>
            <a:r>
              <a:rPr lang="en-US" sz="3200" i="1" dirty="0"/>
              <a:t>See Bondi v. Tucker</a:t>
            </a:r>
            <a:r>
              <a:rPr lang="en-US" sz="3200" dirty="0"/>
              <a:t>, 93 So. 3d 1106 (Fla. 1</a:t>
            </a:r>
            <a:r>
              <a:rPr lang="en-US" sz="3200" baseline="30000" dirty="0"/>
              <a:t>st</a:t>
            </a:r>
            <a:r>
              <a:rPr lang="en-US" sz="3200" dirty="0"/>
              <a:t> DCA 2012). </a:t>
            </a:r>
            <a:endParaRPr lang="en-US" sz="3200" dirty="0" smtClean="0"/>
          </a:p>
          <a:p>
            <a:r>
              <a:rPr lang="en-US" sz="3200" dirty="0" smtClean="0"/>
              <a:t>Ironically</a:t>
            </a:r>
            <a:r>
              <a:rPr lang="en-US" sz="3200" dirty="0"/>
              <a:t>, an order denying a right to intervene directly adjudicates legal rights of the perspective </a:t>
            </a:r>
            <a:r>
              <a:rPr lang="en-US" sz="3200" dirty="0" err="1"/>
              <a:t>intervenor</a:t>
            </a:r>
            <a:r>
              <a:rPr lang="en-US" sz="3200" dirty="0"/>
              <a:t> and is immediately appealable as a final order determining the right to intervene in that case. </a:t>
            </a:r>
            <a:r>
              <a:rPr lang="en-US" sz="3200" i="1" dirty="0"/>
              <a:t>See Litvak v. Scylla Properties LLC, </a:t>
            </a:r>
            <a:r>
              <a:rPr lang="en-US" sz="3200" dirty="0"/>
              <a:t> 946 So. 2d 1165 (Fla. 1</a:t>
            </a:r>
            <a:r>
              <a:rPr lang="en-US" sz="3200" baseline="30000" dirty="0"/>
              <a:t>st</a:t>
            </a:r>
            <a:r>
              <a:rPr lang="en-US" sz="3200" dirty="0"/>
              <a:t> DCA 2006)</a:t>
            </a:r>
          </a:p>
        </p:txBody>
      </p:sp>
    </p:spTree>
    <p:extLst>
      <p:ext uri="{BB962C8B-B14F-4D97-AF65-F5344CB8AC3E}">
        <p14:creationId xmlns:p14="http://schemas.microsoft.com/office/powerpoint/2010/main" val="11458959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AMICUS CURIAE</a:t>
            </a:r>
            <a:endParaRPr lang="en-US" dirty="0"/>
          </a:p>
        </p:txBody>
      </p:sp>
      <p:sp>
        <p:nvSpPr>
          <p:cNvPr id="3" name="Content Placeholder 2"/>
          <p:cNvSpPr>
            <a:spLocks noGrp="1"/>
          </p:cNvSpPr>
          <p:nvPr>
            <p:ph idx="1"/>
          </p:nvPr>
        </p:nvSpPr>
        <p:spPr/>
        <p:txBody>
          <a:bodyPr>
            <a:normAutofit/>
          </a:bodyPr>
          <a:lstStyle/>
          <a:p>
            <a:r>
              <a:rPr lang="en-US" sz="2800" dirty="0"/>
              <a:t>Amicus curiae, or friend of the </a:t>
            </a:r>
            <a:r>
              <a:rPr lang="en-US" sz="2800" dirty="0" smtClean="0"/>
              <a:t>court brief </a:t>
            </a:r>
            <a:r>
              <a:rPr lang="en-US" sz="2800" dirty="0"/>
              <a:t>is due no later than 10 days after the brief for the party which the Amicus seeks to support. Fla. R. App. 9.370. </a:t>
            </a:r>
            <a:endParaRPr lang="en-US" sz="2800" dirty="0" smtClean="0"/>
          </a:p>
          <a:p>
            <a:r>
              <a:rPr lang="en-US" sz="2800" dirty="0" smtClean="0"/>
              <a:t>Amicus </a:t>
            </a:r>
            <a:r>
              <a:rPr lang="en-US" sz="2800" dirty="0"/>
              <a:t>brief may only be filed with leave of court and a motion for leave must state the movant’s interest, the particular issue to be addressed and how the event can assist the court in the disposition of the case. Fla. R. App. P. 9.370(a) </a:t>
            </a:r>
            <a:endParaRPr lang="en-US" sz="2800" dirty="0" smtClean="0"/>
          </a:p>
          <a:p>
            <a:r>
              <a:rPr lang="en-US" sz="2800" dirty="0" smtClean="0"/>
              <a:t>Amici </a:t>
            </a:r>
            <a:r>
              <a:rPr lang="en-US" sz="2800" dirty="0"/>
              <a:t>are not permitted to raise new issues not raised by appellant or cross-appellant. </a:t>
            </a:r>
            <a:r>
              <a:rPr lang="en-US" sz="2800" i="1" dirty="0"/>
              <a:t>See </a:t>
            </a:r>
            <a:r>
              <a:rPr lang="en-US" sz="2800" i="1" dirty="0" err="1"/>
              <a:t>Riechmann</a:t>
            </a:r>
            <a:r>
              <a:rPr lang="en-US" sz="2800" i="1" dirty="0"/>
              <a:t> v. State,</a:t>
            </a:r>
            <a:r>
              <a:rPr lang="en-US" sz="2800" dirty="0"/>
              <a:t>966 So. 2d 298 (Fla. 2007)</a:t>
            </a:r>
          </a:p>
          <a:p>
            <a:endParaRPr lang="en-US" sz="2800" dirty="0"/>
          </a:p>
        </p:txBody>
      </p:sp>
    </p:spTree>
    <p:extLst>
      <p:ext uri="{BB962C8B-B14F-4D97-AF65-F5344CB8AC3E}">
        <p14:creationId xmlns:p14="http://schemas.microsoft.com/office/powerpoint/2010/main" val="39785509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WHEN-NOTICE OF APPEAL</a:t>
            </a:r>
            <a:endParaRPr lang="en-US" dirty="0"/>
          </a:p>
        </p:txBody>
      </p:sp>
      <p:sp>
        <p:nvSpPr>
          <p:cNvPr id="3" name="Content Placeholder 2"/>
          <p:cNvSpPr>
            <a:spLocks noGrp="1"/>
          </p:cNvSpPr>
          <p:nvPr>
            <p:ph idx="1"/>
          </p:nvPr>
        </p:nvSpPr>
        <p:spPr/>
        <p:txBody>
          <a:bodyPr>
            <a:noAutofit/>
          </a:bodyPr>
          <a:lstStyle/>
          <a:p>
            <a:r>
              <a:rPr lang="en-US" sz="2400" dirty="0"/>
              <a:t>The notice of appeal be filed within 30 days of the rendition of the order to be reviewed in order to invoke the jurisdiction of the appellate court. Fla. R. App. P. 9.110; 9.130 Forms 9.900 </a:t>
            </a:r>
            <a:endParaRPr lang="en-US" sz="2400" dirty="0" smtClean="0"/>
          </a:p>
          <a:p>
            <a:r>
              <a:rPr lang="en-US" sz="2400" dirty="0"/>
              <a:t>The time for filing a notice of appeal is determined from the date of rendition of the order sought to be appealed. </a:t>
            </a:r>
            <a:endParaRPr lang="en-US" sz="2400" dirty="0" smtClean="0"/>
          </a:p>
          <a:p>
            <a:r>
              <a:rPr lang="en-US" sz="2400" dirty="0" smtClean="0"/>
              <a:t>Rendition </a:t>
            </a:r>
            <a:r>
              <a:rPr lang="en-US" sz="2400" dirty="0"/>
              <a:t>of the order occurs when a signed written order is filed with the clerk of the lower tribunal. Fla. R. App. P. 9.020(h) </a:t>
            </a:r>
            <a:endParaRPr lang="en-US" sz="2400" dirty="0" smtClean="0"/>
          </a:p>
          <a:p>
            <a:r>
              <a:rPr lang="en-US" sz="2400" dirty="0" smtClean="0"/>
              <a:t>Rendition </a:t>
            </a:r>
            <a:r>
              <a:rPr lang="en-US" sz="2400" dirty="0"/>
              <a:t>may be suspended if there is a timely and authorized </a:t>
            </a:r>
            <a:r>
              <a:rPr lang="en-US" sz="2400" dirty="0" smtClean="0"/>
              <a:t>motion </a:t>
            </a:r>
            <a:r>
              <a:rPr lang="en-US" sz="2400" dirty="0"/>
              <a:t>for new trial, for rehearing, for clarification, for certification, to alter or amend the final order, for judgment in accordance with a prior motion for directed verdict, or to challenge the verdict. </a:t>
            </a:r>
            <a:r>
              <a:rPr lang="en-US" sz="2400" i="1" dirty="0"/>
              <a:t>Id</a:t>
            </a:r>
            <a:r>
              <a:rPr lang="en-US" sz="2400" i="1" dirty="0" smtClean="0"/>
              <a:t>.</a:t>
            </a:r>
            <a:r>
              <a:rPr lang="en-US" sz="2400" dirty="0" smtClean="0"/>
              <a:t>.</a:t>
            </a:r>
            <a:endParaRPr lang="en-US" sz="2400" dirty="0"/>
          </a:p>
          <a:p>
            <a:endParaRPr lang="en-US" sz="2400" dirty="0"/>
          </a:p>
        </p:txBody>
      </p:sp>
    </p:spTree>
    <p:extLst>
      <p:ext uri="{BB962C8B-B14F-4D97-AF65-F5344CB8AC3E}">
        <p14:creationId xmlns:p14="http://schemas.microsoft.com/office/powerpoint/2010/main" val="2386310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OVERVIEW</a:t>
            </a:r>
            <a:endParaRPr lang="en-US" dirty="0"/>
          </a:p>
        </p:txBody>
      </p:sp>
      <p:sp>
        <p:nvSpPr>
          <p:cNvPr id="3" name="Content Placeholder 2"/>
          <p:cNvSpPr>
            <a:spLocks noGrp="1"/>
          </p:cNvSpPr>
          <p:nvPr>
            <p:ph idx="1"/>
          </p:nvPr>
        </p:nvSpPr>
        <p:spPr/>
        <p:txBody>
          <a:bodyPr>
            <a:noAutofit/>
          </a:bodyPr>
          <a:lstStyle/>
          <a:p>
            <a:r>
              <a:rPr lang="en-US" sz="3200" dirty="0" smtClean="0"/>
              <a:t>WHAT- WHAT ORDERS ARE APPEALABLE</a:t>
            </a:r>
          </a:p>
          <a:p>
            <a:r>
              <a:rPr lang="en-US" sz="3200" dirty="0" smtClean="0"/>
              <a:t>WHO-WHO ARE PROPER PARTIES TO APPEAL OR REVIEW </a:t>
            </a:r>
          </a:p>
          <a:p>
            <a:r>
              <a:rPr lang="en-US" sz="3200" dirty="0" smtClean="0"/>
              <a:t>WHEN-WHEN ARE THE IMPORTANT DEADLINES, TIMING ISSUES</a:t>
            </a:r>
          </a:p>
          <a:p>
            <a:r>
              <a:rPr lang="en-US" sz="3200" dirty="0" smtClean="0"/>
              <a:t>WHERE-WHERE IS THE FILING IN THE RIGHT PLACE</a:t>
            </a:r>
          </a:p>
          <a:p>
            <a:r>
              <a:rPr lang="en-US" sz="3200" dirty="0" smtClean="0"/>
              <a:t>WHY-WHY IS THE APPEAL OR REVIEW THE RIGHT CHOICE</a:t>
            </a:r>
          </a:p>
          <a:p>
            <a:r>
              <a:rPr lang="en-US" sz="3200" dirty="0" smtClean="0"/>
              <a:t>HOW-HOW HAVE THINGS CHANGES SINCE COVID-19</a:t>
            </a:r>
            <a:endParaRPr lang="en-US" sz="3200" dirty="0"/>
          </a:p>
        </p:txBody>
      </p:sp>
    </p:spTree>
    <p:extLst>
      <p:ext uri="{BB962C8B-B14F-4D97-AF65-F5344CB8AC3E}">
        <p14:creationId xmlns:p14="http://schemas.microsoft.com/office/powerpoint/2010/main" val="28920804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WHEN-PREMATURE APPEALS</a:t>
            </a:r>
            <a:endParaRPr lang="en-US" dirty="0"/>
          </a:p>
        </p:txBody>
      </p:sp>
      <p:sp>
        <p:nvSpPr>
          <p:cNvPr id="3" name="Content Placeholder 2"/>
          <p:cNvSpPr>
            <a:spLocks noGrp="1"/>
          </p:cNvSpPr>
          <p:nvPr>
            <p:ph idx="1"/>
          </p:nvPr>
        </p:nvSpPr>
        <p:spPr/>
        <p:txBody>
          <a:bodyPr>
            <a:normAutofit/>
          </a:bodyPr>
          <a:lstStyle/>
          <a:p>
            <a:r>
              <a:rPr lang="en-US" sz="3200" dirty="0" smtClean="0"/>
              <a:t>RULE </a:t>
            </a:r>
            <a:r>
              <a:rPr lang="en-US" sz="3200" dirty="0"/>
              <a:t>9.110(l) Before dismissal, the appellate court may permit the lower tribunal to render a final order in lieu of dismissing. </a:t>
            </a:r>
            <a:r>
              <a:rPr lang="en-US" sz="3200" i="1" dirty="0"/>
              <a:t>Id.</a:t>
            </a:r>
            <a:r>
              <a:rPr lang="en-US" sz="3200" dirty="0"/>
              <a:t> </a:t>
            </a:r>
            <a:endParaRPr lang="en-US" sz="3200" dirty="0" smtClean="0"/>
          </a:p>
          <a:p>
            <a:r>
              <a:rPr lang="en-US" sz="3200" dirty="0" smtClean="0"/>
              <a:t>An </a:t>
            </a:r>
            <a:r>
              <a:rPr lang="en-US" sz="3200" dirty="0"/>
              <a:t>appeal may be considered premature because there are claims still pending at the trial court level. </a:t>
            </a:r>
            <a:r>
              <a:rPr lang="en-US" sz="3200" i="1" dirty="0"/>
              <a:t>See Munroe Regional Health System, Inc. v. Agency for Health Care Admin.</a:t>
            </a:r>
            <a:r>
              <a:rPr lang="en-US" sz="3200" dirty="0"/>
              <a:t>, 816 So. 2d 246 (Fla. 1</a:t>
            </a:r>
            <a:r>
              <a:rPr lang="en-US" sz="3200" baseline="30000" dirty="0"/>
              <a:t>st</a:t>
            </a:r>
            <a:r>
              <a:rPr lang="en-US" sz="3200" dirty="0"/>
              <a:t> DCA 2002) </a:t>
            </a:r>
          </a:p>
        </p:txBody>
      </p:sp>
    </p:spTree>
    <p:extLst>
      <p:ext uri="{BB962C8B-B14F-4D97-AF65-F5344CB8AC3E}">
        <p14:creationId xmlns:p14="http://schemas.microsoft.com/office/powerpoint/2010/main" val="4853121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WHERE-FILING IN THE RIGHT PLACE</a:t>
            </a:r>
            <a:endParaRPr lang="en-US" dirty="0"/>
          </a:p>
        </p:txBody>
      </p:sp>
      <p:sp>
        <p:nvSpPr>
          <p:cNvPr id="3" name="Content Placeholder 2"/>
          <p:cNvSpPr>
            <a:spLocks noGrp="1"/>
          </p:cNvSpPr>
          <p:nvPr>
            <p:ph idx="1"/>
          </p:nvPr>
        </p:nvSpPr>
        <p:spPr/>
        <p:txBody>
          <a:bodyPr>
            <a:normAutofit/>
          </a:bodyPr>
          <a:lstStyle/>
          <a:p>
            <a:r>
              <a:rPr lang="en-US" sz="2800" dirty="0" smtClean="0"/>
              <a:t>Mistake to file </a:t>
            </a:r>
            <a:r>
              <a:rPr lang="en-US" sz="2800" dirty="0"/>
              <a:t>notices of appeal </a:t>
            </a:r>
            <a:r>
              <a:rPr lang="en-US" sz="2800" dirty="0" smtClean="0"/>
              <a:t>with </a:t>
            </a:r>
            <a:r>
              <a:rPr lang="en-US" sz="2800" dirty="0"/>
              <a:t>the appellate court instead of the lower tribunal. To date, this does not affect jurisdiction and the appellate court clerk will typically communicate with the lower tribunal clerk to transmit the notice of appeal</a:t>
            </a:r>
            <a:r>
              <a:rPr lang="en-US" sz="2800" dirty="0" smtClean="0"/>
              <a:t>.</a:t>
            </a:r>
          </a:p>
          <a:p>
            <a:r>
              <a:rPr lang="en-US" sz="2800" dirty="0" smtClean="0"/>
              <a:t> </a:t>
            </a:r>
            <a:r>
              <a:rPr lang="en-US" sz="2800" dirty="0"/>
              <a:t>Both clerk’s offices are owed filing fees. </a:t>
            </a:r>
            <a:endParaRPr lang="en-US" sz="2800" dirty="0" smtClean="0"/>
          </a:p>
          <a:p>
            <a:r>
              <a:rPr lang="en-US" sz="2800" dirty="0"/>
              <a:t>P</a:t>
            </a:r>
            <a:r>
              <a:rPr lang="en-US" sz="2800" dirty="0" smtClean="0"/>
              <a:t>etition </a:t>
            </a:r>
            <a:r>
              <a:rPr lang="en-US" sz="2800" dirty="0"/>
              <a:t>for certiorari needs to be filed with the appellate court and may not be timely or sufficient if filed in the trial court instead.</a:t>
            </a:r>
          </a:p>
          <a:p>
            <a:endParaRPr lang="en-US" sz="2800" dirty="0"/>
          </a:p>
        </p:txBody>
      </p:sp>
    </p:spTree>
    <p:extLst>
      <p:ext uri="{BB962C8B-B14F-4D97-AF65-F5344CB8AC3E}">
        <p14:creationId xmlns:p14="http://schemas.microsoft.com/office/powerpoint/2010/main" val="3354711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WHY- WILL APPEAL OR REVIEW BRING A BETTER OUTCOME</a:t>
            </a:r>
            <a:endParaRPr lang="en-US" sz="3200" b="1" dirty="0"/>
          </a:p>
        </p:txBody>
      </p:sp>
      <p:sp>
        <p:nvSpPr>
          <p:cNvPr id="3" name="Content Placeholder 2"/>
          <p:cNvSpPr>
            <a:spLocks noGrp="1"/>
          </p:cNvSpPr>
          <p:nvPr>
            <p:ph idx="1"/>
          </p:nvPr>
        </p:nvSpPr>
        <p:spPr/>
        <p:txBody>
          <a:bodyPr>
            <a:noAutofit/>
          </a:bodyPr>
          <a:lstStyle/>
          <a:p>
            <a:pPr lvl="0"/>
            <a:r>
              <a:rPr lang="en-US" sz="3200" b="1" dirty="0"/>
              <a:t>WHAT RELIEF WILL BE SOUGHT AND IS AVAILABLE ON </a:t>
            </a:r>
            <a:r>
              <a:rPr lang="en-US" sz="3200" b="1" dirty="0" smtClean="0"/>
              <a:t>APPEAL</a:t>
            </a:r>
            <a:r>
              <a:rPr lang="en-US" sz="3200" dirty="0" smtClean="0"/>
              <a:t>-</a:t>
            </a:r>
            <a:r>
              <a:rPr lang="en-US" sz="3200" b="1" dirty="0" smtClean="0"/>
              <a:t>NON-FINAL</a:t>
            </a:r>
          </a:p>
          <a:p>
            <a:r>
              <a:rPr lang="en-US" sz="3200" b="1" dirty="0"/>
              <a:t>STAYS OF EXECUTION PENDING APPEAL- SUPERSEDEAS BONDS</a:t>
            </a:r>
            <a:endParaRPr lang="en-US" sz="3200" dirty="0"/>
          </a:p>
          <a:p>
            <a:r>
              <a:rPr lang="en-US" sz="3200" b="1" dirty="0"/>
              <a:t>COSTS OF APPEAL-RECORD COSTS, TRANSCRIPTS, OPPOSING PARTY ATTORNEY FEES</a:t>
            </a:r>
            <a:endParaRPr lang="en-US" sz="3200" dirty="0"/>
          </a:p>
          <a:p>
            <a:r>
              <a:rPr lang="en-US" sz="3200" b="1" dirty="0"/>
              <a:t>IMPACT ON PROFESSIONAL LICENSES, BONDABILITY AND INSURABILITY</a:t>
            </a:r>
            <a:endParaRPr lang="en-US" sz="3200" dirty="0"/>
          </a:p>
          <a:p>
            <a:pPr marL="0" lvl="0" indent="0">
              <a:buNone/>
            </a:pPr>
            <a:endParaRPr lang="en-US" sz="3200" dirty="0"/>
          </a:p>
        </p:txBody>
      </p:sp>
    </p:spTree>
    <p:extLst>
      <p:ext uri="{BB962C8B-B14F-4D97-AF65-F5344CB8AC3E}">
        <p14:creationId xmlns:p14="http://schemas.microsoft.com/office/powerpoint/2010/main" val="12602849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COVID-19 AND APPEALS IN 2020 AND BEYOND</a:t>
            </a:r>
            <a:endParaRPr lang="en-US" sz="4000" dirty="0"/>
          </a:p>
        </p:txBody>
      </p:sp>
      <p:sp>
        <p:nvSpPr>
          <p:cNvPr id="3" name="Content Placeholder 2"/>
          <p:cNvSpPr>
            <a:spLocks noGrp="1"/>
          </p:cNvSpPr>
          <p:nvPr>
            <p:ph idx="1"/>
          </p:nvPr>
        </p:nvSpPr>
        <p:spPr/>
        <p:txBody>
          <a:bodyPr>
            <a:normAutofit/>
          </a:bodyPr>
          <a:lstStyle/>
          <a:p>
            <a:r>
              <a:rPr lang="en-US" sz="2800" dirty="0"/>
              <a:t>Oral Argument- Your </a:t>
            </a:r>
            <a:r>
              <a:rPr lang="en-US" sz="2800" dirty="0" smtClean="0"/>
              <a:t>Setting</a:t>
            </a:r>
          </a:p>
          <a:p>
            <a:r>
              <a:rPr lang="en-US" sz="2800" dirty="0" smtClean="0"/>
              <a:t>Test </a:t>
            </a:r>
            <a:r>
              <a:rPr lang="en-US" sz="2800" dirty="0"/>
              <a:t>your mike, power source, and ambient noise and lighting.  </a:t>
            </a:r>
            <a:endParaRPr lang="en-US" sz="2800" dirty="0" smtClean="0"/>
          </a:p>
          <a:p>
            <a:r>
              <a:rPr lang="en-US" sz="2800" dirty="0" smtClean="0"/>
              <a:t>Most </a:t>
            </a:r>
            <a:r>
              <a:rPr lang="en-US" sz="2800" dirty="0"/>
              <a:t>of the courts will announce at the beginning of oral argument that if your signal is lost, the court will immediately stop argument until you can sign back on. </a:t>
            </a:r>
            <a:endParaRPr lang="en-US" sz="2800" dirty="0" smtClean="0"/>
          </a:p>
          <a:p>
            <a:r>
              <a:rPr lang="en-US" sz="2800" dirty="0" smtClean="0"/>
              <a:t>Most </a:t>
            </a:r>
            <a:r>
              <a:rPr lang="en-US" sz="2800" dirty="0"/>
              <a:t>appellate courts will announce that if one of the judges loses signal, they will continue because that judge can always watch the archived video. </a:t>
            </a:r>
          </a:p>
          <a:p>
            <a:endParaRPr lang="en-US" sz="2800" dirty="0"/>
          </a:p>
        </p:txBody>
      </p:sp>
    </p:spTree>
    <p:extLst>
      <p:ext uri="{BB962C8B-B14F-4D97-AF65-F5344CB8AC3E}">
        <p14:creationId xmlns:p14="http://schemas.microsoft.com/office/powerpoint/2010/main" val="532235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ORAL ARGUMENT- YOUR SETTING</a:t>
            </a:r>
            <a:endParaRPr lang="en-US" dirty="0"/>
          </a:p>
        </p:txBody>
      </p:sp>
      <p:sp>
        <p:nvSpPr>
          <p:cNvPr id="3" name="Content Placeholder 2"/>
          <p:cNvSpPr>
            <a:spLocks noGrp="1"/>
          </p:cNvSpPr>
          <p:nvPr>
            <p:ph idx="1"/>
          </p:nvPr>
        </p:nvSpPr>
        <p:spPr/>
        <p:txBody>
          <a:bodyPr/>
          <a:lstStyle/>
          <a:p>
            <a:r>
              <a:rPr lang="en-US" dirty="0"/>
              <a:t>Do not forget the standard protocols of introducing yourself and the party you </a:t>
            </a:r>
            <a:r>
              <a:rPr lang="en-US" dirty="0" smtClean="0"/>
              <a:t>represent</a:t>
            </a:r>
          </a:p>
          <a:p>
            <a:r>
              <a:rPr lang="en-US" dirty="0" smtClean="0"/>
              <a:t>Do </a:t>
            </a:r>
            <a:r>
              <a:rPr lang="en-US" dirty="0"/>
              <a:t>not forget to announce up front how much time you would like for rebuttal if you are an appellant or cross-appellant</a:t>
            </a:r>
            <a:r>
              <a:rPr lang="en-US" dirty="0" smtClean="0"/>
              <a:t>.</a:t>
            </a:r>
          </a:p>
          <a:p>
            <a:r>
              <a:rPr lang="en-US" dirty="0" smtClean="0"/>
              <a:t> </a:t>
            </a:r>
            <a:r>
              <a:rPr lang="en-US" dirty="0"/>
              <a:t>Do not forget to introduce others appearing for your party, and if you are splitting the oral argument time, advising the CJ how the time will be used so it can be allotted accordingly. </a:t>
            </a:r>
            <a:endParaRPr lang="en-US" dirty="0" smtClean="0"/>
          </a:p>
          <a:p>
            <a:r>
              <a:rPr lang="en-US" dirty="0" smtClean="0"/>
              <a:t>Do </a:t>
            </a:r>
            <a:r>
              <a:rPr lang="en-US" dirty="0"/>
              <a:t>not forget to advise the court of the relief you are seeking, affirmance, reversal, remand, etc.</a:t>
            </a:r>
          </a:p>
        </p:txBody>
      </p:sp>
    </p:spTree>
    <p:extLst>
      <p:ext uri="{BB962C8B-B14F-4D97-AF65-F5344CB8AC3E}">
        <p14:creationId xmlns:p14="http://schemas.microsoft.com/office/powerpoint/2010/main" val="6785247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ORAL ARGUMENT- COURT’S SETTING</a:t>
            </a:r>
            <a:endParaRPr lang="en-US" dirty="0"/>
          </a:p>
        </p:txBody>
      </p:sp>
      <p:sp>
        <p:nvSpPr>
          <p:cNvPr id="3" name="Content Placeholder 2"/>
          <p:cNvSpPr>
            <a:spLocks noGrp="1"/>
          </p:cNvSpPr>
          <p:nvPr>
            <p:ph idx="1"/>
          </p:nvPr>
        </p:nvSpPr>
        <p:spPr/>
        <p:txBody>
          <a:bodyPr>
            <a:normAutofit/>
          </a:bodyPr>
          <a:lstStyle/>
          <a:p>
            <a:r>
              <a:rPr lang="en-US" sz="3600" dirty="0"/>
              <a:t>Brady-bunch style </a:t>
            </a:r>
            <a:endParaRPr lang="en-US" sz="3600" dirty="0" smtClean="0"/>
          </a:p>
          <a:p>
            <a:r>
              <a:rPr lang="en-US" sz="3600" dirty="0"/>
              <a:t>A</a:t>
            </a:r>
            <a:r>
              <a:rPr lang="en-US" sz="3600" dirty="0" smtClean="0"/>
              <a:t>cting </a:t>
            </a:r>
            <a:r>
              <a:rPr lang="en-US" sz="3600" dirty="0"/>
              <a:t>Chief Judge for the day (for the DCA’s) will been shown in the middle of the screen </a:t>
            </a:r>
            <a:endParaRPr lang="en-US" sz="3600" dirty="0" smtClean="0"/>
          </a:p>
          <a:p>
            <a:r>
              <a:rPr lang="en-US" sz="3600" dirty="0" smtClean="0"/>
              <a:t>1</a:t>
            </a:r>
            <a:r>
              <a:rPr lang="en-US" sz="3600" baseline="30000" dirty="0" smtClean="0"/>
              <a:t>st</a:t>
            </a:r>
            <a:r>
              <a:rPr lang="en-US" sz="3600" dirty="0"/>
              <a:t>, 3d, 4</a:t>
            </a:r>
            <a:r>
              <a:rPr lang="en-US" sz="3600" baseline="30000" dirty="0"/>
              <a:t>th</a:t>
            </a:r>
            <a:r>
              <a:rPr lang="en-US" sz="3600" dirty="0"/>
              <a:t> and 5</a:t>
            </a:r>
            <a:r>
              <a:rPr lang="en-US" sz="3600" baseline="30000" dirty="0"/>
              <a:t>th</a:t>
            </a:r>
            <a:r>
              <a:rPr lang="en-US" sz="3600" dirty="0"/>
              <a:t> DCA’s have the Clerk of the Court announce the session, and then replace himself/herself with the oral argument clock in a box </a:t>
            </a:r>
          </a:p>
        </p:txBody>
      </p:sp>
    </p:spTree>
    <p:extLst>
      <p:ext uri="{BB962C8B-B14F-4D97-AF65-F5344CB8AC3E}">
        <p14:creationId xmlns:p14="http://schemas.microsoft.com/office/powerpoint/2010/main" val="836428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ORDERS THAT ARE APPEALABLE/REVIEWABLE</a:t>
            </a:r>
            <a:endParaRPr lang="en-US" dirty="0"/>
          </a:p>
        </p:txBody>
      </p:sp>
      <p:sp>
        <p:nvSpPr>
          <p:cNvPr id="3" name="Content Placeholder 2"/>
          <p:cNvSpPr>
            <a:spLocks noGrp="1"/>
          </p:cNvSpPr>
          <p:nvPr>
            <p:ph idx="1"/>
          </p:nvPr>
        </p:nvSpPr>
        <p:spPr/>
        <p:txBody>
          <a:bodyPr>
            <a:normAutofit/>
          </a:bodyPr>
          <a:lstStyle/>
          <a:p>
            <a:r>
              <a:rPr lang="en-US" sz="3600" dirty="0" smtClean="0"/>
              <a:t>RULE 9.030- DEFINES JURISDICTION OF APPELLATE COURTS- UPDATE: DCA’S TO REVIEW COUNTY COURT ORDERS</a:t>
            </a:r>
          </a:p>
          <a:p>
            <a:r>
              <a:rPr lang="en-US" sz="3600" dirty="0" smtClean="0"/>
              <a:t>RULE 9.110(A) DEFINES PROCEEDINGS FOR REVIEW OF FINAL ORDERS</a:t>
            </a:r>
          </a:p>
          <a:p>
            <a:r>
              <a:rPr lang="en-US" sz="3600" dirty="0" smtClean="0"/>
              <a:t>RULE 9.130-DEFINES REVIEW OF NON-FINAL ORDERS</a:t>
            </a:r>
            <a:endParaRPr lang="en-US" sz="3600" dirty="0"/>
          </a:p>
        </p:txBody>
      </p:sp>
    </p:spTree>
    <p:extLst>
      <p:ext uri="{BB962C8B-B14F-4D97-AF65-F5344CB8AC3E}">
        <p14:creationId xmlns:p14="http://schemas.microsoft.com/office/powerpoint/2010/main" val="3656403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FINAL V. NON-FINAL ORDERS</a:t>
            </a:r>
            <a:br>
              <a:rPr lang="en-US" dirty="0" smtClean="0"/>
            </a:br>
            <a:endParaRPr lang="en-US" dirty="0"/>
          </a:p>
        </p:txBody>
      </p:sp>
      <p:sp>
        <p:nvSpPr>
          <p:cNvPr id="3" name="Content Placeholder 2"/>
          <p:cNvSpPr>
            <a:spLocks noGrp="1"/>
          </p:cNvSpPr>
          <p:nvPr>
            <p:ph idx="1"/>
          </p:nvPr>
        </p:nvSpPr>
        <p:spPr/>
        <p:txBody>
          <a:bodyPr>
            <a:noAutofit/>
          </a:bodyPr>
          <a:lstStyle/>
          <a:p>
            <a:r>
              <a:rPr lang="en-US" sz="2800" dirty="0" smtClean="0"/>
              <a:t>FINALITY- IS JUDICIAL LABOR COMPLETE- </a:t>
            </a:r>
            <a:r>
              <a:rPr lang="en-US" sz="2800" i="1" dirty="0" smtClean="0"/>
              <a:t>BLUE V. COVINGTON COUNTY BANK, </a:t>
            </a:r>
            <a:r>
              <a:rPr lang="en-US" sz="2800" dirty="0" smtClean="0"/>
              <a:t> 77 So. 3d 909 (Fla. 1</a:t>
            </a:r>
            <a:r>
              <a:rPr lang="en-US" sz="2800" baseline="30000" dirty="0" smtClean="0"/>
              <a:t>st</a:t>
            </a:r>
            <a:r>
              <a:rPr lang="en-US" sz="2800" dirty="0" smtClean="0"/>
              <a:t> DCA 2012)</a:t>
            </a:r>
          </a:p>
          <a:p>
            <a:r>
              <a:rPr lang="en-US" sz="2800" dirty="0" smtClean="0"/>
              <a:t>IS THERE A WRITTEN ORDER-</a:t>
            </a:r>
            <a:r>
              <a:rPr lang="en-US" sz="2800" i="1" dirty="0" smtClean="0"/>
              <a:t>Blue Lagoon Development, </a:t>
            </a:r>
            <a:r>
              <a:rPr lang="en-US" sz="2800" i="1" dirty="0" err="1" smtClean="0"/>
              <a:t>llc</a:t>
            </a:r>
            <a:r>
              <a:rPr lang="en-US" sz="2800" i="1" dirty="0" smtClean="0"/>
              <a:t> v. Maury,</a:t>
            </a:r>
            <a:r>
              <a:rPr lang="en-US" sz="2800" dirty="0" smtClean="0"/>
              <a:t> 176 So. 3d 285 (Fla. 3d DCA 2015)</a:t>
            </a:r>
          </a:p>
          <a:p>
            <a:r>
              <a:rPr lang="en-US" sz="2800" dirty="0" smtClean="0"/>
              <a:t>E.G. OF NOT FINAL-</a:t>
            </a:r>
            <a:r>
              <a:rPr lang="en-US" sz="2800" i="1" dirty="0" err="1"/>
              <a:t>Nastasi</a:t>
            </a:r>
            <a:r>
              <a:rPr lang="en-US" sz="2800" i="1" dirty="0"/>
              <a:t> v. Thomas,</a:t>
            </a:r>
            <a:r>
              <a:rPr lang="en-US" sz="2800" dirty="0"/>
              <a:t> 88 So. 3d 407 (Fla. 4</a:t>
            </a:r>
            <a:r>
              <a:rPr lang="en-US" sz="2800" baseline="30000" dirty="0"/>
              <a:t>th</a:t>
            </a:r>
            <a:r>
              <a:rPr lang="en-US" sz="2800" dirty="0"/>
              <a:t> DCA 2012)(orders enforcing a settlement agreement were not final or appealable because the orders directed the parties to mediation and anticipated additional labor after mediation).</a:t>
            </a:r>
          </a:p>
          <a:p>
            <a:r>
              <a:rPr lang="en-US" sz="2800" dirty="0" smtClean="0"/>
              <a:t>ATTORNEY’S FEES AND COSTS AWARDS EXEMPTED</a:t>
            </a:r>
            <a:endParaRPr lang="en-US" sz="2800" dirty="0"/>
          </a:p>
        </p:txBody>
      </p:sp>
    </p:spTree>
    <p:extLst>
      <p:ext uri="{BB962C8B-B14F-4D97-AF65-F5344CB8AC3E}">
        <p14:creationId xmlns:p14="http://schemas.microsoft.com/office/powerpoint/2010/main" val="3031296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FINAL V. NON-FINAL</a:t>
            </a:r>
            <a:endParaRPr lang="en-US" dirty="0"/>
          </a:p>
        </p:txBody>
      </p:sp>
      <p:sp>
        <p:nvSpPr>
          <p:cNvPr id="3" name="Content Placeholder 2"/>
          <p:cNvSpPr>
            <a:spLocks noGrp="1"/>
          </p:cNvSpPr>
          <p:nvPr>
            <p:ph idx="1"/>
          </p:nvPr>
        </p:nvSpPr>
        <p:spPr/>
        <p:txBody>
          <a:bodyPr/>
          <a:lstStyle/>
          <a:p>
            <a:r>
              <a:rPr lang="en-US" sz="3600" dirty="0"/>
              <a:t>Piecemeal appeals, in which not all counts of the complaint have been decided or dismissed, are generally not allowed if the remaining claims are interrelated, involve the same transaction and the same parties remain. </a:t>
            </a:r>
            <a:endParaRPr lang="en-US" sz="3600" dirty="0" smtClean="0"/>
          </a:p>
          <a:p>
            <a:r>
              <a:rPr lang="en-US" i="1" dirty="0" smtClean="0"/>
              <a:t>Thomas </a:t>
            </a:r>
            <a:r>
              <a:rPr lang="en-US" i="1" dirty="0"/>
              <a:t>v. Hospital Bd. Of Directors of Lee County, </a:t>
            </a:r>
            <a:r>
              <a:rPr lang="en-US" dirty="0"/>
              <a:t>41 So. 3d 246 (Fla. 2d DCA 2010). </a:t>
            </a:r>
          </a:p>
        </p:txBody>
      </p:sp>
    </p:spTree>
    <p:extLst>
      <p:ext uri="{BB962C8B-B14F-4D97-AF65-F5344CB8AC3E}">
        <p14:creationId xmlns:p14="http://schemas.microsoft.com/office/powerpoint/2010/main" val="2752190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WHAT-ORDERS ARE APPEALED IN A FINAL REVIEW</a:t>
            </a:r>
            <a:endParaRPr lang="en-US" sz="4000" dirty="0"/>
          </a:p>
        </p:txBody>
      </p:sp>
      <p:sp>
        <p:nvSpPr>
          <p:cNvPr id="3" name="Content Placeholder 2"/>
          <p:cNvSpPr>
            <a:spLocks noGrp="1"/>
          </p:cNvSpPr>
          <p:nvPr>
            <p:ph idx="1"/>
          </p:nvPr>
        </p:nvSpPr>
        <p:spPr/>
        <p:txBody>
          <a:bodyPr/>
          <a:lstStyle/>
          <a:p>
            <a:r>
              <a:rPr lang="en-US" sz="3600" dirty="0"/>
              <a:t>A notice of appeal taken from entry of a final order of the  lower tribunal includes a review of all </a:t>
            </a:r>
            <a:r>
              <a:rPr lang="en-US" sz="3600" dirty="0" smtClean="0"/>
              <a:t>non-final </a:t>
            </a:r>
            <a:r>
              <a:rPr lang="en-US" sz="3600" dirty="0"/>
              <a:t>orders entered leading up to entry of final order. That notice of appeal can apply to multiple final orders if the notice is timely filed as to each such order. </a:t>
            </a:r>
            <a:endParaRPr lang="en-US" sz="3600" dirty="0" smtClean="0"/>
          </a:p>
          <a:p>
            <a:r>
              <a:rPr lang="en-US" sz="3600" i="1" dirty="0" smtClean="0"/>
              <a:t>Fla</a:t>
            </a:r>
            <a:r>
              <a:rPr lang="en-US" sz="3600" i="1" dirty="0"/>
              <a:t>. R. App. 9.110(h)</a:t>
            </a:r>
            <a:endParaRPr lang="en-US" sz="3600" dirty="0"/>
          </a:p>
        </p:txBody>
      </p:sp>
    </p:spTree>
    <p:extLst>
      <p:ext uri="{BB962C8B-B14F-4D97-AF65-F5344CB8AC3E}">
        <p14:creationId xmlns:p14="http://schemas.microsoft.com/office/powerpoint/2010/main" val="1074808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WHAT-ORDERS ARE APPEALED IN FINAL REVIEW</a:t>
            </a:r>
            <a:endParaRPr lang="en-US" sz="4000" dirty="0"/>
          </a:p>
        </p:txBody>
      </p:sp>
      <p:sp>
        <p:nvSpPr>
          <p:cNvPr id="3" name="Content Placeholder 2"/>
          <p:cNvSpPr>
            <a:spLocks noGrp="1"/>
          </p:cNvSpPr>
          <p:nvPr>
            <p:ph idx="1"/>
          </p:nvPr>
        </p:nvSpPr>
        <p:spPr/>
        <p:txBody>
          <a:bodyPr/>
          <a:lstStyle/>
          <a:p>
            <a:r>
              <a:rPr lang="en-US" sz="3600" dirty="0"/>
              <a:t>If an order of the lower tribunal is entered after the filing of the notice of appeal, a second notice of appeal directed to the latter order is required</a:t>
            </a:r>
            <a:r>
              <a:rPr lang="en-US" dirty="0"/>
              <a:t>. </a:t>
            </a:r>
            <a:endParaRPr lang="en-US" dirty="0" smtClean="0"/>
          </a:p>
          <a:p>
            <a:r>
              <a:rPr lang="en-US" i="1" dirty="0" smtClean="0"/>
              <a:t>See </a:t>
            </a:r>
            <a:r>
              <a:rPr lang="en-US" i="1" dirty="0" err="1"/>
              <a:t>Velickovich</a:t>
            </a:r>
            <a:r>
              <a:rPr lang="en-US" i="1" dirty="0"/>
              <a:t> v. Ricci,</a:t>
            </a:r>
            <a:r>
              <a:rPr lang="en-US" dirty="0"/>
              <a:t> 391 So. 2d 258 (Fla. 4</a:t>
            </a:r>
            <a:r>
              <a:rPr lang="en-US" baseline="30000" dirty="0"/>
              <a:t>th</a:t>
            </a:r>
            <a:r>
              <a:rPr lang="en-US" dirty="0"/>
              <a:t> DCA 1980). </a:t>
            </a:r>
          </a:p>
        </p:txBody>
      </p:sp>
    </p:spTree>
    <p:extLst>
      <p:ext uri="{BB962C8B-B14F-4D97-AF65-F5344CB8AC3E}">
        <p14:creationId xmlns:p14="http://schemas.microsoft.com/office/powerpoint/2010/main" val="4067561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b="1" dirty="0"/>
              <a:t>FINAL ORDERS THAT EXONERATE ANOTHER PARTY</a:t>
            </a:r>
            <a:endParaRPr lang="en-US" sz="3600" dirty="0"/>
          </a:p>
        </p:txBody>
      </p:sp>
      <p:sp>
        <p:nvSpPr>
          <p:cNvPr id="3" name="Content Placeholder 2"/>
          <p:cNvSpPr>
            <a:spLocks noGrp="1"/>
          </p:cNvSpPr>
          <p:nvPr>
            <p:ph idx="1"/>
          </p:nvPr>
        </p:nvSpPr>
        <p:spPr/>
        <p:txBody>
          <a:bodyPr>
            <a:normAutofit fontScale="92500" lnSpcReduction="10000"/>
          </a:bodyPr>
          <a:lstStyle/>
          <a:p>
            <a:r>
              <a:rPr lang="en-US" sz="3200" dirty="0" smtClean="0"/>
              <a:t> A </a:t>
            </a:r>
            <a:r>
              <a:rPr lang="en-US" sz="3200" dirty="0"/>
              <a:t>final order entered favor of the exonerated party becomes res judicata on issues if a timely appeal is not taken and a reversal is not sought</a:t>
            </a:r>
            <a:r>
              <a:rPr lang="en-US" dirty="0" smtClean="0"/>
              <a:t>.</a:t>
            </a:r>
          </a:p>
          <a:p>
            <a:r>
              <a:rPr lang="en-US" sz="2400" i="1" dirty="0" smtClean="0"/>
              <a:t>See </a:t>
            </a:r>
            <a:r>
              <a:rPr lang="en-US" sz="2400" i="1" dirty="0"/>
              <a:t>Fla. Dept. of Trans. V. </a:t>
            </a:r>
            <a:r>
              <a:rPr lang="en-US" sz="2400" i="1" dirty="0" err="1"/>
              <a:t>Juliano</a:t>
            </a:r>
            <a:r>
              <a:rPr lang="en-US" sz="2400" i="1" dirty="0"/>
              <a:t>,</a:t>
            </a:r>
            <a:r>
              <a:rPr lang="en-US" sz="2400" dirty="0"/>
              <a:t> 801 So. 2d 101 (Fla. 2001)(doctrine of law of the case is a principle of judicial estoppel) </a:t>
            </a:r>
            <a:endParaRPr lang="en-US" sz="2400" dirty="0" smtClean="0"/>
          </a:p>
          <a:p>
            <a:r>
              <a:rPr lang="en-US" sz="3200" dirty="0" smtClean="0"/>
              <a:t>Judgment </a:t>
            </a:r>
            <a:r>
              <a:rPr lang="en-US" sz="3200" dirty="0"/>
              <a:t>defendant has the right to appeal a judgment exonerating a codefendant where the codefendants exoneration adversely affects the defendant’s rights against the codefendant as in the case of the right to assert a </a:t>
            </a:r>
            <a:r>
              <a:rPr lang="en-US" sz="3200" i="1" dirty="0"/>
              <a:t>Fabre </a:t>
            </a:r>
            <a:r>
              <a:rPr lang="en-US" sz="3200" dirty="0"/>
              <a:t> defense</a:t>
            </a:r>
            <a:r>
              <a:rPr lang="en-US" sz="2400" dirty="0"/>
              <a:t>. </a:t>
            </a:r>
            <a:r>
              <a:rPr lang="en-US" sz="2400" i="1" dirty="0"/>
              <a:t>See Pensacola Interstate Fair, v. </a:t>
            </a:r>
            <a:r>
              <a:rPr lang="en-US" sz="2400" i="1" dirty="0" err="1"/>
              <a:t>Popvich</a:t>
            </a:r>
            <a:r>
              <a:rPr lang="en-US" sz="2400" i="1" dirty="0"/>
              <a:t>,</a:t>
            </a:r>
            <a:r>
              <a:rPr lang="en-US" sz="2400" dirty="0"/>
              <a:t> 389 So. 2d 1179 (Fla. 1980). </a:t>
            </a:r>
          </a:p>
        </p:txBody>
      </p:sp>
    </p:spTree>
    <p:extLst>
      <p:ext uri="{BB962C8B-B14F-4D97-AF65-F5344CB8AC3E}">
        <p14:creationId xmlns:p14="http://schemas.microsoft.com/office/powerpoint/2010/main" val="2338302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APPEALABLE NON-FINAL ORDERS</a:t>
            </a:r>
            <a:endParaRPr lang="en-US" dirty="0"/>
          </a:p>
        </p:txBody>
      </p:sp>
      <p:sp>
        <p:nvSpPr>
          <p:cNvPr id="3" name="Content Placeholder 2"/>
          <p:cNvSpPr>
            <a:spLocks noGrp="1"/>
          </p:cNvSpPr>
          <p:nvPr>
            <p:ph idx="1"/>
          </p:nvPr>
        </p:nvSpPr>
        <p:spPr/>
        <p:txBody>
          <a:bodyPr>
            <a:noAutofit/>
          </a:bodyPr>
          <a:lstStyle/>
          <a:p>
            <a:r>
              <a:rPr lang="en-US" sz="2800" dirty="0" smtClean="0"/>
              <a:t>RULE 9.130- DEFINES APPEALABLE AS OF RIGHT</a:t>
            </a:r>
          </a:p>
          <a:p>
            <a:r>
              <a:rPr lang="en-US" sz="2800" dirty="0" smtClean="0"/>
              <a:t>Lower </a:t>
            </a:r>
            <a:r>
              <a:rPr lang="en-US" sz="2800" dirty="0"/>
              <a:t>tribunal loses jurisdiction of the issues which are subject to the </a:t>
            </a:r>
            <a:r>
              <a:rPr lang="en-US" sz="2800" dirty="0" smtClean="0"/>
              <a:t>appeal</a:t>
            </a:r>
          </a:p>
          <a:p>
            <a:r>
              <a:rPr lang="en-US" sz="2800" dirty="0" smtClean="0"/>
              <a:t>Appellant </a:t>
            </a:r>
            <a:r>
              <a:rPr lang="en-US" sz="2800" dirty="0"/>
              <a:t>should consider whether a motion to stay the balance of the case pending appeal should be </a:t>
            </a:r>
            <a:r>
              <a:rPr lang="en-US" sz="2800" dirty="0" smtClean="0"/>
              <a:t>filed</a:t>
            </a:r>
          </a:p>
          <a:p>
            <a:r>
              <a:rPr lang="en-US" sz="2800" dirty="0"/>
              <a:t>I</a:t>
            </a:r>
            <a:r>
              <a:rPr lang="en-US" sz="2800" dirty="0" smtClean="0"/>
              <a:t>nitial </a:t>
            </a:r>
            <a:r>
              <a:rPr lang="en-US" sz="2800" dirty="0"/>
              <a:t>brief is due 15 days after the filing of the notice of appeal. Fla. R. App. P. 9.130(e</a:t>
            </a:r>
            <a:r>
              <a:rPr lang="en-US" sz="2800" dirty="0" smtClean="0"/>
              <a:t>)</a:t>
            </a:r>
          </a:p>
          <a:p>
            <a:r>
              <a:rPr lang="en-US" sz="2800" dirty="0" smtClean="0"/>
              <a:t>Record </a:t>
            </a:r>
            <a:r>
              <a:rPr lang="en-US" sz="2800" dirty="0"/>
              <a:t>is not transmitted by the clerk unless it is ordered by the court. Fla. R. App. P. </a:t>
            </a:r>
            <a:r>
              <a:rPr lang="en-US" sz="2800" dirty="0" smtClean="0"/>
              <a:t>9.130(d)</a:t>
            </a:r>
          </a:p>
        </p:txBody>
      </p:sp>
    </p:spTree>
    <p:extLst>
      <p:ext uri="{BB962C8B-B14F-4D97-AF65-F5344CB8AC3E}">
        <p14:creationId xmlns:p14="http://schemas.microsoft.com/office/powerpoint/2010/main" val="1332634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180</TotalTime>
  <Words>2101</Words>
  <Application>Microsoft Office PowerPoint</Application>
  <PresentationFormat>Widescreen</PresentationFormat>
  <Paragraphs>111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Calibri</vt:lpstr>
      <vt:lpstr>Calibri Light</vt:lpstr>
      <vt:lpstr>Retrospect</vt:lpstr>
      <vt:lpstr>FLORIDA APPEALS IN CONSTRUCTION CASES</vt:lpstr>
      <vt:lpstr> OVERVIEW</vt:lpstr>
      <vt:lpstr>WHAT- ORDERS THAT ARE APPEALABLE/REVIEWABLE</vt:lpstr>
      <vt:lpstr>    FINAL V. NON-FINAL ORDERS </vt:lpstr>
      <vt:lpstr>  FINAL V. NON-FINAL</vt:lpstr>
      <vt:lpstr>WHAT-ORDERS ARE APPEALED IN A FINAL REVIEW</vt:lpstr>
      <vt:lpstr>WHAT-ORDERS ARE APPEALED IN FINAL REVIEW</vt:lpstr>
      <vt:lpstr>FINAL ORDERS THAT EXONERATE ANOTHER PARTY</vt:lpstr>
      <vt:lpstr>APPEALABLE NON-FINAL ORDERS</vt:lpstr>
      <vt:lpstr>APPEALABLE NON-FINAL ORDERS</vt:lpstr>
      <vt:lpstr> COMMON LAW CERTIORARI- RULE 9.100(B)</vt:lpstr>
      <vt:lpstr>PETITION FOR CERTIORARI </vt:lpstr>
      <vt:lpstr>PETITION FOR CERTIORARI</vt:lpstr>
      <vt:lpstr>PETITION FOR CERTIORARI-CAT OUT OF BAG</vt:lpstr>
      <vt:lpstr>PETITION FOR CERTIORARI-PRE-SUIT NONCOMPLIANCE</vt:lpstr>
      <vt:lpstr>WHO-PROPER PARTIES TO APPEAL</vt:lpstr>
      <vt:lpstr>WHO-PARTIES-INTERVENORS</vt:lpstr>
      <vt:lpstr>WHO- AMICUS CURIAE</vt:lpstr>
      <vt:lpstr>WHEN-NOTICE OF APPEAL</vt:lpstr>
      <vt:lpstr>WHEN-PREMATURE APPEALS</vt:lpstr>
      <vt:lpstr>WHERE-FILING IN THE RIGHT PLACE</vt:lpstr>
      <vt:lpstr>WHY- WILL APPEAL OR REVIEW BRING A BETTER OUTCOME</vt:lpstr>
      <vt:lpstr>COVID-19 AND APPEALS IN 2020 AND BEYOND</vt:lpstr>
      <vt:lpstr>ORAL ARGUMENT- YOUR SETTING</vt:lpstr>
      <vt:lpstr>ORAL ARGUMENT- COURT’S SETTING</vt:lpstr>
    </vt:vector>
  </TitlesOfParts>
  <Company>Foley &amp; Lardner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FLORIDA APPEALS IN CONSTRUCTION CASES</dc:title>
  <dc:creator>Ashby, Kim</dc:creator>
  <cp:lastModifiedBy>GR</cp:lastModifiedBy>
  <cp:revision>16</cp:revision>
  <cp:lastPrinted>2020-12-11T16:39:04Z</cp:lastPrinted>
  <dcterms:created xsi:type="dcterms:W3CDTF">2020-12-11T15:23:43Z</dcterms:created>
  <dcterms:modified xsi:type="dcterms:W3CDTF">2020-12-13T14:26:39Z</dcterms:modified>
</cp:coreProperties>
</file>