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57"/>
  </p:notesMasterIdLst>
  <p:handoutMasterIdLst>
    <p:handoutMasterId r:id="rId58"/>
  </p:handoutMasterIdLst>
  <p:sldIdLst>
    <p:sldId id="256" r:id="rId5"/>
    <p:sldId id="426" r:id="rId6"/>
    <p:sldId id="435" r:id="rId7"/>
    <p:sldId id="491" r:id="rId8"/>
    <p:sldId id="492" r:id="rId9"/>
    <p:sldId id="446" r:id="rId10"/>
    <p:sldId id="444" r:id="rId11"/>
    <p:sldId id="336" r:id="rId12"/>
    <p:sldId id="344" r:id="rId13"/>
    <p:sldId id="438" r:id="rId14"/>
    <p:sldId id="493" r:id="rId15"/>
    <p:sldId id="494" r:id="rId16"/>
    <p:sldId id="495" r:id="rId17"/>
    <p:sldId id="496" r:id="rId18"/>
    <p:sldId id="498" r:id="rId19"/>
    <p:sldId id="501" r:id="rId20"/>
    <p:sldId id="497" r:id="rId21"/>
    <p:sldId id="499" r:id="rId22"/>
    <p:sldId id="440" r:id="rId23"/>
    <p:sldId id="441" r:id="rId24"/>
    <p:sldId id="500" r:id="rId25"/>
    <p:sldId id="442" r:id="rId26"/>
    <p:sldId id="322" r:id="rId27"/>
    <p:sldId id="333" r:id="rId28"/>
    <p:sldId id="332" r:id="rId29"/>
    <p:sldId id="328" r:id="rId30"/>
    <p:sldId id="338" r:id="rId31"/>
    <p:sldId id="350" r:id="rId32"/>
    <p:sldId id="351" r:id="rId33"/>
    <p:sldId id="341" r:id="rId34"/>
    <p:sldId id="502" r:id="rId35"/>
    <p:sldId id="504" r:id="rId36"/>
    <p:sldId id="476" r:id="rId37"/>
    <p:sldId id="478" r:id="rId38"/>
    <p:sldId id="479" r:id="rId39"/>
    <p:sldId id="480" r:id="rId40"/>
    <p:sldId id="481" r:id="rId41"/>
    <p:sldId id="482" r:id="rId42"/>
    <p:sldId id="483" r:id="rId43"/>
    <p:sldId id="484" r:id="rId44"/>
    <p:sldId id="485" r:id="rId45"/>
    <p:sldId id="486" r:id="rId46"/>
    <p:sldId id="487" r:id="rId47"/>
    <p:sldId id="489" r:id="rId48"/>
    <p:sldId id="335" r:id="rId49"/>
    <p:sldId id="490" r:id="rId50"/>
    <p:sldId id="290" r:id="rId51"/>
    <p:sldId id="291" r:id="rId52"/>
    <p:sldId id="292" r:id="rId53"/>
    <p:sldId id="436" r:id="rId54"/>
    <p:sldId id="503" r:id="rId55"/>
    <p:sldId id="293" r:id="rId5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964">
          <p15:clr>
            <a:srgbClr val="A4A3A4"/>
          </p15:clr>
        </p15:guide>
        <p15:guide id="2" pos="3823">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B King" initials="DK" lastIdx="7" clrIdx="0">
    <p:extLst>
      <p:ext uri="{19B8F6BF-5375-455C-9EA6-DF929625EA0E}">
        <p15:presenceInfo xmlns:p15="http://schemas.microsoft.com/office/powerpoint/2012/main" userId="183b2a5d5da67009" providerId="Windows Live"/>
      </p:ext>
    </p:extLst>
  </p:cmAuthor>
  <p:cmAuthor id="2" name="D Brian King" initials="DBK" lastIdx="9" clrIdx="1">
    <p:extLst>
      <p:ext uri="{19B8F6BF-5375-455C-9EA6-DF929625EA0E}">
        <p15:presenceInfo xmlns:p15="http://schemas.microsoft.com/office/powerpoint/2012/main" userId="D Brian King"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12750"/>
    <a:srgbClr val="0E1720"/>
    <a:srgbClr val="0F1E2D"/>
    <a:srgbClr val="BFC3C1"/>
    <a:srgbClr val="0F1721"/>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570" autoAdjust="0"/>
    <p:restoredTop sz="96034" autoAdjust="0"/>
  </p:normalViewPr>
  <p:slideViewPr>
    <p:cSldViewPr snapToGrid="0" snapToObjects="1" showGuides="1">
      <p:cViewPr varScale="1">
        <p:scale>
          <a:sx n="79" d="100"/>
          <a:sy n="79" d="100"/>
        </p:scale>
        <p:origin x="582" y="84"/>
      </p:cViewPr>
      <p:guideLst>
        <p:guide orient="horz" pos="964"/>
        <p:guide pos="3823"/>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49" d="100"/>
          <a:sy n="49" d="100"/>
        </p:scale>
        <p:origin x="2672" y="18"/>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63"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handoutMaster" Target="handoutMasters/handoutMaster1.xml"/><Relationship Id="rId5" Type="http://schemas.openxmlformats.org/officeDocument/2006/relationships/slide" Target="slides/slide1.xml"/><Relationship Id="rId61" Type="http://schemas.openxmlformats.org/officeDocument/2006/relationships/viewProps" Target="viewProps.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microsoft.com/office/2016/11/relationships/changesInfo" Target="changesInfos/changesInfo1.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commentAuthors" Target="commentAuthors.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notesMaster" Target="notesMasters/notesMaster1.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 Brian King" userId="85baaba4-0f2a-4c42-bfb2-07be8db6d3b0" providerId="ADAL" clId="{6F10FC5C-7DF8-4C25-943D-0B011F7CC8F3}"/>
    <pc:docChg chg="modSld">
      <pc:chgData name="D Brian King" userId="85baaba4-0f2a-4c42-bfb2-07be8db6d3b0" providerId="ADAL" clId="{6F10FC5C-7DF8-4C25-943D-0B011F7CC8F3}" dt="2020-10-12T00:05:49.448" v="65" actId="20577"/>
      <pc:docMkLst>
        <pc:docMk/>
      </pc:docMkLst>
      <pc:sldChg chg="modSp mod">
        <pc:chgData name="D Brian King" userId="85baaba4-0f2a-4c42-bfb2-07be8db6d3b0" providerId="ADAL" clId="{6F10FC5C-7DF8-4C25-943D-0B011F7CC8F3}" dt="2020-10-12T00:05:49.448" v="65" actId="20577"/>
        <pc:sldMkLst>
          <pc:docMk/>
          <pc:sldMk cId="1525826122" sldId="322"/>
        </pc:sldMkLst>
        <pc:spChg chg="mod">
          <ac:chgData name="D Brian King" userId="85baaba4-0f2a-4c42-bfb2-07be8db6d3b0" providerId="ADAL" clId="{6F10FC5C-7DF8-4C25-943D-0B011F7CC8F3}" dt="2020-10-12T00:05:49.448" v="65" actId="20577"/>
          <ac:spMkLst>
            <pc:docMk/>
            <pc:sldMk cId="1525826122" sldId="322"/>
            <ac:spMk id="2" creationId="{3BD68896-B98A-4834-A053-8C5E021B1EE8}"/>
          </ac:spMkLst>
        </pc:spChg>
      </pc:sldChg>
      <pc:sldChg chg="modSp mod">
        <pc:chgData name="D Brian King" userId="85baaba4-0f2a-4c42-bfb2-07be8db6d3b0" providerId="ADAL" clId="{6F10FC5C-7DF8-4C25-943D-0B011F7CC8F3}" dt="2020-10-11T22:38:58.405" v="55" actId="20577"/>
        <pc:sldMkLst>
          <pc:docMk/>
          <pc:sldMk cId="3332676240" sldId="435"/>
        </pc:sldMkLst>
        <pc:spChg chg="mod">
          <ac:chgData name="D Brian King" userId="85baaba4-0f2a-4c42-bfb2-07be8db6d3b0" providerId="ADAL" clId="{6F10FC5C-7DF8-4C25-943D-0B011F7CC8F3}" dt="2020-10-11T22:38:58.405" v="55" actId="20577"/>
          <ac:spMkLst>
            <pc:docMk/>
            <pc:sldMk cId="3332676240" sldId="435"/>
            <ac:spMk id="2" creationId="{B15A381D-53B0-4F16-A21F-CEA75E820009}"/>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5A9E2BD-D689-4D4B-ADCD-D2D6DD11699E}" type="datetimeFigureOut">
              <a:rPr lang="en-US" smtClean="0"/>
              <a:t>11-Oct-20</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4090375-029A-E441-A667-90D3D94F16EC}" type="slidenum">
              <a:rPr lang="en-US" smtClean="0"/>
              <a:t>‹#›</a:t>
            </a:fld>
            <a:endParaRPr lang="en-US" dirty="0"/>
          </a:p>
        </p:txBody>
      </p:sp>
    </p:spTree>
    <p:extLst>
      <p:ext uri="{BB962C8B-B14F-4D97-AF65-F5344CB8AC3E}">
        <p14:creationId xmlns:p14="http://schemas.microsoft.com/office/powerpoint/2010/main" val="280717078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400CC6F-6355-42A0-8187-36611E96213E}" type="datetimeFigureOut">
              <a:rPr lang="en-GB" smtClean="0"/>
              <a:t>11/10/2020</a:t>
            </a:fld>
            <a:endParaRPr lang="en-GB"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7D9D537-5EB2-421D-AAFB-37AB02C2A23D}" type="slidenum">
              <a:rPr lang="en-GB" smtClean="0"/>
              <a:t>‹#›</a:t>
            </a:fld>
            <a:endParaRPr lang="en-GB" dirty="0"/>
          </a:p>
        </p:txBody>
      </p:sp>
    </p:spTree>
    <p:extLst>
      <p:ext uri="{BB962C8B-B14F-4D97-AF65-F5344CB8AC3E}">
        <p14:creationId xmlns:p14="http://schemas.microsoft.com/office/powerpoint/2010/main" val="3029566799"/>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57D9D537-5EB2-421D-AAFB-37AB02C2A23D}" type="slidenum">
              <a:rPr lang="en-GB" smtClean="0"/>
              <a:t>1</a:t>
            </a:fld>
            <a:endParaRPr lang="en-GB" dirty="0"/>
          </a:p>
        </p:txBody>
      </p:sp>
    </p:spTree>
    <p:extLst>
      <p:ext uri="{BB962C8B-B14F-4D97-AF65-F5344CB8AC3E}">
        <p14:creationId xmlns:p14="http://schemas.microsoft.com/office/powerpoint/2010/main" val="195409985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7D9D537-5EB2-421D-AAFB-37AB02C2A23D}" type="slidenum">
              <a:rPr lang="en-GB" smtClean="0"/>
              <a:t>13</a:t>
            </a:fld>
            <a:endParaRPr lang="en-GB" dirty="0"/>
          </a:p>
        </p:txBody>
      </p:sp>
    </p:spTree>
    <p:extLst>
      <p:ext uri="{BB962C8B-B14F-4D97-AF65-F5344CB8AC3E}">
        <p14:creationId xmlns:p14="http://schemas.microsoft.com/office/powerpoint/2010/main" val="19471085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7D9D537-5EB2-421D-AAFB-37AB02C2A23D}" type="slidenum">
              <a:rPr lang="en-GB" smtClean="0"/>
              <a:t>15</a:t>
            </a:fld>
            <a:endParaRPr lang="en-GB" dirty="0"/>
          </a:p>
        </p:txBody>
      </p:sp>
    </p:spTree>
    <p:extLst>
      <p:ext uri="{BB962C8B-B14F-4D97-AF65-F5344CB8AC3E}">
        <p14:creationId xmlns:p14="http://schemas.microsoft.com/office/powerpoint/2010/main" val="352619950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7D9D537-5EB2-421D-AAFB-37AB02C2A23D}" type="slidenum">
              <a:rPr lang="en-GB" smtClean="0"/>
              <a:t>16</a:t>
            </a:fld>
            <a:endParaRPr lang="en-GB" dirty="0"/>
          </a:p>
        </p:txBody>
      </p:sp>
    </p:spTree>
    <p:extLst>
      <p:ext uri="{BB962C8B-B14F-4D97-AF65-F5344CB8AC3E}">
        <p14:creationId xmlns:p14="http://schemas.microsoft.com/office/powerpoint/2010/main" val="90419155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7D9D537-5EB2-421D-AAFB-37AB02C2A23D}" type="slidenum">
              <a:rPr lang="en-GB" smtClean="0"/>
              <a:t>20</a:t>
            </a:fld>
            <a:endParaRPr lang="en-GB" dirty="0"/>
          </a:p>
        </p:txBody>
      </p:sp>
    </p:spTree>
    <p:extLst>
      <p:ext uri="{BB962C8B-B14F-4D97-AF65-F5344CB8AC3E}">
        <p14:creationId xmlns:p14="http://schemas.microsoft.com/office/powerpoint/2010/main" val="87279957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7D9D537-5EB2-421D-AAFB-37AB02C2A23D}" type="slidenum">
              <a:rPr lang="en-GB" smtClean="0"/>
              <a:t>21</a:t>
            </a:fld>
            <a:endParaRPr lang="en-GB" dirty="0"/>
          </a:p>
        </p:txBody>
      </p:sp>
    </p:spTree>
    <p:extLst>
      <p:ext uri="{BB962C8B-B14F-4D97-AF65-F5344CB8AC3E}">
        <p14:creationId xmlns:p14="http://schemas.microsoft.com/office/powerpoint/2010/main" val="330274522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BK LEADS</a:t>
            </a:r>
          </a:p>
          <a:p>
            <a:endParaRPr lang="en-US" dirty="0"/>
          </a:p>
          <a:p>
            <a:r>
              <a:rPr lang="en-US" dirty="0"/>
              <a:t>ASK Jane to comment on UK court/adjudication practice</a:t>
            </a:r>
          </a:p>
        </p:txBody>
      </p:sp>
      <p:sp>
        <p:nvSpPr>
          <p:cNvPr id="4" name="Slide Number Placeholder 3"/>
          <p:cNvSpPr>
            <a:spLocks noGrp="1"/>
          </p:cNvSpPr>
          <p:nvPr>
            <p:ph type="sldNum" sz="quarter" idx="5"/>
          </p:nvPr>
        </p:nvSpPr>
        <p:spPr/>
        <p:txBody>
          <a:bodyPr/>
          <a:lstStyle/>
          <a:p>
            <a:fld id="{57D9D537-5EB2-421D-AAFB-37AB02C2A23D}" type="slidenum">
              <a:rPr lang="en-GB" smtClean="0"/>
              <a:t>23</a:t>
            </a:fld>
            <a:endParaRPr lang="en-GB" dirty="0"/>
          </a:p>
        </p:txBody>
      </p:sp>
    </p:spTree>
    <p:extLst>
      <p:ext uri="{BB962C8B-B14F-4D97-AF65-F5344CB8AC3E}">
        <p14:creationId xmlns:p14="http://schemas.microsoft.com/office/powerpoint/2010/main" val="181025924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7D9D537-5EB2-421D-AAFB-37AB02C2A23D}" type="slidenum">
              <a:rPr lang="en-GB" smtClean="0"/>
              <a:t>25</a:t>
            </a:fld>
            <a:endParaRPr lang="en-GB" dirty="0"/>
          </a:p>
        </p:txBody>
      </p:sp>
    </p:spTree>
    <p:extLst>
      <p:ext uri="{BB962C8B-B14F-4D97-AF65-F5344CB8AC3E}">
        <p14:creationId xmlns:p14="http://schemas.microsoft.com/office/powerpoint/2010/main" val="143040136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57D9D537-5EB2-421D-AAFB-37AB02C2A23D}" type="slidenum">
              <a:rPr lang="en-GB" smtClean="0"/>
              <a:t>33</a:t>
            </a:fld>
            <a:endParaRPr lang="en-GB" dirty="0"/>
          </a:p>
        </p:txBody>
      </p:sp>
    </p:spTree>
    <p:extLst>
      <p:ext uri="{BB962C8B-B14F-4D97-AF65-F5344CB8AC3E}">
        <p14:creationId xmlns:p14="http://schemas.microsoft.com/office/powerpoint/2010/main" val="87585124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7D9D537-5EB2-421D-AAFB-37AB02C2A23D}" type="slidenum">
              <a:rPr lang="en-GB" smtClean="0"/>
              <a:t>34</a:t>
            </a:fld>
            <a:endParaRPr lang="en-GB" dirty="0"/>
          </a:p>
        </p:txBody>
      </p:sp>
    </p:spTree>
    <p:extLst>
      <p:ext uri="{BB962C8B-B14F-4D97-AF65-F5344CB8AC3E}">
        <p14:creationId xmlns:p14="http://schemas.microsoft.com/office/powerpoint/2010/main" val="308057391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7D9D537-5EB2-421D-AAFB-37AB02C2A23D}" type="slidenum">
              <a:rPr lang="en-GB" smtClean="0"/>
              <a:t>36</a:t>
            </a:fld>
            <a:endParaRPr lang="en-GB" dirty="0"/>
          </a:p>
        </p:txBody>
      </p:sp>
    </p:spTree>
    <p:extLst>
      <p:ext uri="{BB962C8B-B14F-4D97-AF65-F5344CB8AC3E}">
        <p14:creationId xmlns:p14="http://schemas.microsoft.com/office/powerpoint/2010/main" val="40768119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7D9D537-5EB2-421D-AAFB-37AB02C2A23D}"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86552272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7D9D537-5EB2-421D-AAFB-37AB02C2A23D}" type="slidenum">
              <a:rPr lang="en-GB" smtClean="0"/>
              <a:t>37</a:t>
            </a:fld>
            <a:endParaRPr lang="en-GB" dirty="0"/>
          </a:p>
        </p:txBody>
      </p:sp>
    </p:spTree>
    <p:extLst>
      <p:ext uri="{BB962C8B-B14F-4D97-AF65-F5344CB8AC3E}">
        <p14:creationId xmlns:p14="http://schemas.microsoft.com/office/powerpoint/2010/main" val="178172782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7D9D537-5EB2-421D-AAFB-37AB02C2A23D}" type="slidenum">
              <a:rPr lang="en-GB" smtClean="0"/>
              <a:t>38</a:t>
            </a:fld>
            <a:endParaRPr lang="en-GB" dirty="0"/>
          </a:p>
        </p:txBody>
      </p:sp>
    </p:spTree>
    <p:extLst>
      <p:ext uri="{BB962C8B-B14F-4D97-AF65-F5344CB8AC3E}">
        <p14:creationId xmlns:p14="http://schemas.microsoft.com/office/powerpoint/2010/main" val="166682643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7D9D537-5EB2-421D-AAFB-37AB02C2A23D}" type="slidenum">
              <a:rPr lang="en-GB" smtClean="0"/>
              <a:t>39</a:t>
            </a:fld>
            <a:endParaRPr lang="en-GB" dirty="0"/>
          </a:p>
        </p:txBody>
      </p:sp>
    </p:spTree>
    <p:extLst>
      <p:ext uri="{BB962C8B-B14F-4D97-AF65-F5344CB8AC3E}">
        <p14:creationId xmlns:p14="http://schemas.microsoft.com/office/powerpoint/2010/main" val="405184227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7D9D537-5EB2-421D-AAFB-37AB02C2A23D}" type="slidenum">
              <a:rPr lang="en-GB" smtClean="0"/>
              <a:t>40</a:t>
            </a:fld>
            <a:endParaRPr lang="en-GB" dirty="0"/>
          </a:p>
        </p:txBody>
      </p:sp>
    </p:spTree>
    <p:extLst>
      <p:ext uri="{BB962C8B-B14F-4D97-AF65-F5344CB8AC3E}">
        <p14:creationId xmlns:p14="http://schemas.microsoft.com/office/powerpoint/2010/main" val="111423972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7D9D537-5EB2-421D-AAFB-37AB02C2A23D}" type="slidenum">
              <a:rPr lang="en-GB" smtClean="0"/>
              <a:t>41</a:t>
            </a:fld>
            <a:endParaRPr lang="en-GB" dirty="0"/>
          </a:p>
        </p:txBody>
      </p:sp>
    </p:spTree>
    <p:extLst>
      <p:ext uri="{BB962C8B-B14F-4D97-AF65-F5344CB8AC3E}">
        <p14:creationId xmlns:p14="http://schemas.microsoft.com/office/powerpoint/2010/main" val="106814692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7D9D537-5EB2-421D-AAFB-37AB02C2A23D}" type="slidenum">
              <a:rPr lang="en-GB" smtClean="0"/>
              <a:t>42</a:t>
            </a:fld>
            <a:endParaRPr lang="en-GB" dirty="0"/>
          </a:p>
        </p:txBody>
      </p:sp>
    </p:spTree>
    <p:extLst>
      <p:ext uri="{BB962C8B-B14F-4D97-AF65-F5344CB8AC3E}">
        <p14:creationId xmlns:p14="http://schemas.microsoft.com/office/powerpoint/2010/main" val="247378206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7D9D537-5EB2-421D-AAFB-37AB02C2A23D}" type="slidenum">
              <a:rPr lang="en-GB" smtClean="0"/>
              <a:t>45</a:t>
            </a:fld>
            <a:endParaRPr lang="en-GB" dirty="0"/>
          </a:p>
        </p:txBody>
      </p:sp>
    </p:spTree>
    <p:extLst>
      <p:ext uri="{BB962C8B-B14F-4D97-AF65-F5344CB8AC3E}">
        <p14:creationId xmlns:p14="http://schemas.microsoft.com/office/powerpoint/2010/main" val="302018667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7D9D537-5EB2-421D-AAFB-37AB02C2A23D}" type="slidenum">
              <a:rPr lang="en-GB" smtClean="0"/>
              <a:t>46</a:t>
            </a:fld>
            <a:endParaRPr lang="en-GB" dirty="0"/>
          </a:p>
        </p:txBody>
      </p:sp>
    </p:spTree>
    <p:extLst>
      <p:ext uri="{BB962C8B-B14F-4D97-AF65-F5344CB8AC3E}">
        <p14:creationId xmlns:p14="http://schemas.microsoft.com/office/powerpoint/2010/main" val="117928430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7D9D537-5EB2-421D-AAFB-37AB02C2A23D}" type="slidenum">
              <a:rPr lang="en-GB" smtClean="0"/>
              <a:t>47</a:t>
            </a:fld>
            <a:endParaRPr lang="en-GB" dirty="0"/>
          </a:p>
        </p:txBody>
      </p:sp>
    </p:spTree>
    <p:extLst>
      <p:ext uri="{BB962C8B-B14F-4D97-AF65-F5344CB8AC3E}">
        <p14:creationId xmlns:p14="http://schemas.microsoft.com/office/powerpoint/2010/main" val="345077098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7D9D537-5EB2-421D-AAFB-37AB02C2A23D}" type="slidenum">
              <a:rPr lang="en-GB" smtClean="0"/>
              <a:t>48</a:t>
            </a:fld>
            <a:endParaRPr lang="en-GB" dirty="0"/>
          </a:p>
        </p:txBody>
      </p:sp>
    </p:spTree>
    <p:extLst>
      <p:ext uri="{BB962C8B-B14F-4D97-AF65-F5344CB8AC3E}">
        <p14:creationId xmlns:p14="http://schemas.microsoft.com/office/powerpoint/2010/main" val="10706655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7D9D537-5EB2-421D-AAFB-37AB02C2A23D}"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67135378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7D9D537-5EB2-421D-AAFB-37AB02C2A23D}" type="slidenum">
              <a:rPr lang="en-GB" smtClean="0"/>
              <a:t>49</a:t>
            </a:fld>
            <a:endParaRPr lang="en-GB" dirty="0"/>
          </a:p>
        </p:txBody>
      </p:sp>
    </p:spTree>
    <p:extLst>
      <p:ext uri="{BB962C8B-B14F-4D97-AF65-F5344CB8AC3E}">
        <p14:creationId xmlns:p14="http://schemas.microsoft.com/office/powerpoint/2010/main" val="164308409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7D9D537-5EB2-421D-AAFB-37AB02C2A23D}" type="slidenum">
              <a:rPr lang="en-GB" smtClean="0"/>
              <a:t>50</a:t>
            </a:fld>
            <a:endParaRPr lang="en-GB" dirty="0"/>
          </a:p>
        </p:txBody>
      </p:sp>
    </p:spTree>
    <p:extLst>
      <p:ext uri="{BB962C8B-B14F-4D97-AF65-F5344CB8AC3E}">
        <p14:creationId xmlns:p14="http://schemas.microsoft.com/office/powerpoint/2010/main" val="105264443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7D9D537-5EB2-421D-AAFB-37AB02C2A23D}" type="slidenum">
              <a:rPr lang="en-GB" smtClean="0"/>
              <a:t>51</a:t>
            </a:fld>
            <a:endParaRPr lang="en-GB" dirty="0"/>
          </a:p>
        </p:txBody>
      </p:sp>
    </p:spTree>
    <p:extLst>
      <p:ext uri="{BB962C8B-B14F-4D97-AF65-F5344CB8AC3E}">
        <p14:creationId xmlns:p14="http://schemas.microsoft.com/office/powerpoint/2010/main" val="231526891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41659215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7D9D537-5EB2-421D-AAFB-37AB02C2A23D}" type="slidenum">
              <a:rPr lang="en-GB" smtClean="0"/>
              <a:t>6</a:t>
            </a:fld>
            <a:endParaRPr lang="en-GB" dirty="0"/>
          </a:p>
        </p:txBody>
      </p:sp>
    </p:spTree>
    <p:extLst>
      <p:ext uri="{BB962C8B-B14F-4D97-AF65-F5344CB8AC3E}">
        <p14:creationId xmlns:p14="http://schemas.microsoft.com/office/powerpoint/2010/main" val="24654937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7D9D537-5EB2-421D-AAFB-37AB02C2A23D}" type="slidenum">
              <a:rPr lang="en-GB" smtClean="0"/>
              <a:t>7</a:t>
            </a:fld>
            <a:endParaRPr lang="en-GB" dirty="0"/>
          </a:p>
        </p:txBody>
      </p:sp>
    </p:spTree>
    <p:extLst>
      <p:ext uri="{BB962C8B-B14F-4D97-AF65-F5344CB8AC3E}">
        <p14:creationId xmlns:p14="http://schemas.microsoft.com/office/powerpoint/2010/main" val="4998259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7D9D537-5EB2-421D-AAFB-37AB02C2A23D}" type="slidenum">
              <a:rPr lang="en-GB" smtClean="0"/>
              <a:t>8</a:t>
            </a:fld>
            <a:endParaRPr lang="en-GB" dirty="0"/>
          </a:p>
        </p:txBody>
      </p:sp>
    </p:spTree>
    <p:extLst>
      <p:ext uri="{BB962C8B-B14F-4D97-AF65-F5344CB8AC3E}">
        <p14:creationId xmlns:p14="http://schemas.microsoft.com/office/powerpoint/2010/main" val="14502664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7D9D537-5EB2-421D-AAFB-37AB02C2A23D}" type="slidenum">
              <a:rPr lang="en-GB" smtClean="0"/>
              <a:t>9</a:t>
            </a:fld>
            <a:endParaRPr lang="en-GB" dirty="0"/>
          </a:p>
        </p:txBody>
      </p:sp>
    </p:spTree>
    <p:extLst>
      <p:ext uri="{BB962C8B-B14F-4D97-AF65-F5344CB8AC3E}">
        <p14:creationId xmlns:p14="http://schemas.microsoft.com/office/powerpoint/2010/main" val="16775821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7D9D537-5EB2-421D-AAFB-37AB02C2A23D}" type="slidenum">
              <a:rPr lang="en-GB" smtClean="0"/>
              <a:t>11</a:t>
            </a:fld>
            <a:endParaRPr lang="en-GB" dirty="0"/>
          </a:p>
        </p:txBody>
      </p:sp>
    </p:spTree>
    <p:extLst>
      <p:ext uri="{BB962C8B-B14F-4D97-AF65-F5344CB8AC3E}">
        <p14:creationId xmlns:p14="http://schemas.microsoft.com/office/powerpoint/2010/main" val="41931155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7D9D537-5EB2-421D-AAFB-37AB02C2A23D}" type="slidenum">
              <a:rPr lang="en-GB" smtClean="0"/>
              <a:t>12</a:t>
            </a:fld>
            <a:endParaRPr lang="en-GB" dirty="0"/>
          </a:p>
        </p:txBody>
      </p:sp>
    </p:spTree>
    <p:extLst>
      <p:ext uri="{BB962C8B-B14F-4D97-AF65-F5344CB8AC3E}">
        <p14:creationId xmlns:p14="http://schemas.microsoft.com/office/powerpoint/2010/main" val="182264557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0" name="Rectangle 9"/>
          <p:cNvSpPr/>
          <p:nvPr userDrawn="1"/>
        </p:nvSpPr>
        <p:spPr>
          <a:xfrm>
            <a:off x="0" y="0"/>
            <a:ext cx="9144000" cy="68580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9" name="Picture 8" descr="3VB_Symbol.png"/>
          <p:cNvPicPr>
            <a:picLocks noChangeAspect="1"/>
          </p:cNvPicPr>
          <p:nvPr userDrawn="1"/>
        </p:nvPicPr>
        <p:blipFill rotWithShape="1">
          <a:blip r:embed="rId2">
            <a:alphaModFix/>
            <a:extLst>
              <a:ext uri="{28A0092B-C50C-407E-A947-70E740481C1C}">
                <a14:useLocalDpi xmlns:a14="http://schemas.microsoft.com/office/drawing/2010/main" val="0"/>
              </a:ext>
            </a:extLst>
          </a:blip>
          <a:srcRect r="3880"/>
          <a:stretch/>
        </p:blipFill>
        <p:spPr>
          <a:xfrm>
            <a:off x="6078476" y="0"/>
            <a:ext cx="3065524" cy="6381328"/>
          </a:xfrm>
          <a:prstGeom prst="rect">
            <a:avLst/>
          </a:prstGeom>
        </p:spPr>
      </p:pic>
      <p:sp>
        <p:nvSpPr>
          <p:cNvPr id="2" name="Title 1"/>
          <p:cNvSpPr>
            <a:spLocks noGrp="1"/>
          </p:cNvSpPr>
          <p:nvPr>
            <p:ph type="ctrTitle"/>
          </p:nvPr>
        </p:nvSpPr>
        <p:spPr>
          <a:xfrm>
            <a:off x="410443" y="2497408"/>
            <a:ext cx="7721446" cy="1394709"/>
          </a:xfrm>
        </p:spPr>
        <p:txBody>
          <a:bodyPr/>
          <a:lstStyle>
            <a:lvl1pPr>
              <a:defRPr>
                <a:solidFill>
                  <a:srgbClr val="112750"/>
                </a:solidFill>
              </a:defRPr>
            </a:lvl1pPr>
          </a:lstStyle>
          <a:p>
            <a:r>
              <a:rPr lang="en-GB" dirty="0"/>
              <a:t>Click to edit Master title style</a:t>
            </a:r>
            <a:endParaRPr lang="en-US" dirty="0"/>
          </a:p>
        </p:txBody>
      </p:sp>
      <p:sp>
        <p:nvSpPr>
          <p:cNvPr id="3" name="Subtitle 2"/>
          <p:cNvSpPr>
            <a:spLocks noGrp="1"/>
          </p:cNvSpPr>
          <p:nvPr>
            <p:ph type="subTitle" idx="1"/>
          </p:nvPr>
        </p:nvSpPr>
        <p:spPr>
          <a:xfrm>
            <a:off x="410443" y="3983421"/>
            <a:ext cx="7721446" cy="1114694"/>
          </a:xfrm>
        </p:spPr>
        <p:txBody>
          <a:bodyPr/>
          <a:lstStyle>
            <a:lvl1pPr marL="0" indent="0" algn="l">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dirty="0"/>
              <a:t>Click to edit Master subtitle style</a:t>
            </a:r>
            <a:endParaRPr lang="en-US" dirty="0"/>
          </a:p>
        </p:txBody>
      </p:sp>
      <p:sp>
        <p:nvSpPr>
          <p:cNvPr id="17" name="TextBox 16"/>
          <p:cNvSpPr txBox="1"/>
          <p:nvPr userDrawn="1"/>
        </p:nvSpPr>
        <p:spPr>
          <a:xfrm>
            <a:off x="9181980" y="3335955"/>
            <a:ext cx="184666" cy="369332"/>
          </a:xfrm>
          <a:prstGeom prst="rect">
            <a:avLst/>
          </a:prstGeom>
          <a:noFill/>
        </p:spPr>
        <p:txBody>
          <a:bodyPr wrap="none" rtlCol="0">
            <a:spAutoFit/>
          </a:bodyPr>
          <a:lstStyle/>
          <a:p>
            <a:endParaRPr lang="en-US" dirty="0"/>
          </a:p>
        </p:txBody>
      </p:sp>
      <p:sp>
        <p:nvSpPr>
          <p:cNvPr id="11" name="Rectangle 10"/>
          <p:cNvSpPr/>
          <p:nvPr userDrawn="1"/>
        </p:nvSpPr>
        <p:spPr>
          <a:xfrm>
            <a:off x="0" y="6480000"/>
            <a:ext cx="9144000" cy="271160"/>
          </a:xfrm>
          <a:prstGeom prst="rect">
            <a:avLst/>
          </a:prstGeom>
          <a:solidFill>
            <a:srgbClr val="BFC3C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2" name="Rectangle 11"/>
          <p:cNvSpPr/>
          <p:nvPr userDrawn="1"/>
        </p:nvSpPr>
        <p:spPr>
          <a:xfrm>
            <a:off x="0" y="6586840"/>
            <a:ext cx="9144000" cy="271160"/>
          </a:xfrm>
          <a:prstGeom prst="rect">
            <a:avLst/>
          </a:prstGeom>
          <a:solidFill>
            <a:srgbClr val="11275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3" name="Pictur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01638" y="871228"/>
            <a:ext cx="4805162" cy="865835"/>
          </a:xfrm>
          <a:prstGeom prst="rect">
            <a:avLst/>
          </a:prstGeom>
        </p:spPr>
      </p:pic>
      <p:pic>
        <p:nvPicPr>
          <p:cNvPr id="15" name="Picture 14"/>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405540" y="5993042"/>
            <a:ext cx="3972954" cy="400552"/>
          </a:xfrm>
          <a:prstGeom prst="rect">
            <a:avLst/>
          </a:prstGeom>
        </p:spPr>
      </p:pic>
    </p:spTree>
    <p:extLst>
      <p:ext uri="{BB962C8B-B14F-4D97-AF65-F5344CB8AC3E}">
        <p14:creationId xmlns:p14="http://schemas.microsoft.com/office/powerpoint/2010/main" val="35505741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34119294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184902"/>
            <a:ext cx="2057400" cy="4557315"/>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457200" y="1184902"/>
            <a:ext cx="6019800" cy="4557315"/>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31200321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Tree>
    <p:extLst>
      <p:ext uri="{BB962C8B-B14F-4D97-AF65-F5344CB8AC3E}">
        <p14:creationId xmlns:p14="http://schemas.microsoft.com/office/powerpoint/2010/main" val="7744985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18474" y="3656806"/>
            <a:ext cx="8253058" cy="1362075"/>
          </a:xfrm>
        </p:spPr>
        <p:txBody>
          <a:bodyPr anchor="t"/>
          <a:lstStyle>
            <a:lvl1pPr algn="l">
              <a:defRPr sz="4000" b="1" cap="all"/>
            </a:lvl1pPr>
          </a:lstStyle>
          <a:p>
            <a:r>
              <a:rPr lang="en-GB" dirty="0"/>
              <a:t>Click to edit Master title style</a:t>
            </a:r>
            <a:endParaRPr lang="en-US" dirty="0"/>
          </a:p>
        </p:txBody>
      </p:sp>
      <p:sp>
        <p:nvSpPr>
          <p:cNvPr id="3" name="Text Placeholder 2"/>
          <p:cNvSpPr>
            <a:spLocks noGrp="1"/>
          </p:cNvSpPr>
          <p:nvPr>
            <p:ph type="body" idx="1"/>
          </p:nvPr>
        </p:nvSpPr>
        <p:spPr>
          <a:xfrm>
            <a:off x="418474" y="2156619"/>
            <a:ext cx="8253058"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Tree>
    <p:extLst>
      <p:ext uri="{BB962C8B-B14F-4D97-AF65-F5344CB8AC3E}">
        <p14:creationId xmlns:p14="http://schemas.microsoft.com/office/powerpoint/2010/main" val="10708589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08125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Content Placeholder 3"/>
          <p:cNvSpPr>
            <a:spLocks noGrp="1"/>
          </p:cNvSpPr>
          <p:nvPr>
            <p:ph sz="half" idx="2"/>
          </p:nvPr>
        </p:nvSpPr>
        <p:spPr>
          <a:xfrm>
            <a:off x="4648200" y="1600200"/>
            <a:ext cx="4038600" cy="408125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29468339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457200" y="2174875"/>
            <a:ext cx="4040188" cy="362203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45025" y="2174875"/>
            <a:ext cx="4041775" cy="362203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Tree>
    <p:extLst>
      <p:ext uri="{BB962C8B-B14F-4D97-AF65-F5344CB8AC3E}">
        <p14:creationId xmlns:p14="http://schemas.microsoft.com/office/powerpoint/2010/main" val="17746821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Tree>
    <p:extLst>
      <p:ext uri="{BB962C8B-B14F-4D97-AF65-F5344CB8AC3E}">
        <p14:creationId xmlns:p14="http://schemas.microsoft.com/office/powerpoint/2010/main" val="34883412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976616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4662" y="1342889"/>
            <a:ext cx="3008313" cy="1254261"/>
          </a:xfrm>
        </p:spPr>
        <p:txBody>
          <a:bodyPr anchor="b"/>
          <a:lstStyle>
            <a:lvl1pPr algn="l">
              <a:defRPr sz="2000" b="1"/>
            </a:lvl1pPr>
          </a:lstStyle>
          <a:p>
            <a:r>
              <a:rPr lang="en-GB" dirty="0"/>
              <a:t>Click to edit Master title style</a:t>
            </a:r>
            <a:endParaRPr lang="en-US" dirty="0"/>
          </a:p>
        </p:txBody>
      </p:sp>
      <p:sp>
        <p:nvSpPr>
          <p:cNvPr id="3" name="Content Placeholder 2"/>
          <p:cNvSpPr>
            <a:spLocks noGrp="1"/>
          </p:cNvSpPr>
          <p:nvPr>
            <p:ph idx="1"/>
          </p:nvPr>
        </p:nvSpPr>
        <p:spPr>
          <a:xfrm>
            <a:off x="3512366" y="1342890"/>
            <a:ext cx="5174434" cy="44843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Text Placeholder 3"/>
          <p:cNvSpPr>
            <a:spLocks noGrp="1"/>
          </p:cNvSpPr>
          <p:nvPr>
            <p:ph type="body" sz="half" idx="2"/>
          </p:nvPr>
        </p:nvSpPr>
        <p:spPr>
          <a:xfrm>
            <a:off x="414662" y="2655396"/>
            <a:ext cx="3008313" cy="317189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dirty="0"/>
              <a:t>Click to edit Master text styles</a:t>
            </a:r>
          </a:p>
        </p:txBody>
      </p:sp>
    </p:spTree>
    <p:extLst>
      <p:ext uri="{BB962C8B-B14F-4D97-AF65-F5344CB8AC3E}">
        <p14:creationId xmlns:p14="http://schemas.microsoft.com/office/powerpoint/2010/main" val="31983615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dirty="0"/>
              <a:t>Click to edit Master title style</a:t>
            </a:r>
            <a:endParaRPr lang="en-US" dirty="0"/>
          </a:p>
        </p:txBody>
      </p:sp>
      <p:sp>
        <p:nvSpPr>
          <p:cNvPr id="3" name="Picture Placeholder 2"/>
          <p:cNvSpPr>
            <a:spLocks noGrp="1"/>
          </p:cNvSpPr>
          <p:nvPr>
            <p:ph type="pic" idx="1"/>
          </p:nvPr>
        </p:nvSpPr>
        <p:spPr>
          <a:xfrm>
            <a:off x="1792288" y="1318583"/>
            <a:ext cx="5486400" cy="3408991"/>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33842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dirty="0"/>
              <a:t>Click to edit Master text styles</a:t>
            </a:r>
          </a:p>
        </p:txBody>
      </p:sp>
    </p:spTree>
    <p:extLst>
      <p:ext uri="{BB962C8B-B14F-4D97-AF65-F5344CB8AC3E}">
        <p14:creationId xmlns:p14="http://schemas.microsoft.com/office/powerpoint/2010/main" val="42502237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3" name="Picture 12" descr="3VB_Symbol.png"/>
          <p:cNvPicPr>
            <a:picLocks noChangeAspect="1"/>
          </p:cNvPicPr>
          <p:nvPr userDrawn="1"/>
        </p:nvPicPr>
        <p:blipFill rotWithShape="1">
          <a:blip r:embed="rId13">
            <a:alphaModFix amt="25000"/>
            <a:extLst>
              <a:ext uri="{28A0092B-C50C-407E-A947-70E740481C1C}">
                <a14:useLocalDpi xmlns:a14="http://schemas.microsoft.com/office/drawing/2010/main" val="0"/>
              </a:ext>
            </a:extLst>
          </a:blip>
          <a:srcRect r="3880"/>
          <a:stretch/>
        </p:blipFill>
        <p:spPr>
          <a:xfrm>
            <a:off x="6084989" y="0"/>
            <a:ext cx="3065524" cy="6381328"/>
          </a:xfrm>
          <a:prstGeom prst="rect">
            <a:avLst/>
          </a:prstGeom>
        </p:spPr>
      </p:pic>
      <p:sp>
        <p:nvSpPr>
          <p:cNvPr id="8" name="Rectangle 7"/>
          <p:cNvSpPr/>
          <p:nvPr userDrawn="1"/>
        </p:nvSpPr>
        <p:spPr>
          <a:xfrm>
            <a:off x="0" y="6480000"/>
            <a:ext cx="9144000" cy="271160"/>
          </a:xfrm>
          <a:prstGeom prst="rect">
            <a:avLst/>
          </a:prstGeom>
          <a:solidFill>
            <a:srgbClr val="BFC3C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402834" y="1356239"/>
            <a:ext cx="8229600" cy="940647"/>
          </a:xfrm>
          <a:prstGeom prst="rect">
            <a:avLst/>
          </a:prstGeom>
        </p:spPr>
        <p:txBody>
          <a:bodyPr vert="horz" lIns="0" tIns="0" rIns="0" bIns="0" rtlCol="0" anchor="ctr">
            <a:normAutofit/>
          </a:bodyPr>
          <a:lstStyle/>
          <a:p>
            <a:r>
              <a:rPr lang="en-GB" dirty="0"/>
              <a:t>Click to edit Master title style</a:t>
            </a:r>
            <a:endParaRPr lang="en-US" dirty="0"/>
          </a:p>
        </p:txBody>
      </p:sp>
      <p:sp>
        <p:nvSpPr>
          <p:cNvPr id="3" name="Text Placeholder 2"/>
          <p:cNvSpPr>
            <a:spLocks noGrp="1"/>
          </p:cNvSpPr>
          <p:nvPr>
            <p:ph type="body" idx="1"/>
          </p:nvPr>
        </p:nvSpPr>
        <p:spPr>
          <a:xfrm>
            <a:off x="402834" y="2491333"/>
            <a:ext cx="8229600" cy="3275190"/>
          </a:xfrm>
          <a:prstGeom prst="rect">
            <a:avLst/>
          </a:prstGeom>
        </p:spPr>
        <p:txBody>
          <a:bodyPr vert="horz" lIns="0" tIns="0" rIns="0" bIns="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7" name="Rectangle 6"/>
          <p:cNvSpPr/>
          <p:nvPr userDrawn="1"/>
        </p:nvSpPr>
        <p:spPr>
          <a:xfrm>
            <a:off x="0" y="6586840"/>
            <a:ext cx="9144000" cy="271160"/>
          </a:xfrm>
          <a:prstGeom prst="rect">
            <a:avLst/>
          </a:prstGeom>
          <a:solidFill>
            <a:srgbClr val="11275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112750"/>
              </a:solidFill>
            </a:endParaRPr>
          </a:p>
        </p:txBody>
      </p:sp>
      <p:pic>
        <p:nvPicPr>
          <p:cNvPr id="10" name="Picture 9"/>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402834" y="299326"/>
            <a:ext cx="3601922" cy="649025"/>
          </a:xfrm>
          <a:prstGeom prst="rect">
            <a:avLst/>
          </a:prstGeom>
        </p:spPr>
      </p:pic>
      <p:pic>
        <p:nvPicPr>
          <p:cNvPr id="12" name="Picture 11"/>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405540" y="5993042"/>
            <a:ext cx="3972954" cy="400552"/>
          </a:xfrm>
          <a:prstGeom prst="rect">
            <a:avLst/>
          </a:prstGeom>
        </p:spPr>
      </p:pic>
      <p:sp>
        <p:nvSpPr>
          <p:cNvPr id="4" name="TextBox 3"/>
          <p:cNvSpPr txBox="1"/>
          <p:nvPr userDrawn="1"/>
        </p:nvSpPr>
        <p:spPr>
          <a:xfrm>
            <a:off x="-911514" y="4496551"/>
            <a:ext cx="184666"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20168292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457200" rtl="0" eaLnBrk="1" latinLnBrk="0" hangingPunct="1">
        <a:spcBef>
          <a:spcPct val="0"/>
        </a:spcBef>
        <a:buNone/>
        <a:defRPr sz="3600" kern="1200">
          <a:solidFill>
            <a:srgbClr val="112750"/>
          </a:solidFill>
          <a:latin typeface="Arial"/>
          <a:ea typeface="+mj-ea"/>
          <a:cs typeface="Arial"/>
        </a:defRPr>
      </a:lvl1pPr>
    </p:titleStyle>
    <p:bodyStyle>
      <a:lvl1pPr marL="266700" indent="-266700" algn="l" defTabSz="457200" rtl="0" eaLnBrk="1" latinLnBrk="0" hangingPunct="1">
        <a:spcBef>
          <a:spcPct val="20000"/>
        </a:spcBef>
        <a:buClr>
          <a:srgbClr val="BFC3C1"/>
        </a:buClr>
        <a:buFont typeface="Arial"/>
        <a:buChar char="•"/>
        <a:defRPr sz="2800" kern="1200">
          <a:solidFill>
            <a:srgbClr val="112750"/>
          </a:solidFill>
          <a:latin typeface="Arial"/>
          <a:ea typeface="+mn-ea"/>
          <a:cs typeface="Arial"/>
        </a:defRPr>
      </a:lvl1pPr>
      <a:lvl2pPr marL="266700" indent="-266700" algn="l" defTabSz="457200" rtl="0" eaLnBrk="1" latinLnBrk="0" hangingPunct="1">
        <a:spcBef>
          <a:spcPct val="20000"/>
        </a:spcBef>
        <a:buClr>
          <a:srgbClr val="BFC3C1"/>
        </a:buClr>
        <a:buFont typeface="Arial"/>
        <a:buChar char="•"/>
        <a:defRPr sz="2400" kern="1200">
          <a:solidFill>
            <a:srgbClr val="112750"/>
          </a:solidFill>
          <a:latin typeface="Arial"/>
          <a:ea typeface="+mn-ea"/>
          <a:cs typeface="Arial"/>
        </a:defRPr>
      </a:lvl2pPr>
      <a:lvl3pPr marL="266700" indent="-266700" algn="l" defTabSz="457200" rtl="0" eaLnBrk="1" latinLnBrk="0" hangingPunct="1">
        <a:spcBef>
          <a:spcPct val="20000"/>
        </a:spcBef>
        <a:buClr>
          <a:srgbClr val="BFC3C1"/>
        </a:buClr>
        <a:buFont typeface="Arial"/>
        <a:buChar char="•"/>
        <a:defRPr sz="2000" kern="1200">
          <a:solidFill>
            <a:srgbClr val="112750"/>
          </a:solidFill>
          <a:latin typeface="Arial"/>
          <a:ea typeface="+mn-ea"/>
          <a:cs typeface="Arial"/>
        </a:defRPr>
      </a:lvl3pPr>
      <a:lvl4pPr marL="266700" indent="-266700" algn="l" defTabSz="457200" rtl="0" eaLnBrk="1" latinLnBrk="0" hangingPunct="1">
        <a:spcBef>
          <a:spcPct val="20000"/>
        </a:spcBef>
        <a:buClr>
          <a:srgbClr val="BFC3C1"/>
        </a:buClr>
        <a:buFont typeface="Arial"/>
        <a:buChar char="•"/>
        <a:defRPr sz="1800" kern="1200">
          <a:solidFill>
            <a:srgbClr val="112750"/>
          </a:solidFill>
          <a:latin typeface="Arial"/>
          <a:ea typeface="+mn-ea"/>
          <a:cs typeface="Arial"/>
        </a:defRPr>
      </a:lvl4pPr>
      <a:lvl5pPr marL="266700" indent="-266700" algn="l" defTabSz="457200" rtl="0" eaLnBrk="1" latinLnBrk="0" hangingPunct="1">
        <a:spcBef>
          <a:spcPct val="20000"/>
        </a:spcBef>
        <a:buClr>
          <a:srgbClr val="BFC3C1"/>
        </a:buClr>
        <a:buFont typeface="Arial"/>
        <a:buChar char="•"/>
        <a:defRPr sz="1600" kern="1200">
          <a:solidFill>
            <a:srgbClr val="112750"/>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3.xml"/><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hyperlink" Target="mailto:bking@3vb.com" TargetMode="External"/><Relationship Id="rId4" Type="http://schemas.openxmlformats.org/officeDocument/2006/relationships/hyperlink" Target="mailto:brian.king@dbkingarbitration.com"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68703" y="2951954"/>
            <a:ext cx="7334738" cy="473284"/>
          </a:xfrm>
        </p:spPr>
        <p:txBody>
          <a:bodyPr>
            <a:noAutofit/>
          </a:bodyPr>
          <a:lstStyle/>
          <a:p>
            <a:r>
              <a:rPr lang="en-US" sz="3200" b="1" dirty="0"/>
              <a:t>CONSTRUCTION DISPUTES</a:t>
            </a:r>
            <a:br>
              <a:rPr lang="en-US" sz="3200" b="1" dirty="0"/>
            </a:br>
            <a:r>
              <a:rPr lang="en-GB" sz="2400" dirty="0"/>
              <a:t>Tribunal and court-appointed experts </a:t>
            </a:r>
            <a:br>
              <a:rPr lang="en-US" sz="3200" b="1" dirty="0"/>
            </a:br>
            <a:br>
              <a:rPr lang="en-US" sz="3200" b="1" dirty="0"/>
            </a:br>
            <a:r>
              <a:rPr lang="en-GB" sz="2000" dirty="0"/>
              <a:t>RPPTL Construction Law Committee</a:t>
            </a:r>
            <a:br>
              <a:rPr lang="en-US" sz="3200" b="1" dirty="0"/>
            </a:br>
            <a:endParaRPr lang="en-US" sz="3200" baseline="30000" dirty="0"/>
          </a:p>
        </p:txBody>
      </p:sp>
      <p:sp>
        <p:nvSpPr>
          <p:cNvPr id="3" name="Subtitle 2"/>
          <p:cNvSpPr>
            <a:spLocks noGrp="1"/>
          </p:cNvSpPr>
          <p:nvPr>
            <p:ph type="subTitle" idx="1"/>
          </p:nvPr>
        </p:nvSpPr>
        <p:spPr>
          <a:xfrm>
            <a:off x="368703" y="4524584"/>
            <a:ext cx="7721446" cy="1114694"/>
          </a:xfrm>
        </p:spPr>
        <p:txBody>
          <a:bodyPr>
            <a:normAutofit/>
          </a:bodyPr>
          <a:lstStyle/>
          <a:p>
            <a:r>
              <a:rPr lang="en-US" sz="1600" dirty="0"/>
              <a:t>Jane Davies Evans</a:t>
            </a:r>
          </a:p>
          <a:p>
            <a:r>
              <a:rPr lang="en-US" sz="1600" dirty="0"/>
              <a:t>D. Brian King</a:t>
            </a:r>
          </a:p>
          <a:p>
            <a:r>
              <a:rPr lang="en-US" sz="1600" dirty="0"/>
              <a:t> </a:t>
            </a:r>
          </a:p>
          <a:p>
            <a:r>
              <a:rPr lang="en-US" sz="1200" dirty="0"/>
              <a:t>October 12, 2020</a:t>
            </a:r>
          </a:p>
          <a:p>
            <a:endParaRPr lang="en-US" sz="1600" dirty="0"/>
          </a:p>
          <a:p>
            <a:endParaRPr lang="en-US" sz="1600" dirty="0"/>
          </a:p>
        </p:txBody>
      </p:sp>
    </p:spTree>
    <p:extLst>
      <p:ext uri="{BB962C8B-B14F-4D97-AF65-F5344CB8AC3E}">
        <p14:creationId xmlns:p14="http://schemas.microsoft.com/office/powerpoint/2010/main" val="37144891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5A381D-53B0-4F16-A21F-CEA75E820009}"/>
              </a:ext>
            </a:extLst>
          </p:cNvPr>
          <p:cNvSpPr>
            <a:spLocks noGrp="1"/>
          </p:cNvSpPr>
          <p:nvPr>
            <p:ph type="title"/>
          </p:nvPr>
        </p:nvSpPr>
        <p:spPr/>
        <p:txBody>
          <a:bodyPr>
            <a:normAutofit fontScale="90000"/>
          </a:bodyPr>
          <a:lstStyle/>
          <a:p>
            <a:r>
              <a:rPr lang="en-GB" dirty="0"/>
              <a:t>2. WHEN IS IT PERMITTED FOR THE Tribunal TO APPOINT AN EXPERT? </a:t>
            </a:r>
          </a:p>
        </p:txBody>
      </p:sp>
      <p:sp>
        <p:nvSpPr>
          <p:cNvPr id="3" name="Text Placeholder 2">
            <a:extLst>
              <a:ext uri="{FF2B5EF4-FFF2-40B4-BE49-F238E27FC236}">
                <a16:creationId xmlns:a16="http://schemas.microsoft.com/office/drawing/2014/main" id="{0D63B1DB-23E5-4731-AC6D-5F72B5596644}"/>
              </a:ext>
            </a:extLst>
          </p:cNvPr>
          <p:cNvSpPr>
            <a:spLocks noGrp="1"/>
          </p:cNvSpPr>
          <p:nvPr>
            <p:ph type="body" idx="1"/>
          </p:nvPr>
        </p:nvSpPr>
        <p:spPr/>
        <p:txBody>
          <a:bodyPr/>
          <a:lstStyle/>
          <a:p>
            <a:endParaRPr lang="en-GB" dirty="0"/>
          </a:p>
        </p:txBody>
      </p:sp>
      <p:sp>
        <p:nvSpPr>
          <p:cNvPr id="4" name="Rectangle 3">
            <a:extLst>
              <a:ext uri="{FF2B5EF4-FFF2-40B4-BE49-F238E27FC236}">
                <a16:creationId xmlns:a16="http://schemas.microsoft.com/office/drawing/2014/main" id="{CDD21566-5933-449B-8D59-1EC3AE12AD9E}"/>
              </a:ext>
            </a:extLst>
          </p:cNvPr>
          <p:cNvSpPr/>
          <p:nvPr/>
        </p:nvSpPr>
        <p:spPr>
          <a:xfrm>
            <a:off x="4673695" y="420699"/>
            <a:ext cx="4572000" cy="553998"/>
          </a:xfrm>
          <a:prstGeom prst="rect">
            <a:avLst/>
          </a:prstGeom>
        </p:spPr>
        <p:txBody>
          <a:bodyPr>
            <a:spAutoFit/>
          </a:bodyPr>
          <a:lstStyle/>
          <a:p>
            <a:pPr algn="ctr"/>
            <a:r>
              <a:rPr lang="en-GB" sz="1000" b="1" dirty="0">
                <a:solidFill>
                  <a:schemeClr val="tx2">
                    <a:lumMod val="75000"/>
                  </a:schemeClr>
                </a:solidFill>
                <a:latin typeface="Arial" panose="020B0604020202020204" pitchFamily="34" charset="0"/>
                <a:cs typeface="Arial" panose="020B0604020202020204" pitchFamily="34" charset="0"/>
              </a:rPr>
              <a:t>TRIBUNAL AND COURT-APPOINTED EXPERTS </a:t>
            </a:r>
          </a:p>
          <a:p>
            <a:pPr algn="ctr"/>
            <a:r>
              <a:rPr lang="en-GB" sz="1000" dirty="0">
                <a:solidFill>
                  <a:schemeClr val="tx2">
                    <a:lumMod val="75000"/>
                  </a:schemeClr>
                </a:solidFill>
                <a:latin typeface="Arial" panose="020B0604020202020204" pitchFamily="34" charset="0"/>
                <a:cs typeface="Arial" panose="020B0604020202020204" pitchFamily="34" charset="0"/>
              </a:rPr>
              <a:t>RPPTL Construction Law Committee, Slide </a:t>
            </a:r>
            <a:fld id="{6EDB4092-FCFE-4AB8-AFE1-27DD6CAF0AAD}" type="slidenum">
              <a:rPr lang="en-GB" sz="1000" smtClean="0">
                <a:solidFill>
                  <a:schemeClr val="tx2">
                    <a:lumMod val="75000"/>
                  </a:schemeClr>
                </a:solidFill>
                <a:latin typeface="Arial" panose="020B0604020202020204" pitchFamily="34" charset="0"/>
                <a:cs typeface="Arial" panose="020B0604020202020204" pitchFamily="34" charset="0"/>
              </a:rPr>
              <a:pPr/>
              <a:t>10</a:t>
            </a:fld>
            <a:endParaRPr lang="en-GB" sz="1000" dirty="0">
              <a:solidFill>
                <a:schemeClr val="tx2">
                  <a:lumMod val="75000"/>
                </a:schemeClr>
              </a:solidFill>
              <a:latin typeface="Arial" panose="020B0604020202020204" pitchFamily="34" charset="0"/>
              <a:cs typeface="Arial" panose="020B0604020202020204" pitchFamily="34" charset="0"/>
            </a:endParaRPr>
          </a:p>
          <a:p>
            <a:pPr algn="ctr"/>
            <a:endParaRPr lang="en-GB" sz="1000" dirty="0">
              <a:solidFill>
                <a:srgbClr val="11275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786826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885948-8B6A-49A9-B01F-CE49622B4615}"/>
              </a:ext>
            </a:extLst>
          </p:cNvPr>
          <p:cNvSpPr>
            <a:spLocks noGrp="1"/>
          </p:cNvSpPr>
          <p:nvPr>
            <p:ph type="title"/>
          </p:nvPr>
        </p:nvSpPr>
        <p:spPr>
          <a:xfrm>
            <a:off x="402834" y="1011580"/>
            <a:ext cx="8229600" cy="940647"/>
          </a:xfrm>
        </p:spPr>
        <p:txBody>
          <a:bodyPr>
            <a:noAutofit/>
          </a:bodyPr>
          <a:lstStyle/>
          <a:p>
            <a:r>
              <a:rPr lang="en-GB" sz="2000" b="1" dirty="0">
                <a:latin typeface="Arial" panose="020B0604020202020204" pitchFamily="34" charset="0"/>
                <a:cs typeface="Arial" panose="020B0604020202020204" pitchFamily="34" charset="0"/>
              </a:rPr>
              <a:t>WHEN IS THE TRIBUNAL PERMITTED TO APPOINT?</a:t>
            </a:r>
          </a:p>
        </p:txBody>
      </p:sp>
      <p:sp>
        <p:nvSpPr>
          <p:cNvPr id="6" name="Content Placeholder 5">
            <a:extLst>
              <a:ext uri="{FF2B5EF4-FFF2-40B4-BE49-F238E27FC236}">
                <a16:creationId xmlns:a16="http://schemas.microsoft.com/office/drawing/2014/main" id="{7017CD21-A0F2-4233-87F3-2806BCE49C8F}"/>
              </a:ext>
            </a:extLst>
          </p:cNvPr>
          <p:cNvSpPr>
            <a:spLocks noGrp="1"/>
          </p:cNvSpPr>
          <p:nvPr>
            <p:ph idx="1"/>
          </p:nvPr>
        </p:nvSpPr>
        <p:spPr>
          <a:xfrm>
            <a:off x="425046" y="2059811"/>
            <a:ext cx="8497298" cy="3275190"/>
          </a:xfrm>
        </p:spPr>
        <p:txBody>
          <a:bodyPr>
            <a:noAutofit/>
          </a:bodyPr>
          <a:lstStyle/>
          <a:p>
            <a:pPr marL="0" indent="0">
              <a:buNone/>
            </a:pPr>
            <a:r>
              <a:rPr lang="en-GB" sz="1600" b="1" u="sng" dirty="0">
                <a:latin typeface="Arial" panose="020B0604020202020204" pitchFamily="34" charset="0"/>
                <a:cs typeface="Arial" panose="020B0604020202020204" pitchFamily="34" charset="0"/>
              </a:rPr>
              <a:t>ICC 2017, Article 25(4) Establishing the Facts of the Case</a:t>
            </a:r>
          </a:p>
          <a:p>
            <a:pPr marL="0" indent="0">
              <a:buNone/>
            </a:pPr>
            <a:endParaRPr lang="en-GB" sz="1600" b="1" u="sng" dirty="0">
              <a:latin typeface="Arial" panose="020B0604020202020204" pitchFamily="34" charset="0"/>
              <a:cs typeface="Arial" panose="020B0604020202020204" pitchFamily="34" charset="0"/>
            </a:endParaRPr>
          </a:p>
          <a:p>
            <a:pPr marL="0" indent="0">
              <a:buNone/>
            </a:pPr>
            <a:r>
              <a:rPr lang="en-GB" sz="1600" u="sng" dirty="0">
                <a:latin typeface="Arial" panose="020B0604020202020204" pitchFamily="34" charset="0"/>
                <a:cs typeface="Arial" panose="020B0604020202020204" pitchFamily="34" charset="0"/>
              </a:rPr>
              <a:t>Article 25(4)</a:t>
            </a:r>
            <a:r>
              <a:rPr lang="en-GB" sz="1600" dirty="0">
                <a:latin typeface="Arial" panose="020B0604020202020204" pitchFamily="34" charset="0"/>
                <a:cs typeface="Arial" panose="020B0604020202020204" pitchFamily="34" charset="0"/>
              </a:rPr>
              <a:t>: “</a:t>
            </a:r>
            <a:r>
              <a:rPr lang="en-US" sz="1600" dirty="0">
                <a:latin typeface="Arial" panose="020B0604020202020204" pitchFamily="34" charset="0"/>
                <a:cs typeface="Arial" panose="020B0604020202020204" pitchFamily="34" charset="0"/>
              </a:rPr>
              <a:t>The arbitral tribunal, after having consulted the parties, may appoint one or more experts, define their terms of reference and receive their reports. At the request of a party, the parties shall be given the opportunity to question at a hearing any such expert.”</a:t>
            </a:r>
          </a:p>
          <a:p>
            <a:pPr marL="0" indent="0">
              <a:buNone/>
            </a:pPr>
            <a:endParaRPr lang="en-US" sz="1600" u="sng" dirty="0">
              <a:latin typeface="Arial" panose="020B0604020202020204" pitchFamily="34" charset="0"/>
              <a:cs typeface="Arial" panose="020B0604020202020204" pitchFamily="34" charset="0"/>
            </a:endParaRPr>
          </a:p>
          <a:p>
            <a:pPr marL="0" indent="0">
              <a:buNone/>
            </a:pPr>
            <a:r>
              <a:rPr lang="en-US" sz="1600" u="sng" dirty="0">
                <a:latin typeface="Arial" panose="020B0604020202020204" pitchFamily="34" charset="0"/>
                <a:cs typeface="Arial" panose="020B0604020202020204" pitchFamily="34" charset="0"/>
              </a:rPr>
              <a:t>Appendix III, Article 1(12)</a:t>
            </a:r>
            <a:r>
              <a:rPr lang="en-US" sz="1600" dirty="0">
                <a:latin typeface="Arial" panose="020B0604020202020204" pitchFamily="34" charset="0"/>
                <a:cs typeface="Arial" panose="020B0604020202020204" pitchFamily="34" charset="0"/>
              </a:rPr>
              <a:t>: “Before any expertise ordered by the arbitral tribunal can be commenced, the parties, or one of them, shall pay an advance on costs fixed by the arbitral tribunal sufficient to cover the expected fees and expenses of the expert as determined by the arbitral tribunal. The arbitral tribunal shall be responsible for ensuring the payment by the parties of such fees and expenses”</a:t>
            </a:r>
          </a:p>
          <a:p>
            <a:endParaRPr lang="en-GB" sz="1600" b="1" u="sng" dirty="0">
              <a:latin typeface="Arial" panose="020B0604020202020204" pitchFamily="34" charset="0"/>
              <a:cs typeface="Arial" panose="020B0604020202020204" pitchFamily="34" charset="0"/>
            </a:endParaRPr>
          </a:p>
          <a:p>
            <a:endParaRPr lang="en-GB" sz="1800" dirty="0">
              <a:latin typeface="Arial" panose="020B0604020202020204" pitchFamily="34" charset="0"/>
              <a:cs typeface="Arial" panose="020B0604020202020204" pitchFamily="34" charset="0"/>
            </a:endParaRPr>
          </a:p>
        </p:txBody>
      </p:sp>
      <p:sp>
        <p:nvSpPr>
          <p:cNvPr id="7" name="Rectangle 6">
            <a:extLst>
              <a:ext uri="{FF2B5EF4-FFF2-40B4-BE49-F238E27FC236}">
                <a16:creationId xmlns:a16="http://schemas.microsoft.com/office/drawing/2014/main" id="{3DAD2778-1394-4C41-87F6-C25908F04D96}"/>
              </a:ext>
            </a:extLst>
          </p:cNvPr>
          <p:cNvSpPr/>
          <p:nvPr/>
        </p:nvSpPr>
        <p:spPr>
          <a:xfrm>
            <a:off x="4673695" y="420699"/>
            <a:ext cx="4572000" cy="584775"/>
          </a:xfrm>
          <a:prstGeom prst="rect">
            <a:avLst/>
          </a:prstGeom>
        </p:spPr>
        <p:txBody>
          <a:bodyPr>
            <a:spAutoFit/>
          </a:bodyPr>
          <a:lstStyle/>
          <a:p>
            <a:pPr algn="ctr"/>
            <a:r>
              <a:rPr lang="en-GB" sz="1000" b="1" dirty="0">
                <a:solidFill>
                  <a:schemeClr val="tx2">
                    <a:lumMod val="75000"/>
                  </a:schemeClr>
                </a:solidFill>
                <a:latin typeface="Arial" panose="020B0604020202020204" pitchFamily="34" charset="0"/>
                <a:cs typeface="Arial" panose="020B0604020202020204" pitchFamily="34" charset="0"/>
              </a:rPr>
              <a:t>TRIBUNAL AND COURT-APPOINTED EXPERTS </a:t>
            </a:r>
          </a:p>
          <a:p>
            <a:pPr algn="ctr"/>
            <a:r>
              <a:rPr lang="en-GB" sz="1000" dirty="0">
                <a:solidFill>
                  <a:schemeClr val="tx2">
                    <a:lumMod val="75000"/>
                  </a:schemeClr>
                </a:solidFill>
                <a:latin typeface="Arial" panose="020B0604020202020204" pitchFamily="34" charset="0"/>
                <a:cs typeface="Arial" panose="020B0604020202020204" pitchFamily="34" charset="0"/>
              </a:rPr>
              <a:t>RPPTL Construction Law Committee, Slide </a:t>
            </a:r>
            <a:fld id="{6EDB4092-FCFE-4AB8-AFE1-27DD6CAF0AAD}" type="slidenum">
              <a:rPr lang="en-GB" sz="1000" smtClean="0">
                <a:solidFill>
                  <a:schemeClr val="tx2">
                    <a:lumMod val="75000"/>
                  </a:schemeClr>
                </a:solidFill>
                <a:latin typeface="Arial" panose="020B0604020202020204" pitchFamily="34" charset="0"/>
                <a:cs typeface="Arial" panose="020B0604020202020204" pitchFamily="34" charset="0"/>
              </a:rPr>
              <a:pPr/>
              <a:t>11</a:t>
            </a:fld>
            <a:endParaRPr lang="en-GB" sz="1000" dirty="0">
              <a:solidFill>
                <a:schemeClr val="tx2">
                  <a:lumMod val="75000"/>
                </a:schemeClr>
              </a:solidFill>
              <a:latin typeface="Arial" panose="020B0604020202020204" pitchFamily="34" charset="0"/>
              <a:cs typeface="Arial" panose="020B0604020202020204" pitchFamily="34" charset="0"/>
            </a:endParaRPr>
          </a:p>
          <a:p>
            <a:pPr algn="ctr"/>
            <a:endParaRPr lang="en-GB" sz="1200" dirty="0">
              <a:solidFill>
                <a:srgbClr val="11275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441322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885948-8B6A-49A9-B01F-CE49622B4615}"/>
              </a:ext>
            </a:extLst>
          </p:cNvPr>
          <p:cNvSpPr>
            <a:spLocks noGrp="1"/>
          </p:cNvSpPr>
          <p:nvPr>
            <p:ph type="title"/>
          </p:nvPr>
        </p:nvSpPr>
        <p:spPr>
          <a:xfrm>
            <a:off x="402834" y="1011580"/>
            <a:ext cx="8229600" cy="940647"/>
          </a:xfrm>
        </p:spPr>
        <p:txBody>
          <a:bodyPr>
            <a:noAutofit/>
          </a:bodyPr>
          <a:lstStyle/>
          <a:p>
            <a:r>
              <a:rPr lang="en-GB" sz="2000" b="1" dirty="0">
                <a:latin typeface="Arial" panose="020B0604020202020204" pitchFamily="34" charset="0"/>
                <a:cs typeface="Arial" panose="020B0604020202020204" pitchFamily="34" charset="0"/>
              </a:rPr>
              <a:t>WHEN IS THE TRIBUNAL PERMITTED TO APPOINT?</a:t>
            </a:r>
          </a:p>
        </p:txBody>
      </p:sp>
      <p:sp>
        <p:nvSpPr>
          <p:cNvPr id="6" name="Content Placeholder 5">
            <a:extLst>
              <a:ext uri="{FF2B5EF4-FFF2-40B4-BE49-F238E27FC236}">
                <a16:creationId xmlns:a16="http://schemas.microsoft.com/office/drawing/2014/main" id="{7017CD21-A0F2-4233-87F3-2806BCE49C8F}"/>
              </a:ext>
            </a:extLst>
          </p:cNvPr>
          <p:cNvSpPr>
            <a:spLocks noGrp="1"/>
          </p:cNvSpPr>
          <p:nvPr>
            <p:ph idx="1"/>
          </p:nvPr>
        </p:nvSpPr>
        <p:spPr>
          <a:xfrm>
            <a:off x="425046" y="1859386"/>
            <a:ext cx="8497298" cy="4630313"/>
          </a:xfrm>
          <a:solidFill>
            <a:schemeClr val="bg1"/>
          </a:solidFill>
        </p:spPr>
        <p:txBody>
          <a:bodyPr>
            <a:noAutofit/>
          </a:bodyPr>
          <a:lstStyle/>
          <a:p>
            <a:pPr marL="0" indent="0">
              <a:buNone/>
            </a:pPr>
            <a:r>
              <a:rPr lang="en-GB" sz="1600" b="1" u="sng" dirty="0">
                <a:latin typeface="Arial" panose="020B0604020202020204" pitchFamily="34" charset="0"/>
                <a:cs typeface="Arial" panose="020B0604020202020204" pitchFamily="34" charset="0"/>
              </a:rPr>
              <a:t>LCIA 2020: Article 21 (Expert to Arbitral Tribunal)</a:t>
            </a:r>
          </a:p>
          <a:p>
            <a:pPr marL="715963" indent="-715963">
              <a:buNone/>
            </a:pPr>
            <a:r>
              <a:rPr lang="en-US" sz="1600" dirty="0">
                <a:latin typeface="Arial" panose="020B0604020202020204" pitchFamily="34" charset="0"/>
                <a:cs typeface="Arial" panose="020B0604020202020204" pitchFamily="34" charset="0"/>
              </a:rPr>
              <a:t>“21.1 	The Arbitral Tribunal, after consultation with the parties, may appoint one or more experts to report in writing to the Arbitral Tribunal and the parties on specific issues in the arbitration, as identified by the Arbitral Tribunal.</a:t>
            </a:r>
          </a:p>
          <a:p>
            <a:pPr marL="715963" indent="-715963">
              <a:buNone/>
            </a:pPr>
            <a:r>
              <a:rPr lang="en-US" sz="1600" dirty="0">
                <a:latin typeface="Arial" panose="020B0604020202020204" pitchFamily="34" charset="0"/>
                <a:cs typeface="Arial" panose="020B0604020202020204" pitchFamily="34" charset="0"/>
              </a:rPr>
              <a:t>21.2 	Any such expert shall be and remain impartial and independent of the parties; and he or she shall sign a written declaration to such effect, delivered to the Arbitral Tribunal and copied to all parties.</a:t>
            </a:r>
          </a:p>
          <a:p>
            <a:pPr marL="715963" indent="-715963">
              <a:buNone/>
            </a:pPr>
            <a:r>
              <a:rPr lang="en-US" sz="1600" dirty="0">
                <a:latin typeface="Arial" panose="020B0604020202020204" pitchFamily="34" charset="0"/>
                <a:cs typeface="Arial" panose="020B0604020202020204" pitchFamily="34" charset="0"/>
              </a:rPr>
              <a:t>21.3 	The Arbitral Tribunal may require any party at any time to give to such expert any relevant information or to provide access to any relevant documents, goods, samples, property, site or thing for inspection under that party’s control on such terms as the Arbitral Tribunal thinks appropriate in the circumstances.</a:t>
            </a:r>
          </a:p>
          <a:p>
            <a:pPr marL="715963" indent="-715963">
              <a:buNone/>
            </a:pPr>
            <a:r>
              <a:rPr lang="en-US" sz="1600" dirty="0">
                <a:latin typeface="Arial" panose="020B0604020202020204" pitchFamily="34" charset="0"/>
                <a:cs typeface="Arial" panose="020B0604020202020204" pitchFamily="34" charset="0"/>
              </a:rPr>
              <a:t>21.4 	If any party so requests or the Arbitral Tribunal considers it necessary, the Arbitral Tribunal may order the expert, after delivery of the expert’s written report to attend a hearing at which the parties shall have a reasonable opportunity to question the expert on the report and to present witnesses in order to testify on relevant issues arising from the report. Articles 20.8 [testify under oath] and 20.9 [questioned by Parties and/or Tribunal] of the LCIA Rules shall apply, with necessary changes, to any expert to the Arbitral Tribunal.” </a:t>
            </a:r>
            <a:endParaRPr lang="en-GB" sz="2000" dirty="0">
              <a:latin typeface="Arial" panose="020B0604020202020204" pitchFamily="34" charset="0"/>
              <a:cs typeface="Arial" panose="020B0604020202020204" pitchFamily="34" charset="0"/>
            </a:endParaRPr>
          </a:p>
        </p:txBody>
      </p:sp>
      <p:sp>
        <p:nvSpPr>
          <p:cNvPr id="7" name="Rectangle 6">
            <a:extLst>
              <a:ext uri="{FF2B5EF4-FFF2-40B4-BE49-F238E27FC236}">
                <a16:creationId xmlns:a16="http://schemas.microsoft.com/office/drawing/2014/main" id="{3DAD2778-1394-4C41-87F6-C25908F04D96}"/>
              </a:ext>
            </a:extLst>
          </p:cNvPr>
          <p:cNvSpPr/>
          <p:nvPr/>
        </p:nvSpPr>
        <p:spPr>
          <a:xfrm>
            <a:off x="4673695" y="420699"/>
            <a:ext cx="4572000" cy="584775"/>
          </a:xfrm>
          <a:prstGeom prst="rect">
            <a:avLst/>
          </a:prstGeom>
        </p:spPr>
        <p:txBody>
          <a:bodyPr>
            <a:spAutoFit/>
          </a:bodyPr>
          <a:lstStyle/>
          <a:p>
            <a:pPr algn="ctr"/>
            <a:r>
              <a:rPr lang="en-GB" sz="1000" b="1" dirty="0">
                <a:solidFill>
                  <a:schemeClr val="tx2">
                    <a:lumMod val="75000"/>
                  </a:schemeClr>
                </a:solidFill>
                <a:latin typeface="Arial" panose="020B0604020202020204" pitchFamily="34" charset="0"/>
                <a:cs typeface="Arial" panose="020B0604020202020204" pitchFamily="34" charset="0"/>
              </a:rPr>
              <a:t>TRIBUNAL AND COURT-APPOINTED EXPERTS </a:t>
            </a:r>
          </a:p>
          <a:p>
            <a:pPr algn="ctr"/>
            <a:r>
              <a:rPr lang="en-GB" sz="1000" dirty="0">
                <a:solidFill>
                  <a:schemeClr val="tx2">
                    <a:lumMod val="75000"/>
                  </a:schemeClr>
                </a:solidFill>
                <a:latin typeface="Arial" panose="020B0604020202020204" pitchFamily="34" charset="0"/>
                <a:cs typeface="Arial" panose="020B0604020202020204" pitchFamily="34" charset="0"/>
              </a:rPr>
              <a:t>RPPTL Construction Law Committee, Slide </a:t>
            </a:r>
            <a:fld id="{6EDB4092-FCFE-4AB8-AFE1-27DD6CAF0AAD}" type="slidenum">
              <a:rPr lang="en-GB" sz="1000" smtClean="0">
                <a:solidFill>
                  <a:schemeClr val="tx2">
                    <a:lumMod val="75000"/>
                  </a:schemeClr>
                </a:solidFill>
                <a:latin typeface="Arial" panose="020B0604020202020204" pitchFamily="34" charset="0"/>
                <a:cs typeface="Arial" panose="020B0604020202020204" pitchFamily="34" charset="0"/>
              </a:rPr>
              <a:pPr/>
              <a:t>12</a:t>
            </a:fld>
            <a:endParaRPr lang="en-GB" sz="1000" dirty="0">
              <a:solidFill>
                <a:schemeClr val="tx2">
                  <a:lumMod val="75000"/>
                </a:schemeClr>
              </a:solidFill>
              <a:latin typeface="Arial" panose="020B0604020202020204" pitchFamily="34" charset="0"/>
              <a:cs typeface="Arial" panose="020B0604020202020204" pitchFamily="34" charset="0"/>
            </a:endParaRPr>
          </a:p>
          <a:p>
            <a:pPr algn="ctr"/>
            <a:endParaRPr lang="en-GB" sz="1200" dirty="0">
              <a:solidFill>
                <a:srgbClr val="11275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483092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885948-8B6A-49A9-B01F-CE49622B4615}"/>
              </a:ext>
            </a:extLst>
          </p:cNvPr>
          <p:cNvSpPr>
            <a:spLocks noGrp="1"/>
          </p:cNvSpPr>
          <p:nvPr>
            <p:ph type="title"/>
          </p:nvPr>
        </p:nvSpPr>
        <p:spPr>
          <a:xfrm>
            <a:off x="402834" y="1011580"/>
            <a:ext cx="8229600" cy="940647"/>
          </a:xfrm>
        </p:spPr>
        <p:txBody>
          <a:bodyPr>
            <a:noAutofit/>
          </a:bodyPr>
          <a:lstStyle/>
          <a:p>
            <a:r>
              <a:rPr lang="en-GB" sz="2000" b="1" dirty="0">
                <a:latin typeface="Arial" panose="020B0604020202020204" pitchFamily="34" charset="0"/>
                <a:cs typeface="Arial" panose="020B0604020202020204" pitchFamily="34" charset="0"/>
              </a:rPr>
              <a:t>WHEN IS THE TRIBUNAL PERMITTED TO APPOINT?</a:t>
            </a:r>
          </a:p>
        </p:txBody>
      </p:sp>
      <p:sp>
        <p:nvSpPr>
          <p:cNvPr id="6" name="Content Placeholder 5">
            <a:extLst>
              <a:ext uri="{FF2B5EF4-FFF2-40B4-BE49-F238E27FC236}">
                <a16:creationId xmlns:a16="http://schemas.microsoft.com/office/drawing/2014/main" id="{7017CD21-A0F2-4233-87F3-2806BCE49C8F}"/>
              </a:ext>
            </a:extLst>
          </p:cNvPr>
          <p:cNvSpPr>
            <a:spLocks noGrp="1"/>
          </p:cNvSpPr>
          <p:nvPr>
            <p:ph idx="1"/>
          </p:nvPr>
        </p:nvSpPr>
        <p:spPr>
          <a:xfrm>
            <a:off x="511566" y="1859387"/>
            <a:ext cx="8497298" cy="3987033"/>
          </a:xfrm>
          <a:solidFill>
            <a:schemeClr val="bg1"/>
          </a:solidFill>
        </p:spPr>
        <p:txBody>
          <a:bodyPr>
            <a:noAutofit/>
          </a:bodyPr>
          <a:lstStyle/>
          <a:p>
            <a:pPr marL="0" indent="0">
              <a:buNone/>
            </a:pPr>
            <a:r>
              <a:rPr lang="en-GB" sz="1600" b="1" u="sng" dirty="0">
                <a:latin typeface="Arial" panose="020B0604020202020204" pitchFamily="34" charset="0"/>
                <a:cs typeface="Arial" panose="020B0604020202020204" pitchFamily="34" charset="0"/>
              </a:rPr>
              <a:t>SIAC 2016: Rule 26 (Tribunal-Appointed Experts)</a:t>
            </a:r>
          </a:p>
          <a:p>
            <a:pPr marL="715963" indent="-715963">
              <a:buNone/>
            </a:pPr>
            <a:r>
              <a:rPr lang="en-US" sz="1600" dirty="0">
                <a:latin typeface="Arial" panose="020B0604020202020204" pitchFamily="34" charset="0"/>
                <a:cs typeface="Arial" panose="020B0604020202020204" pitchFamily="34" charset="0"/>
              </a:rPr>
              <a:t>“26.1 	Unless otherwise agreed by the parties, the Tribunal may: </a:t>
            </a:r>
          </a:p>
          <a:p>
            <a:pPr marL="715963" indent="0">
              <a:buNone/>
            </a:pPr>
            <a:r>
              <a:rPr lang="en-US" sz="1600" dirty="0">
                <a:latin typeface="Arial" panose="020B0604020202020204" pitchFamily="34" charset="0"/>
                <a:cs typeface="Arial" panose="020B0604020202020204" pitchFamily="34" charset="0"/>
              </a:rPr>
              <a:t>a. following consultation with the parties, appoint an expert to report on specific issues; and</a:t>
            </a:r>
          </a:p>
          <a:p>
            <a:pPr marL="715963" indent="0">
              <a:buNone/>
            </a:pPr>
            <a:r>
              <a:rPr lang="en-US" sz="1600" dirty="0">
                <a:latin typeface="Arial" panose="020B0604020202020204" pitchFamily="34" charset="0"/>
                <a:cs typeface="Arial" panose="020B0604020202020204" pitchFamily="34" charset="0"/>
              </a:rPr>
              <a:t>b. require a party to give any expert appointed under Rule 26.1(a) any relevant information, or to produce or provide access to any relevant documents, goods or property for inspection.</a:t>
            </a:r>
          </a:p>
          <a:p>
            <a:pPr marL="715963" indent="-715963">
              <a:buNone/>
            </a:pPr>
            <a:endParaRPr lang="en-US" sz="100" dirty="0">
              <a:latin typeface="Arial" panose="020B0604020202020204" pitchFamily="34" charset="0"/>
              <a:cs typeface="Arial" panose="020B0604020202020204" pitchFamily="34" charset="0"/>
            </a:endParaRPr>
          </a:p>
          <a:p>
            <a:pPr marL="715963" indent="-715963">
              <a:buNone/>
            </a:pPr>
            <a:r>
              <a:rPr lang="en-US" sz="1600" dirty="0">
                <a:latin typeface="Arial" panose="020B0604020202020204" pitchFamily="34" charset="0"/>
                <a:cs typeface="Arial" panose="020B0604020202020204" pitchFamily="34" charset="0"/>
              </a:rPr>
              <a:t>26.2 	Any expert appointed under Rule 26.1(a) shall submit a report in writing to the Tribunal. Upon receipt of such written report, the Tribunal shall deliver a copy of the report to the parties and invite the parties to submit written comments on the report.</a:t>
            </a:r>
          </a:p>
          <a:p>
            <a:pPr marL="715963" indent="-715963">
              <a:buNone/>
            </a:pPr>
            <a:endParaRPr lang="en-US" sz="100" dirty="0">
              <a:latin typeface="Arial" panose="020B0604020202020204" pitchFamily="34" charset="0"/>
              <a:cs typeface="Arial" panose="020B0604020202020204" pitchFamily="34" charset="0"/>
            </a:endParaRPr>
          </a:p>
          <a:p>
            <a:pPr marL="715963" indent="-715963">
              <a:buNone/>
            </a:pPr>
            <a:r>
              <a:rPr lang="en-US" sz="1600" dirty="0">
                <a:latin typeface="Arial" panose="020B0604020202020204" pitchFamily="34" charset="0"/>
                <a:cs typeface="Arial" panose="020B0604020202020204" pitchFamily="34" charset="0"/>
              </a:rPr>
              <a:t>26.3 	Unless otherwise agreed by the parties, if the Tribunal considers it necessary or at the request of any party, an expert appointed under Rule 26.1(a) shall, after delivery of his written report, participate in a hearing. At the hearing, the parties shall have the opportunity to examine such expert.”</a:t>
            </a:r>
            <a:endParaRPr lang="en-GB" sz="1600" dirty="0">
              <a:latin typeface="Arial" panose="020B0604020202020204" pitchFamily="34" charset="0"/>
              <a:cs typeface="Arial" panose="020B0604020202020204" pitchFamily="34" charset="0"/>
            </a:endParaRPr>
          </a:p>
        </p:txBody>
      </p:sp>
      <p:sp>
        <p:nvSpPr>
          <p:cNvPr id="7" name="Rectangle 6">
            <a:extLst>
              <a:ext uri="{FF2B5EF4-FFF2-40B4-BE49-F238E27FC236}">
                <a16:creationId xmlns:a16="http://schemas.microsoft.com/office/drawing/2014/main" id="{3DAD2778-1394-4C41-87F6-C25908F04D96}"/>
              </a:ext>
            </a:extLst>
          </p:cNvPr>
          <p:cNvSpPr/>
          <p:nvPr/>
        </p:nvSpPr>
        <p:spPr>
          <a:xfrm>
            <a:off x="4673695" y="420699"/>
            <a:ext cx="4572000" cy="584775"/>
          </a:xfrm>
          <a:prstGeom prst="rect">
            <a:avLst/>
          </a:prstGeom>
        </p:spPr>
        <p:txBody>
          <a:bodyPr>
            <a:spAutoFit/>
          </a:bodyPr>
          <a:lstStyle/>
          <a:p>
            <a:pPr algn="ctr"/>
            <a:r>
              <a:rPr lang="en-GB" sz="1000" b="1" dirty="0">
                <a:solidFill>
                  <a:schemeClr val="tx2">
                    <a:lumMod val="75000"/>
                  </a:schemeClr>
                </a:solidFill>
                <a:latin typeface="Arial" panose="020B0604020202020204" pitchFamily="34" charset="0"/>
                <a:cs typeface="Arial" panose="020B0604020202020204" pitchFamily="34" charset="0"/>
              </a:rPr>
              <a:t>TRIBUNAL AND COURT-APPOINTED EXPERTS </a:t>
            </a:r>
          </a:p>
          <a:p>
            <a:pPr algn="ctr"/>
            <a:r>
              <a:rPr lang="en-GB" sz="1000" dirty="0">
                <a:solidFill>
                  <a:schemeClr val="tx2">
                    <a:lumMod val="75000"/>
                  </a:schemeClr>
                </a:solidFill>
                <a:latin typeface="Arial" panose="020B0604020202020204" pitchFamily="34" charset="0"/>
                <a:cs typeface="Arial" panose="020B0604020202020204" pitchFamily="34" charset="0"/>
              </a:rPr>
              <a:t>RPPTL Construction Law Committee, Slide </a:t>
            </a:r>
            <a:fld id="{6EDB4092-FCFE-4AB8-AFE1-27DD6CAF0AAD}" type="slidenum">
              <a:rPr lang="en-GB" sz="1000" smtClean="0">
                <a:solidFill>
                  <a:schemeClr val="tx2">
                    <a:lumMod val="75000"/>
                  </a:schemeClr>
                </a:solidFill>
                <a:latin typeface="Arial" panose="020B0604020202020204" pitchFamily="34" charset="0"/>
                <a:cs typeface="Arial" panose="020B0604020202020204" pitchFamily="34" charset="0"/>
              </a:rPr>
              <a:pPr/>
              <a:t>13</a:t>
            </a:fld>
            <a:endParaRPr lang="en-GB" sz="1000" dirty="0">
              <a:solidFill>
                <a:schemeClr val="tx2">
                  <a:lumMod val="75000"/>
                </a:schemeClr>
              </a:solidFill>
              <a:latin typeface="Arial" panose="020B0604020202020204" pitchFamily="34" charset="0"/>
              <a:cs typeface="Arial" panose="020B0604020202020204" pitchFamily="34" charset="0"/>
            </a:endParaRPr>
          </a:p>
          <a:p>
            <a:pPr algn="ctr"/>
            <a:endParaRPr lang="en-GB" sz="1200" dirty="0">
              <a:solidFill>
                <a:srgbClr val="11275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535841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5A381D-53B0-4F16-A21F-CEA75E820009}"/>
              </a:ext>
            </a:extLst>
          </p:cNvPr>
          <p:cNvSpPr>
            <a:spLocks noGrp="1"/>
          </p:cNvSpPr>
          <p:nvPr>
            <p:ph type="title"/>
          </p:nvPr>
        </p:nvSpPr>
        <p:spPr/>
        <p:txBody>
          <a:bodyPr>
            <a:normAutofit fontScale="90000"/>
          </a:bodyPr>
          <a:lstStyle/>
          <a:p>
            <a:r>
              <a:rPr lang="en-GB" dirty="0"/>
              <a:t>3. WHEN MIGHT A TRIBUNAL or judge DECIDE TO APPOINT AN EXPERT? </a:t>
            </a:r>
          </a:p>
        </p:txBody>
      </p:sp>
      <p:sp>
        <p:nvSpPr>
          <p:cNvPr id="3" name="Text Placeholder 2">
            <a:extLst>
              <a:ext uri="{FF2B5EF4-FFF2-40B4-BE49-F238E27FC236}">
                <a16:creationId xmlns:a16="http://schemas.microsoft.com/office/drawing/2014/main" id="{0D63B1DB-23E5-4731-AC6D-5F72B5596644}"/>
              </a:ext>
            </a:extLst>
          </p:cNvPr>
          <p:cNvSpPr>
            <a:spLocks noGrp="1"/>
          </p:cNvSpPr>
          <p:nvPr>
            <p:ph type="body" idx="1"/>
          </p:nvPr>
        </p:nvSpPr>
        <p:spPr/>
        <p:txBody>
          <a:bodyPr/>
          <a:lstStyle/>
          <a:p>
            <a:endParaRPr lang="en-GB" dirty="0"/>
          </a:p>
        </p:txBody>
      </p:sp>
      <p:sp>
        <p:nvSpPr>
          <p:cNvPr id="4" name="Rectangle 3">
            <a:extLst>
              <a:ext uri="{FF2B5EF4-FFF2-40B4-BE49-F238E27FC236}">
                <a16:creationId xmlns:a16="http://schemas.microsoft.com/office/drawing/2014/main" id="{CDD21566-5933-449B-8D59-1EC3AE12AD9E}"/>
              </a:ext>
            </a:extLst>
          </p:cNvPr>
          <p:cNvSpPr/>
          <p:nvPr/>
        </p:nvSpPr>
        <p:spPr>
          <a:xfrm>
            <a:off x="4673695" y="420699"/>
            <a:ext cx="4572000" cy="553998"/>
          </a:xfrm>
          <a:prstGeom prst="rect">
            <a:avLst/>
          </a:prstGeom>
        </p:spPr>
        <p:txBody>
          <a:bodyPr>
            <a:spAutoFit/>
          </a:bodyPr>
          <a:lstStyle/>
          <a:p>
            <a:pPr algn="ctr"/>
            <a:r>
              <a:rPr lang="en-GB" sz="1000" b="1" dirty="0">
                <a:solidFill>
                  <a:schemeClr val="tx2">
                    <a:lumMod val="75000"/>
                  </a:schemeClr>
                </a:solidFill>
                <a:latin typeface="Arial" panose="020B0604020202020204" pitchFamily="34" charset="0"/>
                <a:cs typeface="Arial" panose="020B0604020202020204" pitchFamily="34" charset="0"/>
              </a:rPr>
              <a:t>TRIBUNAL AND COURT-APPOINTED EXPERTS </a:t>
            </a:r>
          </a:p>
          <a:p>
            <a:pPr algn="ctr"/>
            <a:r>
              <a:rPr lang="en-GB" sz="1000" dirty="0">
                <a:solidFill>
                  <a:schemeClr val="tx2">
                    <a:lumMod val="75000"/>
                  </a:schemeClr>
                </a:solidFill>
                <a:latin typeface="Arial" panose="020B0604020202020204" pitchFamily="34" charset="0"/>
                <a:cs typeface="Arial" panose="020B0604020202020204" pitchFamily="34" charset="0"/>
              </a:rPr>
              <a:t>RPPTL Construction Law Committee, Slide </a:t>
            </a:r>
            <a:fld id="{6EDB4092-FCFE-4AB8-AFE1-27DD6CAF0AAD}" type="slidenum">
              <a:rPr lang="en-GB" sz="1000" smtClean="0">
                <a:solidFill>
                  <a:schemeClr val="tx2">
                    <a:lumMod val="75000"/>
                  </a:schemeClr>
                </a:solidFill>
                <a:latin typeface="Arial" panose="020B0604020202020204" pitchFamily="34" charset="0"/>
                <a:cs typeface="Arial" panose="020B0604020202020204" pitchFamily="34" charset="0"/>
              </a:rPr>
              <a:pPr/>
              <a:t>14</a:t>
            </a:fld>
            <a:endParaRPr lang="en-GB" sz="1000" dirty="0">
              <a:solidFill>
                <a:schemeClr val="tx2">
                  <a:lumMod val="75000"/>
                </a:schemeClr>
              </a:solidFill>
              <a:latin typeface="Arial" panose="020B0604020202020204" pitchFamily="34" charset="0"/>
              <a:cs typeface="Arial" panose="020B0604020202020204" pitchFamily="34" charset="0"/>
            </a:endParaRPr>
          </a:p>
          <a:p>
            <a:pPr algn="ctr"/>
            <a:endParaRPr lang="en-GB" sz="1000" dirty="0">
              <a:solidFill>
                <a:srgbClr val="11275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380588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885948-8B6A-49A9-B01F-CE49622B4615}"/>
              </a:ext>
            </a:extLst>
          </p:cNvPr>
          <p:cNvSpPr>
            <a:spLocks noGrp="1"/>
          </p:cNvSpPr>
          <p:nvPr>
            <p:ph type="title"/>
          </p:nvPr>
        </p:nvSpPr>
        <p:spPr>
          <a:xfrm>
            <a:off x="402834" y="891401"/>
            <a:ext cx="8741166" cy="940647"/>
          </a:xfrm>
        </p:spPr>
        <p:txBody>
          <a:bodyPr>
            <a:noAutofit/>
          </a:bodyPr>
          <a:lstStyle/>
          <a:p>
            <a:r>
              <a:rPr lang="en-US" sz="2000" b="1" dirty="0">
                <a:latin typeface="Arial" panose="020B0604020202020204" pitchFamily="34" charset="0"/>
                <a:cs typeface="Arial" panose="020B0604020202020204" pitchFamily="34" charset="0"/>
              </a:rPr>
              <a:t>WHEN MIGHT A JUDGE/TRIBUNAL DECIDE TO APPOINT AN EXPERT? </a:t>
            </a:r>
            <a:endParaRPr lang="en-GB" sz="2000" b="1" dirty="0">
              <a:latin typeface="Arial" panose="020B0604020202020204" pitchFamily="34" charset="0"/>
              <a:cs typeface="Arial" panose="020B0604020202020204" pitchFamily="34" charset="0"/>
            </a:endParaRPr>
          </a:p>
        </p:txBody>
      </p:sp>
      <p:sp>
        <p:nvSpPr>
          <p:cNvPr id="6" name="Content Placeholder 5">
            <a:extLst>
              <a:ext uri="{FF2B5EF4-FFF2-40B4-BE49-F238E27FC236}">
                <a16:creationId xmlns:a16="http://schemas.microsoft.com/office/drawing/2014/main" id="{7017CD21-A0F2-4233-87F3-2806BCE49C8F}"/>
              </a:ext>
            </a:extLst>
          </p:cNvPr>
          <p:cNvSpPr>
            <a:spLocks noGrp="1"/>
          </p:cNvSpPr>
          <p:nvPr>
            <p:ph idx="1"/>
          </p:nvPr>
        </p:nvSpPr>
        <p:spPr>
          <a:xfrm>
            <a:off x="402834" y="1300241"/>
            <a:ext cx="8497298" cy="3275190"/>
          </a:xfrm>
        </p:spPr>
        <p:txBody>
          <a:bodyPr>
            <a:noAutofit/>
          </a:bodyPr>
          <a:lstStyle/>
          <a:p>
            <a:endParaRPr lang="en-GB" sz="1800" dirty="0">
              <a:latin typeface="Arial" panose="020B0604020202020204" pitchFamily="34" charset="0"/>
              <a:cs typeface="Arial" panose="020B0604020202020204" pitchFamily="34" charset="0"/>
            </a:endParaRPr>
          </a:p>
          <a:p>
            <a:pPr marL="0" indent="0">
              <a:buNone/>
            </a:pPr>
            <a:r>
              <a:rPr lang="en-GB" sz="1800" dirty="0">
                <a:latin typeface="Arial" panose="020B0604020202020204" pitchFamily="34" charset="0"/>
                <a:cs typeface="Arial" panose="020B0604020202020204" pitchFamily="34" charset="0"/>
              </a:rPr>
              <a:t>For Courts </a:t>
            </a:r>
          </a:p>
          <a:p>
            <a:r>
              <a:rPr lang="en-GB" sz="1600" dirty="0">
                <a:latin typeface="Arial" panose="020B0604020202020204" pitchFamily="34" charset="0"/>
                <a:cs typeface="Arial" panose="020B0604020202020204" pitchFamily="34" charset="0"/>
              </a:rPr>
              <a:t>Low value claims → disproportionate to have two experts</a:t>
            </a:r>
          </a:p>
          <a:p>
            <a:r>
              <a:rPr lang="en-GB" sz="1600" dirty="0">
                <a:latin typeface="Arial" panose="020B0604020202020204" pitchFamily="34" charset="0"/>
                <a:cs typeface="Arial" panose="020B0604020202020204" pitchFamily="34" charset="0"/>
              </a:rPr>
              <a:t>Normal approach of the courts in that jurisdiction</a:t>
            </a:r>
          </a:p>
          <a:p>
            <a:pPr marL="0" indent="0">
              <a:buNone/>
            </a:pPr>
            <a:r>
              <a:rPr lang="en-GB" sz="1800" dirty="0">
                <a:latin typeface="Arial" panose="020B0604020202020204" pitchFamily="34" charset="0"/>
                <a:cs typeface="Arial" panose="020B0604020202020204" pitchFamily="34" charset="0"/>
              </a:rPr>
              <a:t>For Tribunals</a:t>
            </a:r>
          </a:p>
          <a:p>
            <a:r>
              <a:rPr lang="en-GB" sz="1600" dirty="0">
                <a:latin typeface="Arial" panose="020B0604020202020204" pitchFamily="34" charset="0"/>
                <a:cs typeface="Arial" panose="020B0604020202020204" pitchFamily="34" charset="0"/>
              </a:rPr>
              <a:t>Arbitrator preference </a:t>
            </a:r>
          </a:p>
          <a:p>
            <a:r>
              <a:rPr lang="en-GB" sz="1600" dirty="0">
                <a:latin typeface="Arial" panose="020B0604020202020204" pitchFamily="34" charset="0"/>
                <a:cs typeface="Arial" panose="020B0604020202020204" pitchFamily="34" charset="0"/>
              </a:rPr>
              <a:t>A non-participating Respondent</a:t>
            </a:r>
          </a:p>
          <a:p>
            <a:r>
              <a:rPr lang="en-GB" sz="1600" dirty="0">
                <a:latin typeface="Arial" panose="020B0604020202020204" pitchFamily="34" charset="0"/>
                <a:cs typeface="Arial" panose="020B0604020202020204" pitchFamily="34" charset="0"/>
              </a:rPr>
              <a:t>One party chooses not to appoint an expert in a particular discipline/to address a particular issue(s)</a:t>
            </a:r>
          </a:p>
          <a:p>
            <a:r>
              <a:rPr lang="en-GB" sz="1600" dirty="0">
                <a:latin typeface="Arial" panose="020B0604020202020204" pitchFamily="34" charset="0"/>
                <a:cs typeface="Arial" panose="020B0604020202020204" pitchFamily="34" charset="0"/>
              </a:rPr>
              <a:t>Party-appointed experts express diametrically opposed opinions</a:t>
            </a:r>
          </a:p>
          <a:p>
            <a:r>
              <a:rPr lang="en-GB" sz="1600" dirty="0">
                <a:latin typeface="Arial" panose="020B0604020202020204" pitchFamily="34" charset="0"/>
                <a:cs typeface="Arial" panose="020B0604020202020204" pitchFamily="34" charset="0"/>
              </a:rPr>
              <a:t>Party-appointed experts do not engage on critical issues</a:t>
            </a:r>
          </a:p>
          <a:p>
            <a:r>
              <a:rPr lang="en-GB" sz="1600" dirty="0">
                <a:latin typeface="Arial" panose="020B0604020202020204" pitchFamily="34" charset="0"/>
                <a:cs typeface="Arial" panose="020B0604020202020204" pitchFamily="34" charset="0"/>
              </a:rPr>
              <a:t>Neither party has relied on expert evidence when it is obviously relevant</a:t>
            </a:r>
          </a:p>
          <a:p>
            <a:r>
              <a:rPr lang="en-GB" sz="1600" dirty="0">
                <a:latin typeface="Arial" panose="020B0604020202020204" pitchFamily="34" charset="0"/>
                <a:cs typeface="Arial" panose="020B0604020202020204" pitchFamily="34" charset="0"/>
              </a:rPr>
              <a:t>To do “the math”</a:t>
            </a:r>
          </a:p>
          <a:p>
            <a:r>
              <a:rPr lang="en-GB" sz="1600" dirty="0">
                <a:latin typeface="Arial" panose="020B0604020202020204" pitchFamily="34" charset="0"/>
                <a:cs typeface="Arial" panose="020B0604020202020204" pitchFamily="34" charset="0"/>
              </a:rPr>
              <a:t>Concerns re: independence / equality of experts</a:t>
            </a:r>
          </a:p>
          <a:p>
            <a:r>
              <a:rPr lang="en-GB" sz="1600" dirty="0">
                <a:latin typeface="Arial" panose="020B0604020202020204" pitchFamily="34" charset="0"/>
                <a:cs typeface="Arial" panose="020B0604020202020204" pitchFamily="34" charset="0"/>
              </a:rPr>
              <a:t>Exceptionally, to assist Tribunal in determining document production requests (IBA Rules, Article 3(8)) (or without prejudice communications)</a:t>
            </a:r>
          </a:p>
          <a:p>
            <a:endParaRPr lang="en-GB" sz="2000" dirty="0">
              <a:latin typeface="Arial" panose="020B0604020202020204" pitchFamily="34" charset="0"/>
              <a:cs typeface="Arial" panose="020B0604020202020204" pitchFamily="34" charset="0"/>
            </a:endParaRPr>
          </a:p>
        </p:txBody>
      </p:sp>
      <p:sp>
        <p:nvSpPr>
          <p:cNvPr id="7" name="Rectangle 6">
            <a:extLst>
              <a:ext uri="{FF2B5EF4-FFF2-40B4-BE49-F238E27FC236}">
                <a16:creationId xmlns:a16="http://schemas.microsoft.com/office/drawing/2014/main" id="{3DAD2778-1394-4C41-87F6-C25908F04D96}"/>
              </a:ext>
            </a:extLst>
          </p:cNvPr>
          <p:cNvSpPr/>
          <p:nvPr/>
        </p:nvSpPr>
        <p:spPr>
          <a:xfrm>
            <a:off x="4673695" y="420699"/>
            <a:ext cx="4572000" cy="584775"/>
          </a:xfrm>
          <a:prstGeom prst="rect">
            <a:avLst/>
          </a:prstGeom>
        </p:spPr>
        <p:txBody>
          <a:bodyPr>
            <a:spAutoFit/>
          </a:bodyPr>
          <a:lstStyle/>
          <a:p>
            <a:pPr algn="ctr"/>
            <a:r>
              <a:rPr lang="en-GB" sz="1000" b="1" dirty="0">
                <a:solidFill>
                  <a:schemeClr val="tx2">
                    <a:lumMod val="75000"/>
                  </a:schemeClr>
                </a:solidFill>
                <a:latin typeface="Arial" panose="020B0604020202020204" pitchFamily="34" charset="0"/>
                <a:cs typeface="Arial" panose="020B0604020202020204" pitchFamily="34" charset="0"/>
              </a:rPr>
              <a:t>TRIBUNAL AND COURT-APPOINTED EXPERTS </a:t>
            </a:r>
          </a:p>
          <a:p>
            <a:pPr algn="ctr"/>
            <a:r>
              <a:rPr lang="en-GB" sz="1000" dirty="0">
                <a:solidFill>
                  <a:schemeClr val="tx2">
                    <a:lumMod val="75000"/>
                  </a:schemeClr>
                </a:solidFill>
                <a:latin typeface="Arial" panose="020B0604020202020204" pitchFamily="34" charset="0"/>
                <a:cs typeface="Arial" panose="020B0604020202020204" pitchFamily="34" charset="0"/>
              </a:rPr>
              <a:t>RPPTL Construction Law Committee, Slide </a:t>
            </a:r>
            <a:fld id="{6EDB4092-FCFE-4AB8-AFE1-27DD6CAF0AAD}" type="slidenum">
              <a:rPr lang="en-GB" sz="1000" smtClean="0">
                <a:solidFill>
                  <a:schemeClr val="tx2">
                    <a:lumMod val="75000"/>
                  </a:schemeClr>
                </a:solidFill>
                <a:latin typeface="Arial" panose="020B0604020202020204" pitchFamily="34" charset="0"/>
                <a:cs typeface="Arial" panose="020B0604020202020204" pitchFamily="34" charset="0"/>
              </a:rPr>
              <a:pPr/>
              <a:t>15</a:t>
            </a:fld>
            <a:endParaRPr lang="en-GB" sz="1000" dirty="0">
              <a:solidFill>
                <a:schemeClr val="tx2">
                  <a:lumMod val="75000"/>
                </a:schemeClr>
              </a:solidFill>
              <a:latin typeface="Arial" panose="020B0604020202020204" pitchFamily="34" charset="0"/>
              <a:cs typeface="Arial" panose="020B0604020202020204" pitchFamily="34" charset="0"/>
            </a:endParaRPr>
          </a:p>
          <a:p>
            <a:pPr algn="ctr"/>
            <a:endParaRPr lang="en-GB" sz="1200" dirty="0">
              <a:solidFill>
                <a:srgbClr val="11275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158689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885948-8B6A-49A9-B01F-CE49622B4615}"/>
              </a:ext>
            </a:extLst>
          </p:cNvPr>
          <p:cNvSpPr>
            <a:spLocks noGrp="1"/>
          </p:cNvSpPr>
          <p:nvPr>
            <p:ph type="title"/>
          </p:nvPr>
        </p:nvSpPr>
        <p:spPr>
          <a:xfrm>
            <a:off x="402834" y="1011580"/>
            <a:ext cx="8229600" cy="940647"/>
          </a:xfrm>
        </p:spPr>
        <p:txBody>
          <a:bodyPr>
            <a:noAutofit/>
          </a:bodyPr>
          <a:lstStyle/>
          <a:p>
            <a:r>
              <a:rPr lang="en-US" sz="2000" b="1" dirty="0">
                <a:latin typeface="Arial" panose="020B0604020202020204" pitchFamily="34" charset="0"/>
                <a:cs typeface="Arial" panose="020B0604020202020204" pitchFamily="34" charset="0"/>
              </a:rPr>
              <a:t>WHAT IS NOT A GOOD REASON FOR THE TRIBUNAL/JUDGE TO APPOINT AN EXPERT? </a:t>
            </a:r>
            <a:endParaRPr lang="en-GB" sz="2000" b="1" dirty="0">
              <a:latin typeface="Arial" panose="020B0604020202020204" pitchFamily="34" charset="0"/>
              <a:cs typeface="Arial" panose="020B0604020202020204" pitchFamily="34" charset="0"/>
            </a:endParaRPr>
          </a:p>
        </p:txBody>
      </p:sp>
      <p:sp>
        <p:nvSpPr>
          <p:cNvPr id="6" name="Content Placeholder 5">
            <a:extLst>
              <a:ext uri="{FF2B5EF4-FFF2-40B4-BE49-F238E27FC236}">
                <a16:creationId xmlns:a16="http://schemas.microsoft.com/office/drawing/2014/main" id="{7017CD21-A0F2-4233-87F3-2806BCE49C8F}"/>
              </a:ext>
            </a:extLst>
          </p:cNvPr>
          <p:cNvSpPr>
            <a:spLocks noGrp="1"/>
          </p:cNvSpPr>
          <p:nvPr>
            <p:ph idx="1"/>
          </p:nvPr>
        </p:nvSpPr>
        <p:spPr>
          <a:xfrm>
            <a:off x="402834" y="1791405"/>
            <a:ext cx="8497298" cy="3275190"/>
          </a:xfrm>
        </p:spPr>
        <p:txBody>
          <a:bodyPr>
            <a:noAutofit/>
          </a:bodyPr>
          <a:lstStyle/>
          <a:p>
            <a:endParaRPr lang="en-GB" sz="1800" dirty="0">
              <a:latin typeface="Arial" panose="020B0604020202020204" pitchFamily="34" charset="0"/>
              <a:cs typeface="Arial" panose="020B0604020202020204" pitchFamily="34" charset="0"/>
            </a:endParaRPr>
          </a:p>
          <a:p>
            <a:r>
              <a:rPr lang="en-GB" sz="1800" dirty="0">
                <a:latin typeface="Arial" panose="020B0604020202020204" pitchFamily="34" charset="0"/>
                <a:cs typeface="Arial" panose="020B0604020202020204" pitchFamily="34" charset="0"/>
              </a:rPr>
              <a:t>Because they are busy</a:t>
            </a:r>
          </a:p>
          <a:p>
            <a:r>
              <a:rPr lang="en-GB" sz="1800" dirty="0">
                <a:latin typeface="Arial" panose="020B0604020202020204" pitchFamily="34" charset="0"/>
                <a:cs typeface="Arial" panose="020B0604020202020204" pitchFamily="34" charset="0"/>
              </a:rPr>
              <a:t>Because they are undecided</a:t>
            </a:r>
          </a:p>
          <a:p>
            <a:r>
              <a:rPr lang="en-GB" sz="1800" dirty="0">
                <a:latin typeface="Arial" panose="020B0604020202020204" pitchFamily="34" charset="0"/>
                <a:cs typeface="Arial" panose="020B0604020202020204" pitchFamily="34" charset="0"/>
              </a:rPr>
              <a:t>Because they don’t understand the evidence as presented</a:t>
            </a:r>
          </a:p>
          <a:p>
            <a:endParaRPr lang="en-GB" sz="1800" dirty="0">
              <a:latin typeface="Arial" panose="020B0604020202020204" pitchFamily="34" charset="0"/>
              <a:cs typeface="Arial" panose="020B0604020202020204" pitchFamily="34" charset="0"/>
            </a:endParaRPr>
          </a:p>
          <a:p>
            <a:endParaRPr lang="en-GB" sz="2000" dirty="0">
              <a:latin typeface="Arial" panose="020B0604020202020204" pitchFamily="34" charset="0"/>
              <a:cs typeface="Arial" panose="020B0604020202020204" pitchFamily="34" charset="0"/>
            </a:endParaRPr>
          </a:p>
        </p:txBody>
      </p:sp>
      <p:sp>
        <p:nvSpPr>
          <p:cNvPr id="7" name="Rectangle 6">
            <a:extLst>
              <a:ext uri="{FF2B5EF4-FFF2-40B4-BE49-F238E27FC236}">
                <a16:creationId xmlns:a16="http://schemas.microsoft.com/office/drawing/2014/main" id="{3DAD2778-1394-4C41-87F6-C25908F04D96}"/>
              </a:ext>
            </a:extLst>
          </p:cNvPr>
          <p:cNvSpPr/>
          <p:nvPr/>
        </p:nvSpPr>
        <p:spPr>
          <a:xfrm>
            <a:off x="4673695" y="420699"/>
            <a:ext cx="4572000" cy="584775"/>
          </a:xfrm>
          <a:prstGeom prst="rect">
            <a:avLst/>
          </a:prstGeom>
        </p:spPr>
        <p:txBody>
          <a:bodyPr>
            <a:spAutoFit/>
          </a:bodyPr>
          <a:lstStyle/>
          <a:p>
            <a:pPr algn="ctr"/>
            <a:r>
              <a:rPr lang="en-GB" sz="1000" b="1" dirty="0">
                <a:solidFill>
                  <a:schemeClr val="tx2">
                    <a:lumMod val="75000"/>
                  </a:schemeClr>
                </a:solidFill>
                <a:latin typeface="Arial" panose="020B0604020202020204" pitchFamily="34" charset="0"/>
                <a:cs typeface="Arial" panose="020B0604020202020204" pitchFamily="34" charset="0"/>
              </a:rPr>
              <a:t>TRIBUNAL AND COURT-APPOINTED EXPERTS </a:t>
            </a:r>
          </a:p>
          <a:p>
            <a:pPr algn="ctr"/>
            <a:r>
              <a:rPr lang="en-GB" sz="1000" dirty="0">
                <a:solidFill>
                  <a:schemeClr val="tx2">
                    <a:lumMod val="75000"/>
                  </a:schemeClr>
                </a:solidFill>
                <a:latin typeface="Arial" panose="020B0604020202020204" pitchFamily="34" charset="0"/>
                <a:cs typeface="Arial" panose="020B0604020202020204" pitchFamily="34" charset="0"/>
              </a:rPr>
              <a:t>RPPTL Construction Law Committee, Slide </a:t>
            </a:r>
            <a:fld id="{6EDB4092-FCFE-4AB8-AFE1-27DD6CAF0AAD}" type="slidenum">
              <a:rPr lang="en-GB" sz="1000" smtClean="0">
                <a:solidFill>
                  <a:schemeClr val="tx2">
                    <a:lumMod val="75000"/>
                  </a:schemeClr>
                </a:solidFill>
                <a:latin typeface="Arial" panose="020B0604020202020204" pitchFamily="34" charset="0"/>
                <a:cs typeface="Arial" panose="020B0604020202020204" pitchFamily="34" charset="0"/>
              </a:rPr>
              <a:pPr/>
              <a:t>16</a:t>
            </a:fld>
            <a:endParaRPr lang="en-GB" sz="1000" dirty="0">
              <a:solidFill>
                <a:schemeClr val="tx2">
                  <a:lumMod val="75000"/>
                </a:schemeClr>
              </a:solidFill>
              <a:latin typeface="Arial" panose="020B0604020202020204" pitchFamily="34" charset="0"/>
              <a:cs typeface="Arial" panose="020B0604020202020204" pitchFamily="34" charset="0"/>
            </a:endParaRPr>
          </a:p>
          <a:p>
            <a:pPr algn="ctr"/>
            <a:endParaRPr lang="en-GB" sz="1200" dirty="0">
              <a:solidFill>
                <a:srgbClr val="11275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008490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5A381D-53B0-4F16-A21F-CEA75E820009}"/>
              </a:ext>
            </a:extLst>
          </p:cNvPr>
          <p:cNvSpPr>
            <a:spLocks noGrp="1"/>
          </p:cNvSpPr>
          <p:nvPr>
            <p:ph type="title"/>
          </p:nvPr>
        </p:nvSpPr>
        <p:spPr/>
        <p:txBody>
          <a:bodyPr>
            <a:normAutofit fontScale="90000"/>
          </a:bodyPr>
          <a:lstStyle/>
          <a:p>
            <a:r>
              <a:rPr lang="en-GB" dirty="0"/>
              <a:t>4. WHAT TYPE OF EVIDENCE CAN A Tribunal-appointed EXPERT PROVIDE? </a:t>
            </a:r>
          </a:p>
        </p:txBody>
      </p:sp>
      <p:sp>
        <p:nvSpPr>
          <p:cNvPr id="3" name="Text Placeholder 2">
            <a:extLst>
              <a:ext uri="{FF2B5EF4-FFF2-40B4-BE49-F238E27FC236}">
                <a16:creationId xmlns:a16="http://schemas.microsoft.com/office/drawing/2014/main" id="{0D63B1DB-23E5-4731-AC6D-5F72B5596644}"/>
              </a:ext>
            </a:extLst>
          </p:cNvPr>
          <p:cNvSpPr>
            <a:spLocks noGrp="1"/>
          </p:cNvSpPr>
          <p:nvPr>
            <p:ph type="body" idx="1"/>
          </p:nvPr>
        </p:nvSpPr>
        <p:spPr/>
        <p:txBody>
          <a:bodyPr/>
          <a:lstStyle/>
          <a:p>
            <a:endParaRPr lang="en-GB" dirty="0"/>
          </a:p>
        </p:txBody>
      </p:sp>
      <p:sp>
        <p:nvSpPr>
          <p:cNvPr id="4" name="Rectangle 3">
            <a:extLst>
              <a:ext uri="{FF2B5EF4-FFF2-40B4-BE49-F238E27FC236}">
                <a16:creationId xmlns:a16="http://schemas.microsoft.com/office/drawing/2014/main" id="{CDD21566-5933-449B-8D59-1EC3AE12AD9E}"/>
              </a:ext>
            </a:extLst>
          </p:cNvPr>
          <p:cNvSpPr/>
          <p:nvPr/>
        </p:nvSpPr>
        <p:spPr>
          <a:xfrm>
            <a:off x="4673695" y="420699"/>
            <a:ext cx="4572000" cy="553998"/>
          </a:xfrm>
          <a:prstGeom prst="rect">
            <a:avLst/>
          </a:prstGeom>
        </p:spPr>
        <p:txBody>
          <a:bodyPr>
            <a:spAutoFit/>
          </a:bodyPr>
          <a:lstStyle/>
          <a:p>
            <a:pPr algn="ctr"/>
            <a:r>
              <a:rPr lang="en-GB" sz="1000" b="1" dirty="0">
                <a:solidFill>
                  <a:schemeClr val="tx2">
                    <a:lumMod val="75000"/>
                  </a:schemeClr>
                </a:solidFill>
                <a:latin typeface="Arial" panose="020B0604020202020204" pitchFamily="34" charset="0"/>
                <a:cs typeface="Arial" panose="020B0604020202020204" pitchFamily="34" charset="0"/>
              </a:rPr>
              <a:t>TRIBUNAL AND COURT-APPOINTED EXPERTS </a:t>
            </a:r>
          </a:p>
          <a:p>
            <a:pPr algn="ctr"/>
            <a:r>
              <a:rPr lang="en-GB" sz="1000" dirty="0">
                <a:solidFill>
                  <a:schemeClr val="tx2">
                    <a:lumMod val="75000"/>
                  </a:schemeClr>
                </a:solidFill>
                <a:latin typeface="Arial" panose="020B0604020202020204" pitchFamily="34" charset="0"/>
                <a:cs typeface="Arial" panose="020B0604020202020204" pitchFamily="34" charset="0"/>
              </a:rPr>
              <a:t>RPPTL Construction Law Committee, Slide </a:t>
            </a:r>
            <a:fld id="{6EDB4092-FCFE-4AB8-AFE1-27DD6CAF0AAD}" type="slidenum">
              <a:rPr lang="en-GB" sz="1000" smtClean="0">
                <a:solidFill>
                  <a:schemeClr val="tx2">
                    <a:lumMod val="75000"/>
                  </a:schemeClr>
                </a:solidFill>
                <a:latin typeface="Arial" panose="020B0604020202020204" pitchFamily="34" charset="0"/>
                <a:cs typeface="Arial" panose="020B0604020202020204" pitchFamily="34" charset="0"/>
              </a:rPr>
              <a:pPr/>
              <a:t>17</a:t>
            </a:fld>
            <a:endParaRPr lang="en-GB" sz="1000" dirty="0">
              <a:solidFill>
                <a:schemeClr val="tx2">
                  <a:lumMod val="75000"/>
                </a:schemeClr>
              </a:solidFill>
              <a:latin typeface="Arial" panose="020B0604020202020204" pitchFamily="34" charset="0"/>
              <a:cs typeface="Arial" panose="020B0604020202020204" pitchFamily="34" charset="0"/>
            </a:endParaRPr>
          </a:p>
          <a:p>
            <a:pPr algn="ctr"/>
            <a:endParaRPr lang="en-GB" sz="1000" dirty="0">
              <a:solidFill>
                <a:srgbClr val="11275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735226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885948-8B6A-49A9-B01F-CE49622B4615}"/>
              </a:ext>
            </a:extLst>
          </p:cNvPr>
          <p:cNvSpPr>
            <a:spLocks noGrp="1"/>
          </p:cNvSpPr>
          <p:nvPr>
            <p:ph type="title"/>
          </p:nvPr>
        </p:nvSpPr>
        <p:spPr>
          <a:xfrm>
            <a:off x="402834" y="1011580"/>
            <a:ext cx="8229600" cy="940647"/>
          </a:xfrm>
        </p:spPr>
        <p:txBody>
          <a:bodyPr>
            <a:noAutofit/>
          </a:bodyPr>
          <a:lstStyle/>
          <a:p>
            <a:r>
              <a:rPr lang="en-GB" sz="2000" b="1" dirty="0">
                <a:latin typeface="Arial" panose="020B0604020202020204" pitchFamily="34" charset="0"/>
                <a:cs typeface="Arial" panose="020B0604020202020204" pitchFamily="34" charset="0"/>
              </a:rPr>
              <a:t>WHAT EVIDENCE SHOULD/SHOULD NOT BE PROVIDED BY AN EXPERT?</a:t>
            </a:r>
          </a:p>
        </p:txBody>
      </p:sp>
      <p:sp>
        <p:nvSpPr>
          <p:cNvPr id="6" name="Content Placeholder 5">
            <a:extLst>
              <a:ext uri="{FF2B5EF4-FFF2-40B4-BE49-F238E27FC236}">
                <a16:creationId xmlns:a16="http://schemas.microsoft.com/office/drawing/2014/main" id="{7017CD21-A0F2-4233-87F3-2806BCE49C8F}"/>
              </a:ext>
            </a:extLst>
          </p:cNvPr>
          <p:cNvSpPr>
            <a:spLocks noGrp="1"/>
          </p:cNvSpPr>
          <p:nvPr>
            <p:ph idx="1"/>
          </p:nvPr>
        </p:nvSpPr>
        <p:spPr>
          <a:xfrm>
            <a:off x="402834" y="1999846"/>
            <a:ext cx="8368187" cy="3275190"/>
          </a:xfrm>
        </p:spPr>
        <p:txBody>
          <a:bodyPr>
            <a:noAutofit/>
          </a:bodyPr>
          <a:lstStyle/>
          <a:p>
            <a:pPr marL="0" indent="0">
              <a:buNone/>
            </a:pPr>
            <a:r>
              <a:rPr lang="en-GB" sz="1800" b="1" u="sng" dirty="0">
                <a:latin typeface="Arial" panose="020B0604020202020204" pitchFamily="34" charset="0"/>
                <a:cs typeface="Arial" panose="020B0604020202020204" pitchFamily="34" charset="0"/>
              </a:rPr>
              <a:t>In international arbitration</a:t>
            </a:r>
          </a:p>
          <a:p>
            <a:r>
              <a:rPr lang="en-GB" sz="1800" u="sng" dirty="0">
                <a:latin typeface="Arial" panose="020B0604020202020204" pitchFamily="34" charset="0"/>
                <a:cs typeface="Arial" panose="020B0604020202020204" pitchFamily="34" charset="0"/>
              </a:rPr>
              <a:t>Opinions</a:t>
            </a:r>
            <a:r>
              <a:rPr lang="en-GB" sz="1800" dirty="0">
                <a:latin typeface="Arial" panose="020B0604020202020204" pitchFamily="34" charset="0"/>
                <a:cs typeface="Arial" panose="020B0604020202020204" pitchFamily="34" charset="0"/>
              </a:rPr>
              <a:t> within their area of expertise, </a:t>
            </a:r>
            <a:r>
              <a:rPr lang="en-GB" sz="1800" u="sng" dirty="0">
                <a:latin typeface="Arial" panose="020B0604020202020204" pitchFamily="34" charset="0"/>
                <a:cs typeface="Arial" panose="020B0604020202020204" pitchFamily="34" charset="0"/>
              </a:rPr>
              <a:t>based on assumed facts</a:t>
            </a:r>
          </a:p>
          <a:p>
            <a:pPr marL="896938" indent="-269875"/>
            <a:r>
              <a:rPr lang="en-GB" sz="1600" dirty="0">
                <a:latin typeface="Arial" panose="020B0604020202020204" pitchFamily="34" charset="0"/>
                <a:cs typeface="Arial" panose="020B0604020202020204" pitchFamily="34" charset="0"/>
              </a:rPr>
              <a:t>Must identify the assumed facts/documents upon which opinion is based</a:t>
            </a:r>
          </a:p>
          <a:p>
            <a:pPr marL="896938" indent="-269875"/>
            <a:r>
              <a:rPr lang="en-GB" sz="1600" dirty="0">
                <a:latin typeface="Arial" panose="020B0604020202020204" pitchFamily="34" charset="0"/>
                <a:cs typeface="Arial" panose="020B0604020202020204" pitchFamily="34" charset="0"/>
              </a:rPr>
              <a:t>If disputed facts, should provide alternative opinions</a:t>
            </a:r>
          </a:p>
          <a:p>
            <a:r>
              <a:rPr lang="en-GB" sz="1800" dirty="0">
                <a:latin typeface="Arial" panose="020B0604020202020204" pitchFamily="34" charset="0"/>
                <a:cs typeface="Arial" panose="020B0604020202020204" pitchFamily="34" charset="0"/>
              </a:rPr>
              <a:t>What evidence should </a:t>
            </a:r>
            <a:r>
              <a:rPr lang="en-GB" sz="1800" u="sng" dirty="0">
                <a:latin typeface="Arial" panose="020B0604020202020204" pitchFamily="34" charset="0"/>
                <a:cs typeface="Arial" panose="020B0604020202020204" pitchFamily="34" charset="0"/>
              </a:rPr>
              <a:t>not</a:t>
            </a:r>
            <a:r>
              <a:rPr lang="en-GB" sz="1800" dirty="0">
                <a:latin typeface="Arial" panose="020B0604020202020204" pitchFamily="34" charset="0"/>
                <a:cs typeface="Arial" panose="020B0604020202020204" pitchFamily="34" charset="0"/>
              </a:rPr>
              <a:t> be provided by the expert?</a:t>
            </a:r>
          </a:p>
          <a:p>
            <a:pPr marL="896938" indent="-269875"/>
            <a:r>
              <a:rPr lang="en-GB" sz="1600" dirty="0">
                <a:latin typeface="Arial" panose="020B0604020202020204" pitchFamily="34" charset="0"/>
                <a:cs typeface="Arial" panose="020B0604020202020204" pitchFamily="34" charset="0"/>
              </a:rPr>
              <a:t>Opinions/findings as to liability/entitlement</a:t>
            </a:r>
          </a:p>
          <a:p>
            <a:r>
              <a:rPr lang="en-GB" sz="1800" dirty="0">
                <a:latin typeface="Arial" panose="020B0604020202020204" pitchFamily="34" charset="0"/>
                <a:cs typeface="Arial" panose="020B0604020202020204" pitchFamily="34" charset="0"/>
              </a:rPr>
              <a:t>Grey areas</a:t>
            </a:r>
          </a:p>
          <a:p>
            <a:pPr marL="896938" indent="-269875"/>
            <a:r>
              <a:rPr lang="en-GB" sz="1600" dirty="0">
                <a:latin typeface="Arial" panose="020B0604020202020204" pitchFamily="34" charset="0"/>
                <a:cs typeface="Arial" panose="020B0604020202020204" pitchFamily="34" charset="0"/>
              </a:rPr>
              <a:t>What happened (they weren’t there!)</a:t>
            </a:r>
          </a:p>
          <a:p>
            <a:pPr marL="896938" indent="-269875"/>
            <a:r>
              <a:rPr lang="en-GB" sz="1600" dirty="0">
                <a:latin typeface="Arial" panose="020B0604020202020204" pitchFamily="34" charset="0"/>
                <a:cs typeface="Arial" panose="020B0604020202020204" pitchFamily="34" charset="0"/>
              </a:rPr>
              <a:t>Opinions on the credibility of witnesses</a:t>
            </a:r>
          </a:p>
          <a:p>
            <a:pPr marL="896938" indent="-269875"/>
            <a:r>
              <a:rPr lang="en-GB" sz="1600" dirty="0">
                <a:latin typeface="Arial" panose="020B0604020202020204" pitchFamily="34" charset="0"/>
                <a:cs typeface="Arial" panose="020B0604020202020204" pitchFamily="34" charset="0"/>
              </a:rPr>
              <a:t>Opinions on the veracity of documents (unless testifying on this issue)</a:t>
            </a:r>
          </a:p>
          <a:p>
            <a:pPr marL="896938" indent="-269875"/>
            <a:r>
              <a:rPr lang="en-GB" sz="1600" dirty="0">
                <a:latin typeface="Arial" panose="020B0604020202020204" pitchFamily="34" charset="0"/>
                <a:cs typeface="Arial" panose="020B0604020202020204" pitchFamily="34" charset="0"/>
              </a:rPr>
              <a:t>How a particular contractual provision is understood in the industry </a:t>
            </a:r>
          </a:p>
        </p:txBody>
      </p:sp>
      <p:sp>
        <p:nvSpPr>
          <p:cNvPr id="7" name="Rectangle 6">
            <a:extLst>
              <a:ext uri="{FF2B5EF4-FFF2-40B4-BE49-F238E27FC236}">
                <a16:creationId xmlns:a16="http://schemas.microsoft.com/office/drawing/2014/main" id="{8DC150C7-BE4D-44F5-9DB4-7B51885270FF}"/>
              </a:ext>
            </a:extLst>
          </p:cNvPr>
          <p:cNvSpPr/>
          <p:nvPr/>
        </p:nvSpPr>
        <p:spPr>
          <a:xfrm>
            <a:off x="4673695" y="420699"/>
            <a:ext cx="4572000" cy="584775"/>
          </a:xfrm>
          <a:prstGeom prst="rect">
            <a:avLst/>
          </a:prstGeom>
        </p:spPr>
        <p:txBody>
          <a:bodyPr>
            <a:spAutoFit/>
          </a:bodyPr>
          <a:lstStyle/>
          <a:p>
            <a:pPr algn="ctr"/>
            <a:r>
              <a:rPr lang="en-GB" sz="1000" b="1" dirty="0">
                <a:solidFill>
                  <a:schemeClr val="tx2">
                    <a:lumMod val="75000"/>
                  </a:schemeClr>
                </a:solidFill>
                <a:latin typeface="Arial" panose="020B0604020202020204" pitchFamily="34" charset="0"/>
                <a:cs typeface="Arial" panose="020B0604020202020204" pitchFamily="34" charset="0"/>
              </a:rPr>
              <a:t>TRIBUNAL AND COURT-APPOINTED EXPERTS </a:t>
            </a:r>
          </a:p>
          <a:p>
            <a:pPr algn="ctr"/>
            <a:r>
              <a:rPr lang="en-GB" sz="1000" dirty="0">
                <a:solidFill>
                  <a:schemeClr val="tx2">
                    <a:lumMod val="75000"/>
                  </a:schemeClr>
                </a:solidFill>
                <a:latin typeface="Arial" panose="020B0604020202020204" pitchFamily="34" charset="0"/>
                <a:cs typeface="Arial" panose="020B0604020202020204" pitchFamily="34" charset="0"/>
              </a:rPr>
              <a:t>RPPTL Construction Law Committee, Slide </a:t>
            </a:r>
            <a:fld id="{6EDB4092-FCFE-4AB8-AFE1-27DD6CAF0AAD}" type="slidenum">
              <a:rPr lang="en-GB" sz="1000" smtClean="0">
                <a:solidFill>
                  <a:schemeClr val="tx2">
                    <a:lumMod val="75000"/>
                  </a:schemeClr>
                </a:solidFill>
                <a:latin typeface="Arial" panose="020B0604020202020204" pitchFamily="34" charset="0"/>
                <a:cs typeface="Arial" panose="020B0604020202020204" pitchFamily="34" charset="0"/>
              </a:rPr>
              <a:pPr/>
              <a:t>18</a:t>
            </a:fld>
            <a:endParaRPr lang="en-GB" sz="1000" dirty="0">
              <a:solidFill>
                <a:schemeClr val="tx2">
                  <a:lumMod val="75000"/>
                </a:schemeClr>
              </a:solidFill>
              <a:latin typeface="Arial" panose="020B0604020202020204" pitchFamily="34" charset="0"/>
              <a:cs typeface="Arial" panose="020B0604020202020204" pitchFamily="34" charset="0"/>
            </a:endParaRPr>
          </a:p>
          <a:p>
            <a:pPr algn="ctr"/>
            <a:endParaRPr lang="en-GB" sz="1200" dirty="0">
              <a:solidFill>
                <a:srgbClr val="11275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37857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7017CD21-A0F2-4233-87F3-2806BCE49C8F}"/>
              </a:ext>
            </a:extLst>
          </p:cNvPr>
          <p:cNvSpPr>
            <a:spLocks noGrp="1"/>
          </p:cNvSpPr>
          <p:nvPr>
            <p:ph idx="1"/>
          </p:nvPr>
        </p:nvSpPr>
        <p:spPr>
          <a:xfrm>
            <a:off x="402834" y="1999846"/>
            <a:ext cx="8368187" cy="3275190"/>
          </a:xfrm>
        </p:spPr>
        <p:txBody>
          <a:bodyPr>
            <a:noAutofit/>
          </a:bodyPr>
          <a:lstStyle/>
          <a:p>
            <a:pPr marL="0" indent="0">
              <a:buNone/>
            </a:pPr>
            <a:r>
              <a:rPr lang="en-GB" sz="1800" u="sng" dirty="0">
                <a:latin typeface="Arial" panose="020B0604020202020204" pitchFamily="34" charset="0"/>
                <a:cs typeface="Arial" panose="020B0604020202020204" pitchFamily="34" charset="0"/>
              </a:rPr>
              <a:t>Examples:</a:t>
            </a:r>
          </a:p>
          <a:p>
            <a:endParaRPr lang="en-GB" sz="1800" u="sng" dirty="0">
              <a:latin typeface="Arial" panose="020B0604020202020204" pitchFamily="34" charset="0"/>
              <a:cs typeface="Arial" panose="020B0604020202020204" pitchFamily="34" charset="0"/>
            </a:endParaRPr>
          </a:p>
          <a:p>
            <a:r>
              <a:rPr lang="en-GB" sz="1800" dirty="0">
                <a:latin typeface="Arial" panose="020B0604020202020204" pitchFamily="34" charset="0"/>
                <a:cs typeface="Arial" panose="020B0604020202020204" pitchFamily="34" charset="0"/>
              </a:rPr>
              <a:t>“If the Tribunal finds X, my opinion is A; if the Tribunal finds Y, my opinion is B”</a:t>
            </a:r>
          </a:p>
          <a:p>
            <a:r>
              <a:rPr lang="en-GB" sz="1800" u="sng" dirty="0">
                <a:latin typeface="Arial" panose="020B0604020202020204" pitchFamily="34" charset="0"/>
                <a:cs typeface="Arial" panose="020B0604020202020204" pitchFamily="34" charset="0"/>
              </a:rPr>
              <a:t>Not</a:t>
            </a:r>
          </a:p>
          <a:p>
            <a:r>
              <a:rPr lang="en-GB" sz="1800" dirty="0">
                <a:latin typeface="Arial" panose="020B0604020202020204" pitchFamily="34" charset="0"/>
                <a:cs typeface="Arial" panose="020B0604020202020204" pitchFamily="34" charset="0"/>
              </a:rPr>
              <a:t>“I therefore find that the Contractor is entitled to an Extension of Time of 250 days”</a:t>
            </a:r>
          </a:p>
          <a:p>
            <a:r>
              <a:rPr lang="en-GB" sz="1800" dirty="0">
                <a:latin typeface="Arial" panose="020B0604020202020204" pitchFamily="34" charset="0"/>
                <a:cs typeface="Arial" panose="020B0604020202020204" pitchFamily="34" charset="0"/>
              </a:rPr>
              <a:t>“I therefore find that the Contractor is entitled to additional payment of US$1 million”</a:t>
            </a:r>
          </a:p>
        </p:txBody>
      </p:sp>
      <p:sp>
        <p:nvSpPr>
          <p:cNvPr id="7" name="Rectangle 6">
            <a:extLst>
              <a:ext uri="{FF2B5EF4-FFF2-40B4-BE49-F238E27FC236}">
                <a16:creationId xmlns:a16="http://schemas.microsoft.com/office/drawing/2014/main" id="{04B2A32A-EE16-45CD-B868-FE729E8C0E11}"/>
              </a:ext>
            </a:extLst>
          </p:cNvPr>
          <p:cNvSpPr/>
          <p:nvPr/>
        </p:nvSpPr>
        <p:spPr>
          <a:xfrm>
            <a:off x="4673695" y="420699"/>
            <a:ext cx="4572000" cy="584775"/>
          </a:xfrm>
          <a:prstGeom prst="rect">
            <a:avLst/>
          </a:prstGeom>
        </p:spPr>
        <p:txBody>
          <a:bodyPr>
            <a:spAutoFit/>
          </a:bodyPr>
          <a:lstStyle/>
          <a:p>
            <a:pPr algn="ctr"/>
            <a:r>
              <a:rPr lang="en-GB" sz="1000" b="1" dirty="0">
                <a:solidFill>
                  <a:schemeClr val="tx2">
                    <a:lumMod val="75000"/>
                  </a:schemeClr>
                </a:solidFill>
                <a:latin typeface="Arial" panose="020B0604020202020204" pitchFamily="34" charset="0"/>
                <a:cs typeface="Arial" panose="020B0604020202020204" pitchFamily="34" charset="0"/>
              </a:rPr>
              <a:t>TRIBUNAL AND COURT-APPOINTED EXPERTS </a:t>
            </a:r>
          </a:p>
          <a:p>
            <a:pPr algn="ctr"/>
            <a:r>
              <a:rPr lang="en-GB" sz="1000" dirty="0">
                <a:solidFill>
                  <a:schemeClr val="tx2">
                    <a:lumMod val="75000"/>
                  </a:schemeClr>
                </a:solidFill>
                <a:latin typeface="Arial" panose="020B0604020202020204" pitchFamily="34" charset="0"/>
                <a:cs typeface="Arial" panose="020B0604020202020204" pitchFamily="34" charset="0"/>
              </a:rPr>
              <a:t>RPPTL Construction Law Committee, Slide </a:t>
            </a:r>
            <a:fld id="{6EDB4092-FCFE-4AB8-AFE1-27DD6CAF0AAD}" type="slidenum">
              <a:rPr lang="en-GB" sz="1000" smtClean="0">
                <a:solidFill>
                  <a:schemeClr val="tx2">
                    <a:lumMod val="75000"/>
                  </a:schemeClr>
                </a:solidFill>
                <a:latin typeface="Arial" panose="020B0604020202020204" pitchFamily="34" charset="0"/>
                <a:cs typeface="Arial" panose="020B0604020202020204" pitchFamily="34" charset="0"/>
              </a:rPr>
              <a:pPr/>
              <a:t>19</a:t>
            </a:fld>
            <a:endParaRPr lang="en-GB" sz="1000" dirty="0">
              <a:solidFill>
                <a:schemeClr val="tx2">
                  <a:lumMod val="75000"/>
                </a:schemeClr>
              </a:solidFill>
              <a:latin typeface="Arial" panose="020B0604020202020204" pitchFamily="34" charset="0"/>
              <a:cs typeface="Arial" panose="020B0604020202020204" pitchFamily="34" charset="0"/>
            </a:endParaRPr>
          </a:p>
          <a:p>
            <a:pPr algn="ctr"/>
            <a:endParaRPr lang="en-GB" sz="1200" dirty="0">
              <a:solidFill>
                <a:srgbClr val="112750"/>
              </a:solidFill>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B4901E23-3EEA-4B41-AA77-C1CF4A569A7C}"/>
              </a:ext>
            </a:extLst>
          </p:cNvPr>
          <p:cNvSpPr txBox="1">
            <a:spLocks/>
          </p:cNvSpPr>
          <p:nvPr/>
        </p:nvSpPr>
        <p:spPr>
          <a:xfrm>
            <a:off x="402834" y="1011580"/>
            <a:ext cx="8229600" cy="940647"/>
          </a:xfrm>
          <a:prstGeom prst="rect">
            <a:avLst/>
          </a:prstGeom>
        </p:spPr>
        <p:txBody>
          <a:bodyPr vert="horz" lIns="0" tIns="0" rIns="0" bIns="0" rtlCol="0" anchor="ctr">
            <a:noAutofit/>
          </a:bodyPr>
          <a:lstStyle>
            <a:lvl1pPr algn="l" defTabSz="457200" rtl="0" eaLnBrk="1" latinLnBrk="0" hangingPunct="1">
              <a:spcBef>
                <a:spcPct val="0"/>
              </a:spcBef>
              <a:buNone/>
              <a:defRPr sz="3600" kern="1200">
                <a:solidFill>
                  <a:srgbClr val="112750"/>
                </a:solidFill>
                <a:latin typeface="Arial"/>
                <a:ea typeface="+mj-ea"/>
                <a:cs typeface="Arial"/>
              </a:defRPr>
            </a:lvl1pPr>
          </a:lstStyle>
          <a:p>
            <a:r>
              <a:rPr lang="en-GB" sz="2000" b="1" dirty="0">
                <a:latin typeface="Arial" panose="020B0604020202020204" pitchFamily="34" charset="0"/>
                <a:cs typeface="Arial" panose="020B0604020202020204" pitchFamily="34" charset="0"/>
              </a:rPr>
              <a:t>WHAT EVIDENCE SHOULD/SHOULD NOT BE PROVIDED BY AN EXPERT IN INTERNATIONAL ARBITRATION?</a:t>
            </a:r>
          </a:p>
        </p:txBody>
      </p:sp>
    </p:spTree>
    <p:extLst>
      <p:ext uri="{BB962C8B-B14F-4D97-AF65-F5344CB8AC3E}">
        <p14:creationId xmlns:p14="http://schemas.microsoft.com/office/powerpoint/2010/main" val="27012507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5FF8B4-C46B-4B48-93F5-84E556497C5D}"/>
              </a:ext>
            </a:extLst>
          </p:cNvPr>
          <p:cNvSpPr>
            <a:spLocks noGrp="1"/>
          </p:cNvSpPr>
          <p:nvPr>
            <p:ph type="title"/>
          </p:nvPr>
        </p:nvSpPr>
        <p:spPr/>
        <p:txBody>
          <a:bodyPr>
            <a:normAutofit/>
          </a:bodyPr>
          <a:lstStyle/>
          <a:p>
            <a:r>
              <a:rPr lang="en-GB" sz="2000" b="1" dirty="0"/>
              <a:t>TO COVER</a:t>
            </a:r>
          </a:p>
        </p:txBody>
      </p:sp>
      <p:sp>
        <p:nvSpPr>
          <p:cNvPr id="3" name="Content Placeholder 2">
            <a:extLst>
              <a:ext uri="{FF2B5EF4-FFF2-40B4-BE49-F238E27FC236}">
                <a16:creationId xmlns:a16="http://schemas.microsoft.com/office/drawing/2014/main" id="{92A01B91-DCC5-497A-9BAB-0A527B6BB906}"/>
              </a:ext>
            </a:extLst>
          </p:cNvPr>
          <p:cNvSpPr>
            <a:spLocks noGrp="1"/>
          </p:cNvSpPr>
          <p:nvPr>
            <p:ph idx="1"/>
          </p:nvPr>
        </p:nvSpPr>
        <p:spPr/>
        <p:txBody>
          <a:bodyPr>
            <a:normAutofit/>
          </a:bodyPr>
          <a:lstStyle/>
          <a:p>
            <a:pPr marL="350520" lvl="3" indent="-342900">
              <a:buClr>
                <a:srgbClr val="0B1A40"/>
              </a:buClr>
              <a:buFont typeface="+mj-lt"/>
              <a:buAutoNum type="arabicPeriod"/>
              <a:defRPr/>
            </a:pPr>
            <a:r>
              <a:rPr lang="en-GB" sz="1600" dirty="0">
                <a:cs typeface="Century Gothic"/>
              </a:rPr>
              <a:t>Introduction</a:t>
            </a:r>
          </a:p>
          <a:p>
            <a:pPr marL="350520" lvl="3" indent="-342900">
              <a:buClr>
                <a:srgbClr val="0B1A40"/>
              </a:buClr>
              <a:buFont typeface="+mj-lt"/>
              <a:buAutoNum type="arabicPeriod"/>
              <a:defRPr/>
            </a:pPr>
            <a:r>
              <a:rPr lang="en-GB" sz="1600" dirty="0">
                <a:cs typeface="Century Gothic"/>
              </a:rPr>
              <a:t>When is it permitted for the Tribunal/Court to appoint experts?</a:t>
            </a:r>
          </a:p>
          <a:p>
            <a:pPr marL="350520" lvl="3" indent="-342900">
              <a:buClr>
                <a:srgbClr val="0B1A40"/>
              </a:buClr>
              <a:buFont typeface="+mj-lt"/>
              <a:buAutoNum type="arabicPeriod"/>
              <a:defRPr/>
            </a:pPr>
            <a:r>
              <a:rPr lang="en-GB" sz="1600" dirty="0">
                <a:cs typeface="Century Gothic"/>
              </a:rPr>
              <a:t>When might the Tribunal/Court decide to appoint its own expert?</a:t>
            </a:r>
          </a:p>
          <a:p>
            <a:pPr marL="350520" lvl="3" indent="-342900">
              <a:buClr>
                <a:srgbClr val="0B1A40"/>
              </a:buClr>
              <a:buFont typeface="+mj-lt"/>
              <a:buAutoNum type="arabicPeriod"/>
              <a:defRPr/>
            </a:pPr>
            <a:r>
              <a:rPr lang="en-GB" sz="1600" dirty="0">
                <a:cs typeface="Century Gothic"/>
              </a:rPr>
              <a:t>What type of evidence can a Tribunal/Court-appointed expert provide?</a:t>
            </a:r>
          </a:p>
          <a:p>
            <a:pPr marL="350520" lvl="3" indent="-342900">
              <a:buClr>
                <a:srgbClr val="0B1A40"/>
              </a:buClr>
              <a:buFont typeface="+mj-lt"/>
              <a:buAutoNum type="arabicPeriod"/>
              <a:defRPr/>
            </a:pPr>
            <a:r>
              <a:rPr lang="en-GB" sz="1600" dirty="0">
                <a:cs typeface="Century Gothic"/>
              </a:rPr>
              <a:t>Issues that arise with Tribunal/Court appointed experts</a:t>
            </a:r>
          </a:p>
          <a:p>
            <a:pPr marL="350520" lvl="3" indent="-342900">
              <a:buClr>
                <a:srgbClr val="0B1A40"/>
              </a:buClr>
              <a:buFont typeface="+mj-lt"/>
              <a:buAutoNum type="arabicPeriod"/>
              <a:defRPr/>
            </a:pPr>
            <a:r>
              <a:rPr lang="en-GB" sz="1600" dirty="0">
                <a:cs typeface="Century Gothic"/>
              </a:rPr>
              <a:t>Cross-examination of experts</a:t>
            </a:r>
          </a:p>
          <a:p>
            <a:pPr marL="7620" lvl="3" indent="0">
              <a:buClr>
                <a:srgbClr val="0B1A40"/>
              </a:buClr>
              <a:buNone/>
              <a:defRPr/>
            </a:pPr>
            <a:endParaRPr lang="en-GB" sz="1600" dirty="0">
              <a:cs typeface="Century Gothic"/>
            </a:endParaRPr>
          </a:p>
          <a:p>
            <a:pPr marL="350520" lvl="3" indent="-342900">
              <a:buClr>
                <a:srgbClr val="0B1A40"/>
              </a:buClr>
              <a:buFont typeface="+mj-lt"/>
              <a:buAutoNum type="arabicPeriod"/>
              <a:defRPr/>
            </a:pPr>
            <a:endParaRPr lang="en-US" sz="1600" dirty="0">
              <a:cs typeface="Century Gothic"/>
            </a:endParaRPr>
          </a:p>
          <a:p>
            <a:pPr marL="7620" lvl="3" indent="0">
              <a:buClr>
                <a:srgbClr val="0B1A40"/>
              </a:buClr>
              <a:buNone/>
              <a:defRPr/>
            </a:pPr>
            <a:endParaRPr lang="en-GB" sz="1600" dirty="0">
              <a:cs typeface="Century Gothic"/>
            </a:endParaRPr>
          </a:p>
          <a:p>
            <a:pPr marL="7620" lvl="3" indent="0">
              <a:buClr>
                <a:srgbClr val="0B1A40"/>
              </a:buClr>
              <a:buNone/>
              <a:defRPr/>
            </a:pPr>
            <a:endParaRPr lang="en-GB" sz="1600" i="1" u="sng" dirty="0">
              <a:cs typeface="Century Gothic"/>
            </a:endParaRPr>
          </a:p>
          <a:p>
            <a:endParaRPr lang="en-GB" dirty="0"/>
          </a:p>
        </p:txBody>
      </p:sp>
      <p:sp>
        <p:nvSpPr>
          <p:cNvPr id="4" name="Rectangle 3">
            <a:extLst>
              <a:ext uri="{FF2B5EF4-FFF2-40B4-BE49-F238E27FC236}">
                <a16:creationId xmlns:a16="http://schemas.microsoft.com/office/drawing/2014/main" id="{B7B674D2-7E6F-4AB3-9920-C567F71DA0E0}"/>
              </a:ext>
            </a:extLst>
          </p:cNvPr>
          <p:cNvSpPr/>
          <p:nvPr/>
        </p:nvSpPr>
        <p:spPr>
          <a:xfrm>
            <a:off x="5778500" y="420699"/>
            <a:ext cx="3365500" cy="400110"/>
          </a:xfrm>
          <a:prstGeom prst="rect">
            <a:avLst/>
          </a:prstGeom>
        </p:spPr>
        <p:txBody>
          <a:bodyPr wrap="square">
            <a:spAutoFit/>
          </a:bodyPr>
          <a:lstStyle/>
          <a:p>
            <a:pPr algn="ctr"/>
            <a:r>
              <a:rPr lang="en-GB" sz="1000" b="1" dirty="0">
                <a:solidFill>
                  <a:schemeClr val="tx2">
                    <a:lumMod val="75000"/>
                  </a:schemeClr>
                </a:solidFill>
                <a:latin typeface="Arial" panose="020B0604020202020204" pitchFamily="34" charset="0"/>
                <a:cs typeface="Arial" panose="020B0604020202020204" pitchFamily="34" charset="0"/>
              </a:rPr>
              <a:t>TRIBUNAL AND COURT- APPOINTED EXPERTS </a:t>
            </a:r>
          </a:p>
          <a:p>
            <a:pPr algn="ctr"/>
            <a:r>
              <a:rPr lang="en-GB" sz="1000" dirty="0">
                <a:solidFill>
                  <a:schemeClr val="tx2">
                    <a:lumMod val="75000"/>
                  </a:schemeClr>
                </a:solidFill>
                <a:latin typeface="Arial" panose="020B0604020202020204" pitchFamily="34" charset="0"/>
                <a:cs typeface="Arial" panose="020B0604020202020204" pitchFamily="34" charset="0"/>
              </a:rPr>
              <a:t>RPPTL Construction Law Committee, Slide </a:t>
            </a:r>
            <a:fld id="{6EDB4092-FCFE-4AB8-AFE1-27DD6CAF0AAD}" type="slidenum">
              <a:rPr lang="en-GB" sz="1000" smtClean="0">
                <a:solidFill>
                  <a:schemeClr val="tx2">
                    <a:lumMod val="75000"/>
                  </a:schemeClr>
                </a:solidFill>
                <a:latin typeface="Arial" panose="020B0604020202020204" pitchFamily="34" charset="0"/>
                <a:cs typeface="Arial" panose="020B0604020202020204" pitchFamily="34" charset="0"/>
              </a:rPr>
              <a:t>2</a:t>
            </a:fld>
            <a:endParaRPr lang="en-GB" sz="1000" dirty="0">
              <a:solidFill>
                <a:schemeClr val="tx2">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02506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885948-8B6A-49A9-B01F-CE49622B4615}"/>
              </a:ext>
            </a:extLst>
          </p:cNvPr>
          <p:cNvSpPr>
            <a:spLocks noGrp="1"/>
          </p:cNvSpPr>
          <p:nvPr>
            <p:ph type="title"/>
          </p:nvPr>
        </p:nvSpPr>
        <p:spPr>
          <a:xfrm>
            <a:off x="402833" y="918522"/>
            <a:ext cx="8842861" cy="940647"/>
          </a:xfrm>
        </p:spPr>
        <p:txBody>
          <a:bodyPr>
            <a:noAutofit/>
          </a:bodyPr>
          <a:lstStyle/>
          <a:p>
            <a:r>
              <a:rPr lang="en-GB" sz="2000" b="1" dirty="0">
                <a:latin typeface="Arial" panose="020B0604020202020204" pitchFamily="34" charset="0"/>
                <a:cs typeface="Arial" panose="020B0604020202020204" pitchFamily="34" charset="0"/>
              </a:rPr>
              <a:t>WHAT EVIDENCE SHOULD/SHOULD NOT BE PROVIDED BY AN EXPERT?</a:t>
            </a:r>
          </a:p>
        </p:txBody>
      </p:sp>
      <p:sp>
        <p:nvSpPr>
          <p:cNvPr id="6" name="Content Placeholder 5">
            <a:extLst>
              <a:ext uri="{FF2B5EF4-FFF2-40B4-BE49-F238E27FC236}">
                <a16:creationId xmlns:a16="http://schemas.microsoft.com/office/drawing/2014/main" id="{7017CD21-A0F2-4233-87F3-2806BCE49C8F}"/>
              </a:ext>
            </a:extLst>
          </p:cNvPr>
          <p:cNvSpPr>
            <a:spLocks noGrp="1"/>
          </p:cNvSpPr>
          <p:nvPr>
            <p:ph idx="1"/>
          </p:nvPr>
        </p:nvSpPr>
        <p:spPr>
          <a:xfrm>
            <a:off x="402834" y="1723642"/>
            <a:ext cx="8368187" cy="3275190"/>
          </a:xfrm>
        </p:spPr>
        <p:txBody>
          <a:bodyPr>
            <a:noAutofit/>
          </a:bodyPr>
          <a:lstStyle/>
          <a:p>
            <a:r>
              <a:rPr lang="en-GB" sz="1800" b="1" u="sng" dirty="0">
                <a:latin typeface="Arial" panose="020B0604020202020204" pitchFamily="34" charset="0"/>
                <a:cs typeface="Arial" panose="020B0604020202020204" pitchFamily="34" charset="0"/>
              </a:rPr>
              <a:t>Delay experts</a:t>
            </a:r>
          </a:p>
          <a:p>
            <a:r>
              <a:rPr lang="en-GB" sz="1800" dirty="0">
                <a:latin typeface="Arial" panose="020B0604020202020204" pitchFamily="34" charset="0"/>
                <a:cs typeface="Arial" panose="020B0604020202020204" pitchFamily="34" charset="0"/>
              </a:rPr>
              <a:t>What happened = FACT → to be proved by documents/factual witnesses, </a:t>
            </a:r>
            <a:r>
              <a:rPr lang="en-GB" sz="1800" u="sng" dirty="0">
                <a:latin typeface="Arial" panose="020B0604020202020204" pitchFamily="34" charset="0"/>
                <a:cs typeface="Arial" panose="020B0604020202020204" pitchFamily="34" charset="0"/>
              </a:rPr>
              <a:t>not</a:t>
            </a:r>
            <a:r>
              <a:rPr lang="en-GB" sz="1800" dirty="0">
                <a:latin typeface="Arial" panose="020B0604020202020204" pitchFamily="34" charset="0"/>
                <a:cs typeface="Arial" panose="020B0604020202020204" pitchFamily="34" charset="0"/>
              </a:rPr>
              <a:t> an expert</a:t>
            </a:r>
          </a:p>
          <a:p>
            <a:r>
              <a:rPr lang="en-GB" sz="1800" dirty="0">
                <a:latin typeface="Arial" panose="020B0604020202020204" pitchFamily="34" charset="0"/>
                <a:cs typeface="Arial" panose="020B0604020202020204" pitchFamily="34" charset="0"/>
              </a:rPr>
              <a:t>Who is responsible for the delay under the contract/applicable law = LEGAL ISSUE → for the Tribunal, </a:t>
            </a:r>
            <a:r>
              <a:rPr lang="en-GB" sz="1800" u="sng" dirty="0">
                <a:latin typeface="Arial" panose="020B0604020202020204" pitchFamily="34" charset="0"/>
                <a:cs typeface="Arial" panose="020B0604020202020204" pitchFamily="34" charset="0"/>
              </a:rPr>
              <a:t>not</a:t>
            </a:r>
            <a:r>
              <a:rPr lang="en-GB" sz="1800" dirty="0">
                <a:latin typeface="Arial" panose="020B0604020202020204" pitchFamily="34" charset="0"/>
                <a:cs typeface="Arial" panose="020B0604020202020204" pitchFamily="34" charset="0"/>
              </a:rPr>
              <a:t> the expert</a:t>
            </a:r>
          </a:p>
          <a:p>
            <a:r>
              <a:rPr lang="en-GB" sz="1800" dirty="0">
                <a:latin typeface="Arial" panose="020B0604020202020204" pitchFamily="34" charset="0"/>
                <a:cs typeface="Arial" panose="020B0604020202020204" pitchFamily="34" charset="0"/>
              </a:rPr>
              <a:t>Primary role of a delay expert?</a:t>
            </a:r>
          </a:p>
          <a:p>
            <a:pPr marL="896938" indent="-269875"/>
            <a:r>
              <a:rPr lang="en-GB" sz="1600" dirty="0">
                <a:latin typeface="Arial" panose="020B0604020202020204" pitchFamily="34" charset="0"/>
                <a:cs typeface="Arial" panose="020B0604020202020204" pitchFamily="34" charset="0"/>
              </a:rPr>
              <a:t>To identify the critical path (and relevant non-critical paths)</a:t>
            </a:r>
          </a:p>
          <a:p>
            <a:pPr marL="896938" indent="-269875"/>
            <a:r>
              <a:rPr lang="en-GB" sz="1600" dirty="0">
                <a:latin typeface="Arial" panose="020B0604020202020204" pitchFamily="34" charset="0"/>
                <a:cs typeface="Arial" panose="020B0604020202020204" pitchFamily="34" charset="0"/>
              </a:rPr>
              <a:t>To identify events that impacted the critical path (and relevant non-critical paths)</a:t>
            </a:r>
          </a:p>
          <a:p>
            <a:pPr marL="896938" indent="-269875"/>
            <a:r>
              <a:rPr lang="en-GB" sz="1600" dirty="0">
                <a:latin typeface="Arial" panose="020B0604020202020204" pitchFamily="34" charset="0"/>
                <a:cs typeface="Arial" panose="020B0604020202020204" pitchFamily="34" charset="0"/>
              </a:rPr>
              <a:t>To identify slippage to the critical path (and relevant non-critical paths) (how many days and when?)</a:t>
            </a:r>
          </a:p>
          <a:p>
            <a:r>
              <a:rPr lang="en-GB" sz="1800" dirty="0">
                <a:latin typeface="Arial" panose="020B0604020202020204" pitchFamily="34" charset="0"/>
                <a:cs typeface="Arial" panose="020B0604020202020204" pitchFamily="34" charset="0"/>
              </a:rPr>
              <a:t>In practice, delay experts often also address</a:t>
            </a:r>
          </a:p>
          <a:p>
            <a:pPr marL="896938" indent="-269875"/>
            <a:r>
              <a:rPr lang="en-GB" sz="1600" dirty="0">
                <a:latin typeface="Arial" panose="020B0604020202020204" pitchFamily="34" charset="0"/>
                <a:cs typeface="Arial" panose="020B0604020202020204" pitchFamily="34" charset="0"/>
              </a:rPr>
              <a:t>Project/schedule management (fact/opinion)</a:t>
            </a:r>
          </a:p>
          <a:p>
            <a:pPr marL="896938" indent="-269875"/>
            <a:r>
              <a:rPr lang="en-GB" sz="1600" dirty="0">
                <a:latin typeface="Arial" panose="020B0604020202020204" pitchFamily="34" charset="0"/>
                <a:cs typeface="Arial" panose="020B0604020202020204" pitchFamily="34" charset="0"/>
              </a:rPr>
              <a:t>The as-built programme (fact)</a:t>
            </a:r>
          </a:p>
          <a:p>
            <a:pPr marL="896938" indent="-269875"/>
            <a:r>
              <a:rPr lang="en-GB" sz="1600" dirty="0">
                <a:latin typeface="Arial" panose="020B0604020202020204" pitchFamily="34" charset="0"/>
                <a:cs typeface="Arial" panose="020B0604020202020204" pitchFamily="34" charset="0"/>
              </a:rPr>
              <a:t>Causes of the identified slippage (fact)</a:t>
            </a:r>
          </a:p>
        </p:txBody>
      </p:sp>
      <p:sp>
        <p:nvSpPr>
          <p:cNvPr id="7" name="Rectangle 6">
            <a:extLst>
              <a:ext uri="{FF2B5EF4-FFF2-40B4-BE49-F238E27FC236}">
                <a16:creationId xmlns:a16="http://schemas.microsoft.com/office/drawing/2014/main" id="{C46DC20D-FCF8-40D3-941A-2C3B63E3A15F}"/>
              </a:ext>
            </a:extLst>
          </p:cNvPr>
          <p:cNvSpPr/>
          <p:nvPr/>
        </p:nvSpPr>
        <p:spPr>
          <a:xfrm>
            <a:off x="4673695" y="420699"/>
            <a:ext cx="4572000" cy="400110"/>
          </a:xfrm>
          <a:prstGeom prst="rect">
            <a:avLst/>
          </a:prstGeom>
        </p:spPr>
        <p:txBody>
          <a:bodyPr>
            <a:spAutoFit/>
          </a:bodyPr>
          <a:lstStyle/>
          <a:p>
            <a:pPr algn="ctr"/>
            <a:r>
              <a:rPr lang="en-GB" sz="1000" b="1" dirty="0">
                <a:solidFill>
                  <a:schemeClr val="tx2">
                    <a:lumMod val="75000"/>
                  </a:schemeClr>
                </a:solidFill>
                <a:latin typeface="Arial" panose="020B0604020202020204" pitchFamily="34" charset="0"/>
                <a:cs typeface="Arial" panose="020B0604020202020204" pitchFamily="34" charset="0"/>
              </a:rPr>
              <a:t>TRIBUNAL AND COURT-APPOINTED EXPERTS </a:t>
            </a:r>
          </a:p>
          <a:p>
            <a:pPr algn="ctr"/>
            <a:r>
              <a:rPr lang="en-GB" sz="1000" dirty="0">
                <a:solidFill>
                  <a:schemeClr val="tx2">
                    <a:lumMod val="75000"/>
                  </a:schemeClr>
                </a:solidFill>
                <a:latin typeface="Arial" panose="020B0604020202020204" pitchFamily="34" charset="0"/>
                <a:cs typeface="Arial" panose="020B0604020202020204" pitchFamily="34" charset="0"/>
              </a:rPr>
              <a:t>RPPTL Construction Law Committee, Slide </a:t>
            </a:r>
            <a:fld id="{6EDB4092-FCFE-4AB8-AFE1-27DD6CAF0AAD}" type="slidenum">
              <a:rPr lang="en-GB" sz="1000" smtClean="0">
                <a:solidFill>
                  <a:schemeClr val="tx2">
                    <a:lumMod val="75000"/>
                  </a:schemeClr>
                </a:solidFill>
                <a:latin typeface="Arial" panose="020B0604020202020204" pitchFamily="34" charset="0"/>
                <a:cs typeface="Arial" panose="020B0604020202020204" pitchFamily="34" charset="0"/>
              </a:rPr>
              <a:pPr/>
              <a:t>20</a:t>
            </a:fld>
            <a:endParaRPr lang="en-GB" sz="1000" dirty="0">
              <a:solidFill>
                <a:schemeClr val="tx2">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859106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885948-8B6A-49A9-B01F-CE49622B4615}"/>
              </a:ext>
            </a:extLst>
          </p:cNvPr>
          <p:cNvSpPr>
            <a:spLocks noGrp="1"/>
          </p:cNvSpPr>
          <p:nvPr>
            <p:ph type="title"/>
          </p:nvPr>
        </p:nvSpPr>
        <p:spPr>
          <a:xfrm>
            <a:off x="402833" y="918522"/>
            <a:ext cx="8842861" cy="940647"/>
          </a:xfrm>
        </p:spPr>
        <p:txBody>
          <a:bodyPr>
            <a:noAutofit/>
          </a:bodyPr>
          <a:lstStyle/>
          <a:p>
            <a:r>
              <a:rPr lang="en-GB" sz="2000" b="1" dirty="0">
                <a:latin typeface="Arial" panose="020B0604020202020204" pitchFamily="34" charset="0"/>
                <a:cs typeface="Arial" panose="020B0604020202020204" pitchFamily="34" charset="0"/>
              </a:rPr>
              <a:t>WHAT EVIDENCE SHOULD/SHOULD NOT BE PROVIDED BY AN EXPERT?</a:t>
            </a:r>
          </a:p>
        </p:txBody>
      </p:sp>
      <p:sp>
        <p:nvSpPr>
          <p:cNvPr id="6" name="Content Placeholder 5">
            <a:extLst>
              <a:ext uri="{FF2B5EF4-FFF2-40B4-BE49-F238E27FC236}">
                <a16:creationId xmlns:a16="http://schemas.microsoft.com/office/drawing/2014/main" id="{7017CD21-A0F2-4233-87F3-2806BCE49C8F}"/>
              </a:ext>
            </a:extLst>
          </p:cNvPr>
          <p:cNvSpPr>
            <a:spLocks noGrp="1"/>
          </p:cNvSpPr>
          <p:nvPr>
            <p:ph idx="1"/>
          </p:nvPr>
        </p:nvSpPr>
        <p:spPr>
          <a:xfrm>
            <a:off x="402834" y="1723642"/>
            <a:ext cx="8368187" cy="3275190"/>
          </a:xfrm>
        </p:spPr>
        <p:txBody>
          <a:bodyPr>
            <a:noAutofit/>
          </a:bodyPr>
          <a:lstStyle/>
          <a:p>
            <a:r>
              <a:rPr lang="en-GB" sz="1800" b="1" u="sng" dirty="0">
                <a:latin typeface="Arial" panose="020B0604020202020204" pitchFamily="34" charset="0"/>
                <a:cs typeface="Arial" panose="020B0604020202020204" pitchFamily="34" charset="0"/>
              </a:rPr>
              <a:t>Disruption experts</a:t>
            </a:r>
          </a:p>
          <a:p>
            <a:r>
              <a:rPr lang="en-GB" sz="1800" dirty="0">
                <a:latin typeface="Arial" panose="020B0604020202020204" pitchFamily="34" charset="0"/>
                <a:cs typeface="Arial" panose="020B0604020202020204" pitchFamily="34" charset="0"/>
              </a:rPr>
              <a:t>What happened = FACT → prove by documents/factual witnesses, </a:t>
            </a:r>
            <a:r>
              <a:rPr lang="en-GB" sz="1800" u="sng" dirty="0">
                <a:latin typeface="Arial" panose="020B0604020202020204" pitchFamily="34" charset="0"/>
                <a:cs typeface="Arial" panose="020B0604020202020204" pitchFamily="34" charset="0"/>
              </a:rPr>
              <a:t>not</a:t>
            </a:r>
            <a:r>
              <a:rPr lang="en-GB" sz="1800" dirty="0">
                <a:latin typeface="Arial" panose="020B0604020202020204" pitchFamily="34" charset="0"/>
                <a:cs typeface="Arial" panose="020B0604020202020204" pitchFamily="34" charset="0"/>
              </a:rPr>
              <a:t> an expert</a:t>
            </a:r>
          </a:p>
          <a:p>
            <a:r>
              <a:rPr lang="en-GB" sz="1800" dirty="0">
                <a:latin typeface="Arial" panose="020B0604020202020204" pitchFamily="34" charset="0"/>
                <a:cs typeface="Arial" panose="020B0604020202020204" pitchFamily="34" charset="0"/>
              </a:rPr>
              <a:t>Who is responsible for the disruption under the contract/applicable law = LEGAL ISSUE → for the Tribunal, </a:t>
            </a:r>
            <a:r>
              <a:rPr lang="en-GB" sz="1800" u="sng" dirty="0">
                <a:latin typeface="Arial" panose="020B0604020202020204" pitchFamily="34" charset="0"/>
                <a:cs typeface="Arial" panose="020B0604020202020204" pitchFamily="34" charset="0"/>
              </a:rPr>
              <a:t>not</a:t>
            </a:r>
            <a:r>
              <a:rPr lang="en-GB" sz="1800" dirty="0">
                <a:latin typeface="Arial" panose="020B0604020202020204" pitchFamily="34" charset="0"/>
                <a:cs typeface="Arial" panose="020B0604020202020204" pitchFamily="34" charset="0"/>
              </a:rPr>
              <a:t> the expert</a:t>
            </a:r>
          </a:p>
          <a:p>
            <a:r>
              <a:rPr lang="en-GB" sz="1800" dirty="0">
                <a:latin typeface="Arial" panose="020B0604020202020204" pitchFamily="34" charset="0"/>
                <a:cs typeface="Arial" panose="020B0604020202020204" pitchFamily="34" charset="0"/>
              </a:rPr>
              <a:t>Primary role of a disruption expert?</a:t>
            </a:r>
          </a:p>
          <a:p>
            <a:pPr marL="896938" indent="-269875"/>
            <a:r>
              <a:rPr lang="en-GB" sz="1600" dirty="0">
                <a:latin typeface="Arial" panose="020B0604020202020204" pitchFamily="34" charset="0"/>
                <a:cs typeface="Arial" panose="020B0604020202020204" pitchFamily="34" charset="0"/>
              </a:rPr>
              <a:t>To assess productivity levels that could have been achieved but for disruption </a:t>
            </a:r>
          </a:p>
          <a:p>
            <a:pPr marL="896938" indent="-269875"/>
            <a:r>
              <a:rPr lang="en-GB" sz="1600" dirty="0">
                <a:latin typeface="Arial" panose="020B0604020202020204" pitchFamily="34" charset="0"/>
                <a:cs typeface="Arial" panose="020B0604020202020204" pitchFamily="34" charset="0"/>
              </a:rPr>
              <a:t>To assess the additional hours (manpower and plant/machinery) required due to inefficient working</a:t>
            </a:r>
          </a:p>
          <a:p>
            <a:r>
              <a:rPr lang="en-GB" sz="1800" dirty="0">
                <a:latin typeface="Arial" panose="020B0604020202020204" pitchFamily="34" charset="0"/>
                <a:cs typeface="Arial" panose="020B0604020202020204" pitchFamily="34" charset="0"/>
              </a:rPr>
              <a:t>In practice, disruption experts often also address</a:t>
            </a:r>
          </a:p>
          <a:p>
            <a:pPr marL="896938" indent="-269875"/>
            <a:r>
              <a:rPr lang="en-GB" sz="1600" dirty="0">
                <a:latin typeface="Arial" panose="020B0604020202020204" pitchFamily="34" charset="0"/>
                <a:cs typeface="Arial" panose="020B0604020202020204" pitchFamily="34" charset="0"/>
              </a:rPr>
              <a:t>Actual productivity achieved (fact)</a:t>
            </a:r>
          </a:p>
          <a:p>
            <a:pPr marL="896938" indent="-269875"/>
            <a:r>
              <a:rPr lang="en-GB" sz="1600" dirty="0">
                <a:latin typeface="Arial" panose="020B0604020202020204" pitchFamily="34" charset="0"/>
                <a:cs typeface="Arial" panose="020B0604020202020204" pitchFamily="34" charset="0"/>
              </a:rPr>
              <a:t>Causes of the inefficient working (fact)</a:t>
            </a:r>
          </a:p>
          <a:p>
            <a:pPr marL="896938" indent="-269875"/>
            <a:endParaRPr lang="en-GB" sz="1600" dirty="0">
              <a:latin typeface="Arial" panose="020B0604020202020204" pitchFamily="34" charset="0"/>
              <a:cs typeface="Arial" panose="020B0604020202020204" pitchFamily="34" charset="0"/>
            </a:endParaRPr>
          </a:p>
        </p:txBody>
      </p:sp>
      <p:sp>
        <p:nvSpPr>
          <p:cNvPr id="7" name="Rectangle 6">
            <a:extLst>
              <a:ext uri="{FF2B5EF4-FFF2-40B4-BE49-F238E27FC236}">
                <a16:creationId xmlns:a16="http://schemas.microsoft.com/office/drawing/2014/main" id="{C46DC20D-FCF8-40D3-941A-2C3B63E3A15F}"/>
              </a:ext>
            </a:extLst>
          </p:cNvPr>
          <p:cNvSpPr/>
          <p:nvPr/>
        </p:nvSpPr>
        <p:spPr>
          <a:xfrm>
            <a:off x="4673695" y="420699"/>
            <a:ext cx="4572000" cy="400110"/>
          </a:xfrm>
          <a:prstGeom prst="rect">
            <a:avLst/>
          </a:prstGeom>
        </p:spPr>
        <p:txBody>
          <a:bodyPr>
            <a:spAutoFit/>
          </a:bodyPr>
          <a:lstStyle/>
          <a:p>
            <a:pPr algn="ctr"/>
            <a:r>
              <a:rPr lang="en-GB" sz="1000" b="1" dirty="0">
                <a:solidFill>
                  <a:schemeClr val="tx2">
                    <a:lumMod val="75000"/>
                  </a:schemeClr>
                </a:solidFill>
                <a:latin typeface="Arial" panose="020B0604020202020204" pitchFamily="34" charset="0"/>
                <a:cs typeface="Arial" panose="020B0604020202020204" pitchFamily="34" charset="0"/>
              </a:rPr>
              <a:t>TRIBUNAL AND COURT-APPOINTED EXPERTS </a:t>
            </a:r>
          </a:p>
          <a:p>
            <a:pPr algn="ctr"/>
            <a:r>
              <a:rPr lang="en-GB" sz="1000" dirty="0">
                <a:solidFill>
                  <a:schemeClr val="tx2">
                    <a:lumMod val="75000"/>
                  </a:schemeClr>
                </a:solidFill>
                <a:latin typeface="Arial" panose="020B0604020202020204" pitchFamily="34" charset="0"/>
                <a:cs typeface="Arial" panose="020B0604020202020204" pitchFamily="34" charset="0"/>
              </a:rPr>
              <a:t>RPPTL Construction Law Committee, Slide </a:t>
            </a:r>
            <a:fld id="{6EDB4092-FCFE-4AB8-AFE1-27DD6CAF0AAD}" type="slidenum">
              <a:rPr lang="en-GB" sz="1000" smtClean="0">
                <a:solidFill>
                  <a:schemeClr val="tx2">
                    <a:lumMod val="75000"/>
                  </a:schemeClr>
                </a:solidFill>
                <a:latin typeface="Arial" panose="020B0604020202020204" pitchFamily="34" charset="0"/>
                <a:cs typeface="Arial" panose="020B0604020202020204" pitchFamily="34" charset="0"/>
              </a:rPr>
              <a:pPr/>
              <a:t>21</a:t>
            </a:fld>
            <a:endParaRPr lang="en-GB" sz="1000" dirty="0">
              <a:solidFill>
                <a:schemeClr val="tx2">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5531442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7017CD21-A0F2-4233-87F3-2806BCE49C8F}"/>
              </a:ext>
            </a:extLst>
          </p:cNvPr>
          <p:cNvSpPr>
            <a:spLocks noGrp="1"/>
          </p:cNvSpPr>
          <p:nvPr>
            <p:ph idx="1"/>
          </p:nvPr>
        </p:nvSpPr>
        <p:spPr>
          <a:xfrm>
            <a:off x="402834" y="1999846"/>
            <a:ext cx="8368187" cy="3275190"/>
          </a:xfrm>
        </p:spPr>
        <p:txBody>
          <a:bodyPr>
            <a:noAutofit/>
          </a:bodyPr>
          <a:lstStyle/>
          <a:p>
            <a:r>
              <a:rPr lang="en-GB" sz="1800" b="1" u="sng" dirty="0">
                <a:latin typeface="Arial" panose="020B0604020202020204" pitchFamily="34" charset="0"/>
                <a:cs typeface="Arial" panose="020B0604020202020204" pitchFamily="34" charset="0"/>
              </a:rPr>
              <a:t>Quantum experts</a:t>
            </a:r>
          </a:p>
          <a:p>
            <a:r>
              <a:rPr lang="en-GB" sz="1800" dirty="0">
                <a:latin typeface="Arial" panose="020B0604020202020204" pitchFamily="34" charset="0"/>
                <a:cs typeface="Arial" panose="020B0604020202020204" pitchFamily="34" charset="0"/>
              </a:rPr>
              <a:t>Whether costs were incurred and at what amount = FACT → prove by documents/factual witnesses, </a:t>
            </a:r>
            <a:r>
              <a:rPr lang="en-GB" sz="1800" u="sng" dirty="0">
                <a:latin typeface="Arial" panose="020B0604020202020204" pitchFamily="34" charset="0"/>
                <a:cs typeface="Arial" panose="020B0604020202020204" pitchFamily="34" charset="0"/>
              </a:rPr>
              <a:t>not</a:t>
            </a:r>
            <a:r>
              <a:rPr lang="en-GB" sz="1800" dirty="0">
                <a:latin typeface="Arial" panose="020B0604020202020204" pitchFamily="34" charset="0"/>
                <a:cs typeface="Arial" panose="020B0604020202020204" pitchFamily="34" charset="0"/>
              </a:rPr>
              <a:t> an expert</a:t>
            </a:r>
          </a:p>
          <a:p>
            <a:r>
              <a:rPr lang="en-GB" sz="1800" dirty="0">
                <a:latin typeface="Arial" panose="020B0604020202020204" pitchFamily="34" charset="0"/>
                <a:cs typeface="Arial" panose="020B0604020202020204" pitchFamily="34" charset="0"/>
              </a:rPr>
              <a:t>Whether the costs incurred were reasonable = OPINION → expert can opine</a:t>
            </a:r>
          </a:p>
          <a:p>
            <a:endParaRPr lang="en-GB" sz="1800" dirty="0">
              <a:latin typeface="Arial" panose="020B0604020202020204" pitchFamily="34" charset="0"/>
              <a:cs typeface="Arial" panose="020B0604020202020204" pitchFamily="34" charset="0"/>
            </a:endParaRPr>
          </a:p>
          <a:p>
            <a:r>
              <a:rPr lang="en-GB" sz="1800" dirty="0">
                <a:latin typeface="Arial" panose="020B0604020202020204" pitchFamily="34" charset="0"/>
                <a:cs typeface="Arial" panose="020B0604020202020204" pitchFamily="34" charset="0"/>
              </a:rPr>
              <a:t>In practice, Tribunals often encourage quantum experts (in particular, QS)</a:t>
            </a:r>
          </a:p>
          <a:p>
            <a:pPr marL="896938" indent="-269875"/>
            <a:r>
              <a:rPr lang="en-GB" sz="1600" dirty="0">
                <a:latin typeface="Arial" panose="020B0604020202020204" pitchFamily="34" charset="0"/>
                <a:cs typeface="Arial" panose="020B0604020202020204" pitchFamily="34" charset="0"/>
              </a:rPr>
              <a:t>To check whether the costs claimed are supported by the underlying documents</a:t>
            </a:r>
          </a:p>
          <a:p>
            <a:pPr marL="896938" indent="-269875"/>
            <a:r>
              <a:rPr lang="en-GB" sz="1600" dirty="0">
                <a:latin typeface="Arial" panose="020B0604020202020204" pitchFamily="34" charset="0"/>
                <a:cs typeface="Arial" panose="020B0604020202020204" pitchFamily="34" charset="0"/>
              </a:rPr>
              <a:t>To seek to agree “figures as figures”</a:t>
            </a:r>
          </a:p>
          <a:p>
            <a:pPr marL="896938" indent="-269875"/>
            <a:r>
              <a:rPr lang="en-GB" sz="1600" dirty="0">
                <a:latin typeface="Arial" panose="020B0604020202020204" pitchFamily="34" charset="0"/>
                <a:cs typeface="Arial" panose="020B0604020202020204" pitchFamily="34" charset="0"/>
              </a:rPr>
              <a:t>To prepare a “Financial model” that the Tribunal can use to quantify the sums due in the Award</a:t>
            </a:r>
          </a:p>
        </p:txBody>
      </p:sp>
      <p:sp>
        <p:nvSpPr>
          <p:cNvPr id="7" name="Rectangle 6">
            <a:extLst>
              <a:ext uri="{FF2B5EF4-FFF2-40B4-BE49-F238E27FC236}">
                <a16:creationId xmlns:a16="http://schemas.microsoft.com/office/drawing/2014/main" id="{00C1388E-2BB9-4A59-B3E1-4B8E4A74D3F0}"/>
              </a:ext>
            </a:extLst>
          </p:cNvPr>
          <p:cNvSpPr/>
          <p:nvPr/>
        </p:nvSpPr>
        <p:spPr>
          <a:xfrm>
            <a:off x="4673695" y="420699"/>
            <a:ext cx="4572000" cy="584775"/>
          </a:xfrm>
          <a:prstGeom prst="rect">
            <a:avLst/>
          </a:prstGeom>
        </p:spPr>
        <p:txBody>
          <a:bodyPr>
            <a:spAutoFit/>
          </a:bodyPr>
          <a:lstStyle/>
          <a:p>
            <a:pPr algn="ctr"/>
            <a:r>
              <a:rPr lang="en-GB" sz="1000" b="1" dirty="0">
                <a:solidFill>
                  <a:schemeClr val="tx2">
                    <a:lumMod val="75000"/>
                  </a:schemeClr>
                </a:solidFill>
                <a:latin typeface="Arial" panose="020B0604020202020204" pitchFamily="34" charset="0"/>
                <a:cs typeface="Arial" panose="020B0604020202020204" pitchFamily="34" charset="0"/>
              </a:rPr>
              <a:t>TRIBUNAL AND COURT-APPOINTED EXPERTS </a:t>
            </a:r>
          </a:p>
          <a:p>
            <a:pPr algn="ctr"/>
            <a:r>
              <a:rPr lang="en-GB" sz="1000" dirty="0">
                <a:solidFill>
                  <a:schemeClr val="tx2">
                    <a:lumMod val="75000"/>
                  </a:schemeClr>
                </a:solidFill>
                <a:latin typeface="Arial" panose="020B0604020202020204" pitchFamily="34" charset="0"/>
                <a:cs typeface="Arial" panose="020B0604020202020204" pitchFamily="34" charset="0"/>
              </a:rPr>
              <a:t>RPPTL Construction Law Committee, Slide </a:t>
            </a:r>
            <a:fld id="{6EDB4092-FCFE-4AB8-AFE1-27DD6CAF0AAD}" type="slidenum">
              <a:rPr lang="en-GB" sz="1000" smtClean="0">
                <a:solidFill>
                  <a:schemeClr val="tx2">
                    <a:lumMod val="75000"/>
                  </a:schemeClr>
                </a:solidFill>
                <a:latin typeface="Arial" panose="020B0604020202020204" pitchFamily="34" charset="0"/>
                <a:cs typeface="Arial" panose="020B0604020202020204" pitchFamily="34" charset="0"/>
              </a:rPr>
              <a:pPr/>
              <a:t>22</a:t>
            </a:fld>
            <a:endParaRPr lang="en-GB" sz="1000" dirty="0">
              <a:solidFill>
                <a:schemeClr val="tx2">
                  <a:lumMod val="75000"/>
                </a:schemeClr>
              </a:solidFill>
              <a:latin typeface="Arial" panose="020B0604020202020204" pitchFamily="34" charset="0"/>
              <a:cs typeface="Arial" panose="020B0604020202020204" pitchFamily="34" charset="0"/>
            </a:endParaRPr>
          </a:p>
          <a:p>
            <a:pPr algn="ctr"/>
            <a:endParaRPr lang="en-GB" sz="1200" dirty="0">
              <a:solidFill>
                <a:srgbClr val="112750"/>
              </a:solidFill>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080E4F10-CD93-4448-A2EF-1E3CF1C0F7BD}"/>
              </a:ext>
            </a:extLst>
          </p:cNvPr>
          <p:cNvSpPr>
            <a:spLocks noGrp="1"/>
          </p:cNvSpPr>
          <p:nvPr>
            <p:ph type="title"/>
          </p:nvPr>
        </p:nvSpPr>
        <p:spPr>
          <a:xfrm>
            <a:off x="402833" y="1011580"/>
            <a:ext cx="8842861" cy="940647"/>
          </a:xfrm>
        </p:spPr>
        <p:txBody>
          <a:bodyPr>
            <a:noAutofit/>
          </a:bodyPr>
          <a:lstStyle/>
          <a:p>
            <a:r>
              <a:rPr lang="en-GB" sz="2000" b="1" dirty="0">
                <a:latin typeface="Arial" panose="020B0604020202020204" pitchFamily="34" charset="0"/>
                <a:cs typeface="Arial" panose="020B0604020202020204" pitchFamily="34" charset="0"/>
              </a:rPr>
              <a:t>WHAT EVIDENCE CAN/SHOULD NOT BE PROVIDED BY AN EXPERT?</a:t>
            </a:r>
          </a:p>
        </p:txBody>
      </p:sp>
    </p:spTree>
    <p:extLst>
      <p:ext uri="{BB962C8B-B14F-4D97-AF65-F5344CB8AC3E}">
        <p14:creationId xmlns:p14="http://schemas.microsoft.com/office/powerpoint/2010/main" val="214114839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D68896-B98A-4834-A053-8C5E021B1EE8}"/>
              </a:ext>
            </a:extLst>
          </p:cNvPr>
          <p:cNvSpPr>
            <a:spLocks noGrp="1"/>
          </p:cNvSpPr>
          <p:nvPr>
            <p:ph type="title"/>
          </p:nvPr>
        </p:nvSpPr>
        <p:spPr/>
        <p:txBody>
          <a:bodyPr>
            <a:normAutofit fontScale="90000"/>
          </a:bodyPr>
          <a:lstStyle/>
          <a:p>
            <a:r>
              <a:rPr lang="en-GB" dirty="0"/>
              <a:t>5. ISSUES THAT arise with tribunal/court and Party-appointed experts</a:t>
            </a:r>
          </a:p>
        </p:txBody>
      </p:sp>
      <p:sp>
        <p:nvSpPr>
          <p:cNvPr id="5" name="Rectangle 4">
            <a:extLst>
              <a:ext uri="{FF2B5EF4-FFF2-40B4-BE49-F238E27FC236}">
                <a16:creationId xmlns:a16="http://schemas.microsoft.com/office/drawing/2014/main" id="{6AC069B8-2BA0-411E-91DF-8CF33B9DFD71}"/>
              </a:ext>
            </a:extLst>
          </p:cNvPr>
          <p:cNvSpPr/>
          <p:nvPr/>
        </p:nvSpPr>
        <p:spPr>
          <a:xfrm>
            <a:off x="4673695" y="420699"/>
            <a:ext cx="4572000" cy="584775"/>
          </a:xfrm>
          <a:prstGeom prst="rect">
            <a:avLst/>
          </a:prstGeom>
        </p:spPr>
        <p:txBody>
          <a:bodyPr>
            <a:spAutoFit/>
          </a:bodyPr>
          <a:lstStyle/>
          <a:p>
            <a:pPr algn="ctr"/>
            <a:r>
              <a:rPr lang="en-GB" sz="1000" b="1" dirty="0">
                <a:solidFill>
                  <a:schemeClr val="tx2">
                    <a:lumMod val="75000"/>
                  </a:schemeClr>
                </a:solidFill>
                <a:latin typeface="Arial" panose="020B0604020202020204" pitchFamily="34" charset="0"/>
                <a:cs typeface="Arial" panose="020B0604020202020204" pitchFamily="34" charset="0"/>
              </a:rPr>
              <a:t>TRIBUNAL AND COURT-APPOINTED EXPERTS </a:t>
            </a:r>
          </a:p>
          <a:p>
            <a:pPr algn="ctr"/>
            <a:r>
              <a:rPr lang="en-GB" sz="1000" dirty="0">
                <a:solidFill>
                  <a:schemeClr val="tx2">
                    <a:lumMod val="75000"/>
                  </a:schemeClr>
                </a:solidFill>
                <a:latin typeface="Arial" panose="020B0604020202020204" pitchFamily="34" charset="0"/>
                <a:cs typeface="Arial" panose="020B0604020202020204" pitchFamily="34" charset="0"/>
              </a:rPr>
              <a:t>RPPTL Construction Law Committee, Slide </a:t>
            </a:r>
            <a:fld id="{6EDB4092-FCFE-4AB8-AFE1-27DD6CAF0AAD}" type="slidenum">
              <a:rPr lang="en-GB" sz="1000" smtClean="0">
                <a:solidFill>
                  <a:schemeClr val="tx2">
                    <a:lumMod val="75000"/>
                  </a:schemeClr>
                </a:solidFill>
                <a:latin typeface="Arial" panose="020B0604020202020204" pitchFamily="34" charset="0"/>
                <a:cs typeface="Arial" panose="020B0604020202020204" pitchFamily="34" charset="0"/>
              </a:rPr>
              <a:pPr/>
              <a:t>23</a:t>
            </a:fld>
            <a:endParaRPr lang="en-GB" sz="1000" dirty="0">
              <a:solidFill>
                <a:schemeClr val="tx2">
                  <a:lumMod val="75000"/>
                </a:schemeClr>
              </a:solidFill>
              <a:latin typeface="Arial" panose="020B0604020202020204" pitchFamily="34" charset="0"/>
              <a:cs typeface="Arial" panose="020B0604020202020204" pitchFamily="34" charset="0"/>
            </a:endParaRPr>
          </a:p>
          <a:p>
            <a:pPr algn="ctr"/>
            <a:endParaRPr lang="en-GB" sz="1200" dirty="0">
              <a:solidFill>
                <a:srgbClr val="112750"/>
              </a:solidFill>
              <a:latin typeface="Arial" panose="020B0604020202020204" pitchFamily="34" charset="0"/>
              <a:cs typeface="Arial" panose="020B0604020202020204" pitchFamily="34" charset="0"/>
            </a:endParaRPr>
          </a:p>
        </p:txBody>
      </p:sp>
      <p:sp>
        <p:nvSpPr>
          <p:cNvPr id="7" name="Text Placeholder 6">
            <a:extLst>
              <a:ext uri="{FF2B5EF4-FFF2-40B4-BE49-F238E27FC236}">
                <a16:creationId xmlns:a16="http://schemas.microsoft.com/office/drawing/2014/main" id="{0F5194D1-BE5D-4C57-BE58-EABD746A1EB6}"/>
              </a:ext>
            </a:extLst>
          </p:cNvPr>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152582612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885948-8B6A-49A9-B01F-CE49622B4615}"/>
              </a:ext>
            </a:extLst>
          </p:cNvPr>
          <p:cNvSpPr>
            <a:spLocks noGrp="1"/>
          </p:cNvSpPr>
          <p:nvPr>
            <p:ph type="title"/>
          </p:nvPr>
        </p:nvSpPr>
        <p:spPr>
          <a:xfrm>
            <a:off x="402834" y="1011580"/>
            <a:ext cx="8229600" cy="940647"/>
          </a:xfrm>
        </p:spPr>
        <p:txBody>
          <a:bodyPr>
            <a:noAutofit/>
          </a:bodyPr>
          <a:lstStyle/>
          <a:p>
            <a:r>
              <a:rPr lang="en-GB" sz="2000" b="1" dirty="0">
                <a:latin typeface="Arial" panose="020B0604020202020204" pitchFamily="34" charset="0"/>
                <a:cs typeface="Arial" panose="020B0604020202020204" pitchFamily="34" charset="0"/>
              </a:rPr>
              <a:t>ISSUES THAT ARISE WITH TRIBUNAL-APPOINTED EXPERTS</a:t>
            </a:r>
          </a:p>
        </p:txBody>
      </p:sp>
      <p:sp>
        <p:nvSpPr>
          <p:cNvPr id="6" name="Content Placeholder 5">
            <a:extLst>
              <a:ext uri="{FF2B5EF4-FFF2-40B4-BE49-F238E27FC236}">
                <a16:creationId xmlns:a16="http://schemas.microsoft.com/office/drawing/2014/main" id="{7017CD21-A0F2-4233-87F3-2806BCE49C8F}"/>
              </a:ext>
            </a:extLst>
          </p:cNvPr>
          <p:cNvSpPr>
            <a:spLocks noGrp="1"/>
          </p:cNvSpPr>
          <p:nvPr>
            <p:ph idx="1"/>
          </p:nvPr>
        </p:nvSpPr>
        <p:spPr>
          <a:xfrm>
            <a:off x="402834" y="1952227"/>
            <a:ext cx="8368187" cy="3275190"/>
          </a:xfrm>
        </p:spPr>
        <p:txBody>
          <a:bodyPr>
            <a:noAutofit/>
          </a:bodyPr>
          <a:lstStyle/>
          <a:p>
            <a:r>
              <a:rPr lang="en-GB" sz="1800" dirty="0">
                <a:latin typeface="Arial" panose="020B0604020202020204" pitchFamily="34" charset="0"/>
                <a:cs typeface="Arial" panose="020B0604020202020204" pitchFamily="34" charset="0"/>
              </a:rPr>
              <a:t>Choosing the Tribunal-appointed expert (IBA Rules, Article 6.2)</a:t>
            </a:r>
          </a:p>
          <a:p>
            <a:r>
              <a:rPr lang="en-GB" sz="1800" dirty="0">
                <a:latin typeface="Arial" panose="020B0604020202020204" pitchFamily="34" charset="0"/>
                <a:cs typeface="Arial" panose="020B0604020202020204" pitchFamily="34" charset="0"/>
              </a:rPr>
              <a:t>Additional cost</a:t>
            </a:r>
          </a:p>
          <a:p>
            <a:r>
              <a:rPr lang="en-GB" sz="1800" dirty="0">
                <a:latin typeface="Arial" panose="020B0604020202020204" pitchFamily="34" charset="0"/>
                <a:cs typeface="Arial" panose="020B0604020202020204" pitchFamily="34" charset="0"/>
              </a:rPr>
              <a:t>Potential to delay proceedings</a:t>
            </a:r>
          </a:p>
          <a:p>
            <a:r>
              <a:rPr lang="en-GB" sz="1800" dirty="0">
                <a:latin typeface="Arial" panose="020B0604020202020204" pitchFamily="34" charset="0"/>
                <a:cs typeface="Arial" panose="020B0604020202020204" pitchFamily="34" charset="0"/>
              </a:rPr>
              <a:t>Scope of the expert’s Terms of Reference (IBA Rules, Article 6.1)</a:t>
            </a:r>
          </a:p>
          <a:p>
            <a:r>
              <a:rPr lang="en-GB" sz="1800" dirty="0">
                <a:latin typeface="Arial" panose="020B0604020202020204" pitchFamily="34" charset="0"/>
                <a:cs typeface="Arial" panose="020B0604020202020204" pitchFamily="34" charset="0"/>
              </a:rPr>
              <a:t>Who supervises the Tribunal-appointed expert(s)?</a:t>
            </a:r>
          </a:p>
          <a:p>
            <a:r>
              <a:rPr lang="en-GB" sz="1800" dirty="0">
                <a:latin typeface="Arial" panose="020B0604020202020204" pitchFamily="34" charset="0"/>
                <a:cs typeface="Arial" panose="020B0604020202020204" pitchFamily="34" charset="0"/>
              </a:rPr>
              <a:t>Tribunal-appointed expert and document requests (IBA Rules, Article 6.3)</a:t>
            </a:r>
          </a:p>
          <a:p>
            <a:r>
              <a:rPr lang="en-GB" sz="1800" dirty="0">
                <a:latin typeface="Arial" panose="020B0604020202020204" pitchFamily="34" charset="0"/>
                <a:cs typeface="Arial" panose="020B0604020202020204" pitchFamily="34" charset="0"/>
              </a:rPr>
              <a:t>Potential for expert to usurp role of the Tribunal/delegation of the Tribunal’s duties</a:t>
            </a:r>
          </a:p>
        </p:txBody>
      </p:sp>
      <p:sp>
        <p:nvSpPr>
          <p:cNvPr id="7" name="Rectangle 6">
            <a:extLst>
              <a:ext uri="{FF2B5EF4-FFF2-40B4-BE49-F238E27FC236}">
                <a16:creationId xmlns:a16="http://schemas.microsoft.com/office/drawing/2014/main" id="{B8649E56-283A-4E37-A06F-AAFD3F9DFDEB}"/>
              </a:ext>
            </a:extLst>
          </p:cNvPr>
          <p:cNvSpPr/>
          <p:nvPr/>
        </p:nvSpPr>
        <p:spPr>
          <a:xfrm>
            <a:off x="4673695" y="420699"/>
            <a:ext cx="4572000" cy="584775"/>
          </a:xfrm>
          <a:prstGeom prst="rect">
            <a:avLst/>
          </a:prstGeom>
        </p:spPr>
        <p:txBody>
          <a:bodyPr>
            <a:spAutoFit/>
          </a:bodyPr>
          <a:lstStyle/>
          <a:p>
            <a:pPr algn="ctr"/>
            <a:r>
              <a:rPr lang="en-GB" sz="1000" b="1" dirty="0">
                <a:solidFill>
                  <a:schemeClr val="tx2">
                    <a:lumMod val="75000"/>
                  </a:schemeClr>
                </a:solidFill>
                <a:latin typeface="Arial" panose="020B0604020202020204" pitchFamily="34" charset="0"/>
                <a:cs typeface="Arial" panose="020B0604020202020204" pitchFamily="34" charset="0"/>
              </a:rPr>
              <a:t>TRIBUNAL AND COURT-APPOINTED EXPERTS </a:t>
            </a:r>
          </a:p>
          <a:p>
            <a:pPr algn="ctr"/>
            <a:r>
              <a:rPr lang="en-GB" sz="1000" dirty="0">
                <a:solidFill>
                  <a:schemeClr val="tx2">
                    <a:lumMod val="75000"/>
                  </a:schemeClr>
                </a:solidFill>
                <a:latin typeface="Arial" panose="020B0604020202020204" pitchFamily="34" charset="0"/>
                <a:cs typeface="Arial" panose="020B0604020202020204" pitchFamily="34" charset="0"/>
              </a:rPr>
              <a:t>RPPTL Construction Law Committee, Slide </a:t>
            </a:r>
            <a:fld id="{6EDB4092-FCFE-4AB8-AFE1-27DD6CAF0AAD}" type="slidenum">
              <a:rPr lang="en-GB" sz="1000" smtClean="0">
                <a:solidFill>
                  <a:schemeClr val="tx2">
                    <a:lumMod val="75000"/>
                  </a:schemeClr>
                </a:solidFill>
                <a:latin typeface="Arial" panose="020B0604020202020204" pitchFamily="34" charset="0"/>
                <a:cs typeface="Arial" panose="020B0604020202020204" pitchFamily="34" charset="0"/>
              </a:rPr>
              <a:pPr/>
              <a:t>24</a:t>
            </a:fld>
            <a:endParaRPr lang="en-GB" sz="1000" dirty="0">
              <a:solidFill>
                <a:schemeClr val="tx2">
                  <a:lumMod val="75000"/>
                </a:schemeClr>
              </a:solidFill>
              <a:latin typeface="Arial" panose="020B0604020202020204" pitchFamily="34" charset="0"/>
              <a:cs typeface="Arial" panose="020B0604020202020204" pitchFamily="34" charset="0"/>
            </a:endParaRPr>
          </a:p>
          <a:p>
            <a:pPr algn="ctr"/>
            <a:endParaRPr lang="en-GB" sz="1200" dirty="0">
              <a:solidFill>
                <a:srgbClr val="11275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5179372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885948-8B6A-49A9-B01F-CE49622B4615}"/>
              </a:ext>
            </a:extLst>
          </p:cNvPr>
          <p:cNvSpPr>
            <a:spLocks noGrp="1"/>
          </p:cNvSpPr>
          <p:nvPr>
            <p:ph type="title"/>
          </p:nvPr>
        </p:nvSpPr>
        <p:spPr>
          <a:xfrm>
            <a:off x="402834" y="1011580"/>
            <a:ext cx="8229600" cy="940647"/>
          </a:xfrm>
        </p:spPr>
        <p:txBody>
          <a:bodyPr>
            <a:noAutofit/>
          </a:bodyPr>
          <a:lstStyle/>
          <a:p>
            <a:r>
              <a:rPr lang="en-GB" sz="2000" b="1" dirty="0">
                <a:latin typeface="Arial" panose="020B0604020202020204" pitchFamily="34" charset="0"/>
                <a:cs typeface="Arial" panose="020B0604020202020204" pitchFamily="34" charset="0"/>
              </a:rPr>
              <a:t>ISSUES THAT ARISE (CON’T)</a:t>
            </a:r>
          </a:p>
        </p:txBody>
      </p:sp>
      <p:sp>
        <p:nvSpPr>
          <p:cNvPr id="6" name="Content Placeholder 5">
            <a:extLst>
              <a:ext uri="{FF2B5EF4-FFF2-40B4-BE49-F238E27FC236}">
                <a16:creationId xmlns:a16="http://schemas.microsoft.com/office/drawing/2014/main" id="{7017CD21-A0F2-4233-87F3-2806BCE49C8F}"/>
              </a:ext>
            </a:extLst>
          </p:cNvPr>
          <p:cNvSpPr>
            <a:spLocks noGrp="1"/>
          </p:cNvSpPr>
          <p:nvPr>
            <p:ph idx="1"/>
          </p:nvPr>
        </p:nvSpPr>
        <p:spPr>
          <a:xfrm>
            <a:off x="402834" y="1882845"/>
            <a:ext cx="8368187" cy="3275190"/>
          </a:xfrm>
        </p:spPr>
        <p:txBody>
          <a:bodyPr>
            <a:noAutofit/>
          </a:bodyPr>
          <a:lstStyle/>
          <a:p>
            <a:r>
              <a:rPr lang="en-GB" sz="1800" dirty="0">
                <a:latin typeface="Arial" panose="020B0604020202020204" pitchFamily="34" charset="0"/>
                <a:cs typeface="Arial" panose="020B0604020202020204" pitchFamily="34" charset="0"/>
              </a:rPr>
              <a:t>The Tribunal is not obliged to follow the opinions of “their” expert</a:t>
            </a:r>
          </a:p>
          <a:p>
            <a:r>
              <a:rPr lang="en-GB" sz="1800" dirty="0">
                <a:latin typeface="Arial" panose="020B0604020202020204" pitchFamily="34" charset="0"/>
                <a:cs typeface="Arial" panose="020B0604020202020204" pitchFamily="34" charset="0"/>
              </a:rPr>
              <a:t>Most major arbitration institutions permit Parties to challenge the opinions of the Tribunal-appointed expert</a:t>
            </a:r>
          </a:p>
          <a:p>
            <a:pPr marL="896938" indent="-269875"/>
            <a:r>
              <a:rPr lang="en-GB" sz="1600" dirty="0">
                <a:latin typeface="Arial" panose="020B0604020202020204" pitchFamily="34" charset="0"/>
                <a:cs typeface="Arial" panose="020B0604020202020204" pitchFamily="34" charset="0"/>
              </a:rPr>
              <a:t>ICC 2017: Article 25(4): Parties to question the Tribunal-appointed expert at a hearing</a:t>
            </a:r>
          </a:p>
          <a:p>
            <a:pPr marL="896938" indent="-269875"/>
            <a:r>
              <a:rPr lang="en-GB" sz="1600" dirty="0">
                <a:latin typeface="Arial" panose="020B0604020202020204" pitchFamily="34" charset="0"/>
                <a:cs typeface="Arial" panose="020B0604020202020204" pitchFamily="34" charset="0"/>
              </a:rPr>
              <a:t>LCIA 2014: Article 21.4: Parties to have “reasonable opportunity” to question the Tribunal-appointed expert at a hearing</a:t>
            </a:r>
          </a:p>
          <a:p>
            <a:pPr marL="896938" indent="-269875"/>
            <a:r>
              <a:rPr lang="en-GB" sz="1600" dirty="0">
                <a:latin typeface="Arial" panose="020B0604020202020204" pitchFamily="34" charset="0"/>
                <a:cs typeface="Arial" panose="020B0604020202020204" pitchFamily="34" charset="0"/>
              </a:rPr>
              <a:t>SIAC 2016: Article 26.2: Tribunal to invite Parties to comment on expert reports; Article 26.3: examination of expert by Parties at a hearing </a:t>
            </a:r>
          </a:p>
        </p:txBody>
      </p:sp>
      <p:sp>
        <p:nvSpPr>
          <p:cNvPr id="7" name="Rectangle 6">
            <a:extLst>
              <a:ext uri="{FF2B5EF4-FFF2-40B4-BE49-F238E27FC236}">
                <a16:creationId xmlns:a16="http://schemas.microsoft.com/office/drawing/2014/main" id="{7548B899-931D-4330-B507-F8110679BFE2}"/>
              </a:ext>
            </a:extLst>
          </p:cNvPr>
          <p:cNvSpPr/>
          <p:nvPr/>
        </p:nvSpPr>
        <p:spPr>
          <a:xfrm>
            <a:off x="4673695" y="420699"/>
            <a:ext cx="4572000" cy="584775"/>
          </a:xfrm>
          <a:prstGeom prst="rect">
            <a:avLst/>
          </a:prstGeom>
        </p:spPr>
        <p:txBody>
          <a:bodyPr>
            <a:spAutoFit/>
          </a:bodyPr>
          <a:lstStyle/>
          <a:p>
            <a:pPr algn="ctr"/>
            <a:r>
              <a:rPr lang="en-GB" sz="1000" b="1" dirty="0">
                <a:solidFill>
                  <a:schemeClr val="tx2">
                    <a:lumMod val="75000"/>
                  </a:schemeClr>
                </a:solidFill>
                <a:latin typeface="Arial" panose="020B0604020202020204" pitchFamily="34" charset="0"/>
                <a:cs typeface="Arial" panose="020B0604020202020204" pitchFamily="34" charset="0"/>
              </a:rPr>
              <a:t>TRIBUNAL AND COURT-APPOINTED EXPERTS </a:t>
            </a:r>
          </a:p>
          <a:p>
            <a:pPr algn="ctr"/>
            <a:r>
              <a:rPr lang="en-GB" sz="1000" dirty="0">
                <a:solidFill>
                  <a:schemeClr val="tx2">
                    <a:lumMod val="75000"/>
                  </a:schemeClr>
                </a:solidFill>
                <a:latin typeface="Arial" panose="020B0604020202020204" pitchFamily="34" charset="0"/>
                <a:cs typeface="Arial" panose="020B0604020202020204" pitchFamily="34" charset="0"/>
              </a:rPr>
              <a:t>RPPTL Construction Law Committee, Slide </a:t>
            </a:r>
            <a:fld id="{6EDB4092-FCFE-4AB8-AFE1-27DD6CAF0AAD}" type="slidenum">
              <a:rPr lang="en-GB" sz="1000" smtClean="0">
                <a:solidFill>
                  <a:schemeClr val="tx2">
                    <a:lumMod val="75000"/>
                  </a:schemeClr>
                </a:solidFill>
                <a:latin typeface="Arial" panose="020B0604020202020204" pitchFamily="34" charset="0"/>
                <a:cs typeface="Arial" panose="020B0604020202020204" pitchFamily="34" charset="0"/>
              </a:rPr>
              <a:pPr/>
              <a:t>25</a:t>
            </a:fld>
            <a:endParaRPr lang="en-GB" sz="1000" dirty="0">
              <a:solidFill>
                <a:schemeClr val="tx2">
                  <a:lumMod val="75000"/>
                </a:schemeClr>
              </a:solidFill>
              <a:latin typeface="Arial" panose="020B0604020202020204" pitchFamily="34" charset="0"/>
              <a:cs typeface="Arial" panose="020B0604020202020204" pitchFamily="34" charset="0"/>
            </a:endParaRPr>
          </a:p>
          <a:p>
            <a:pPr algn="ctr"/>
            <a:endParaRPr lang="en-GB" sz="1200" dirty="0">
              <a:solidFill>
                <a:srgbClr val="11275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4185939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885948-8B6A-49A9-B01F-CE49622B4615}"/>
              </a:ext>
            </a:extLst>
          </p:cNvPr>
          <p:cNvSpPr>
            <a:spLocks noGrp="1"/>
          </p:cNvSpPr>
          <p:nvPr>
            <p:ph type="title"/>
          </p:nvPr>
        </p:nvSpPr>
        <p:spPr>
          <a:xfrm>
            <a:off x="402834" y="1011580"/>
            <a:ext cx="8229600" cy="940647"/>
          </a:xfrm>
        </p:spPr>
        <p:txBody>
          <a:bodyPr>
            <a:noAutofit/>
          </a:bodyPr>
          <a:lstStyle/>
          <a:p>
            <a:r>
              <a:rPr lang="en-GB" sz="2000" b="1" dirty="0">
                <a:latin typeface="Arial" panose="020B0604020202020204" pitchFamily="34" charset="0"/>
                <a:cs typeface="Arial" panose="020B0604020202020204" pitchFamily="34" charset="0"/>
              </a:rPr>
              <a:t>INSTRUCTING AND SUPERVISING TRIBUNAL/COURT-APPOINTED EXPERTS</a:t>
            </a:r>
          </a:p>
        </p:txBody>
      </p:sp>
      <p:sp>
        <p:nvSpPr>
          <p:cNvPr id="6" name="Content Placeholder 5">
            <a:extLst>
              <a:ext uri="{FF2B5EF4-FFF2-40B4-BE49-F238E27FC236}">
                <a16:creationId xmlns:a16="http://schemas.microsoft.com/office/drawing/2014/main" id="{7017CD21-A0F2-4233-87F3-2806BCE49C8F}"/>
              </a:ext>
            </a:extLst>
          </p:cNvPr>
          <p:cNvSpPr>
            <a:spLocks noGrp="1"/>
          </p:cNvSpPr>
          <p:nvPr>
            <p:ph idx="1"/>
          </p:nvPr>
        </p:nvSpPr>
        <p:spPr>
          <a:xfrm>
            <a:off x="449899" y="2114135"/>
            <a:ext cx="8368187" cy="3275190"/>
          </a:xfrm>
        </p:spPr>
        <p:txBody>
          <a:bodyPr>
            <a:noAutofit/>
          </a:bodyPr>
          <a:lstStyle/>
          <a:p>
            <a:r>
              <a:rPr lang="en-GB" sz="2000" dirty="0">
                <a:latin typeface="Arial" panose="020B0604020202020204" pitchFamily="34" charset="0"/>
                <a:cs typeface="Arial" panose="020B0604020202020204" pitchFamily="34" charset="0"/>
              </a:rPr>
              <a:t>I</a:t>
            </a:r>
            <a:r>
              <a:rPr lang="en-GB" sz="1800" dirty="0">
                <a:latin typeface="Arial" panose="020B0604020202020204" pitchFamily="34" charset="0"/>
                <a:cs typeface="Arial" panose="020B0604020202020204" pitchFamily="34" charset="0"/>
              </a:rPr>
              <a:t>dentifying the appropriate expert</a:t>
            </a:r>
          </a:p>
          <a:p>
            <a:pPr marL="896938" indent="-269875"/>
            <a:r>
              <a:rPr lang="en-GB" sz="1600" dirty="0">
                <a:latin typeface="Arial" panose="020B0604020202020204" pitchFamily="34" charset="0"/>
                <a:cs typeface="Arial" panose="020B0604020202020204" pitchFamily="34" charset="0"/>
              </a:rPr>
              <a:t>Independence</a:t>
            </a:r>
          </a:p>
          <a:p>
            <a:pPr marL="896938" indent="-269875"/>
            <a:r>
              <a:rPr lang="en-GB" sz="1600" dirty="0">
                <a:latin typeface="Arial" panose="020B0604020202020204" pitchFamily="34" charset="0"/>
                <a:cs typeface="Arial" panose="020B0604020202020204" pitchFamily="34" charset="0"/>
              </a:rPr>
              <a:t>Expertise</a:t>
            </a:r>
          </a:p>
          <a:p>
            <a:pPr marL="896938" indent="-269875"/>
            <a:r>
              <a:rPr lang="en-GB" sz="1600" dirty="0">
                <a:latin typeface="Arial" panose="020B0604020202020204" pitchFamily="34" charset="0"/>
                <a:cs typeface="Arial" panose="020B0604020202020204" pitchFamily="34" charset="0"/>
              </a:rPr>
              <a:t>Availability</a:t>
            </a:r>
          </a:p>
          <a:p>
            <a:pPr marL="896938" indent="-269875"/>
            <a:r>
              <a:rPr lang="en-GB" sz="1600" dirty="0">
                <a:latin typeface="Arial" panose="020B0604020202020204" pitchFamily="34" charset="0"/>
                <a:cs typeface="Arial" panose="020B0604020202020204" pitchFamily="34" charset="0"/>
              </a:rPr>
              <a:t>Fees</a:t>
            </a:r>
          </a:p>
          <a:p>
            <a:pPr marL="896938" indent="-269875"/>
            <a:r>
              <a:rPr lang="en-GB" sz="1600" dirty="0">
                <a:latin typeface="Arial" panose="020B0604020202020204" pitchFamily="34" charset="0"/>
                <a:cs typeface="Arial" panose="020B0604020202020204" pitchFamily="34" charset="0"/>
              </a:rPr>
              <a:t>Individual vs. organisation</a:t>
            </a:r>
          </a:p>
          <a:p>
            <a:r>
              <a:rPr lang="en-GB" sz="1800" dirty="0">
                <a:latin typeface="Arial" panose="020B0604020202020204" pitchFamily="34" charset="0"/>
                <a:cs typeface="Arial" panose="020B0604020202020204" pitchFamily="34" charset="0"/>
              </a:rPr>
              <a:t>Engaging the expert </a:t>
            </a:r>
          </a:p>
          <a:p>
            <a:pPr marL="896938" indent="-269875"/>
            <a:r>
              <a:rPr lang="en-GB" sz="1600" dirty="0">
                <a:latin typeface="Arial" panose="020B0604020202020204" pitchFamily="34" charset="0"/>
                <a:cs typeface="Arial" panose="020B0604020202020204" pitchFamily="34" charset="0"/>
              </a:rPr>
              <a:t>Presiding Arbitrator? Judge? Parties?</a:t>
            </a:r>
          </a:p>
          <a:p>
            <a:pPr marL="896938" indent="-269875"/>
            <a:r>
              <a:rPr lang="en-GB" sz="1600" dirty="0">
                <a:latin typeface="Arial" panose="020B0604020202020204" pitchFamily="34" charset="0"/>
                <a:cs typeface="Arial" panose="020B0604020202020204" pitchFamily="34" charset="0"/>
              </a:rPr>
              <a:t>Commercial terms </a:t>
            </a:r>
          </a:p>
          <a:p>
            <a:pPr marL="896938" indent="-269875"/>
            <a:r>
              <a:rPr lang="en-GB" sz="1600" dirty="0">
                <a:latin typeface="Arial" panose="020B0604020202020204" pitchFamily="34" charset="0"/>
                <a:cs typeface="Arial" panose="020B0604020202020204" pitchFamily="34" charset="0"/>
              </a:rPr>
              <a:t>Budgets etc</a:t>
            </a:r>
          </a:p>
          <a:p>
            <a:endParaRPr lang="en-GB" sz="2000" dirty="0">
              <a:latin typeface="Arial" panose="020B0604020202020204" pitchFamily="34" charset="0"/>
              <a:cs typeface="Arial" panose="020B0604020202020204" pitchFamily="34" charset="0"/>
            </a:endParaRPr>
          </a:p>
        </p:txBody>
      </p:sp>
      <p:sp>
        <p:nvSpPr>
          <p:cNvPr id="7" name="Rectangle 6">
            <a:extLst>
              <a:ext uri="{FF2B5EF4-FFF2-40B4-BE49-F238E27FC236}">
                <a16:creationId xmlns:a16="http://schemas.microsoft.com/office/drawing/2014/main" id="{4FD96E11-2D3C-4211-A794-0FBCB5E93010}"/>
              </a:ext>
            </a:extLst>
          </p:cNvPr>
          <p:cNvSpPr/>
          <p:nvPr/>
        </p:nvSpPr>
        <p:spPr>
          <a:xfrm>
            <a:off x="4673695" y="420699"/>
            <a:ext cx="4572000" cy="584775"/>
          </a:xfrm>
          <a:prstGeom prst="rect">
            <a:avLst/>
          </a:prstGeom>
        </p:spPr>
        <p:txBody>
          <a:bodyPr>
            <a:spAutoFit/>
          </a:bodyPr>
          <a:lstStyle/>
          <a:p>
            <a:pPr algn="ctr"/>
            <a:r>
              <a:rPr lang="en-GB" sz="1000" b="1" dirty="0">
                <a:solidFill>
                  <a:schemeClr val="tx2">
                    <a:lumMod val="75000"/>
                  </a:schemeClr>
                </a:solidFill>
                <a:latin typeface="Arial" panose="020B0604020202020204" pitchFamily="34" charset="0"/>
                <a:cs typeface="Arial" panose="020B0604020202020204" pitchFamily="34" charset="0"/>
              </a:rPr>
              <a:t>TRIBUNAL AND COURT-APPOINTED EXPERTS </a:t>
            </a:r>
          </a:p>
          <a:p>
            <a:pPr algn="ctr"/>
            <a:r>
              <a:rPr lang="en-GB" sz="1000" dirty="0">
                <a:solidFill>
                  <a:schemeClr val="tx2">
                    <a:lumMod val="75000"/>
                  </a:schemeClr>
                </a:solidFill>
                <a:latin typeface="Arial" panose="020B0604020202020204" pitchFamily="34" charset="0"/>
                <a:cs typeface="Arial" panose="020B0604020202020204" pitchFamily="34" charset="0"/>
              </a:rPr>
              <a:t>RPPTL Construction Law Committee, Slide </a:t>
            </a:r>
            <a:fld id="{6EDB4092-FCFE-4AB8-AFE1-27DD6CAF0AAD}" type="slidenum">
              <a:rPr lang="en-GB" sz="1000" smtClean="0">
                <a:solidFill>
                  <a:schemeClr val="tx2">
                    <a:lumMod val="75000"/>
                  </a:schemeClr>
                </a:solidFill>
                <a:latin typeface="Arial" panose="020B0604020202020204" pitchFamily="34" charset="0"/>
                <a:cs typeface="Arial" panose="020B0604020202020204" pitchFamily="34" charset="0"/>
              </a:rPr>
              <a:pPr/>
              <a:t>26</a:t>
            </a:fld>
            <a:endParaRPr lang="en-GB" sz="1000" dirty="0">
              <a:solidFill>
                <a:schemeClr val="tx2">
                  <a:lumMod val="75000"/>
                </a:schemeClr>
              </a:solidFill>
              <a:latin typeface="Arial" panose="020B0604020202020204" pitchFamily="34" charset="0"/>
              <a:cs typeface="Arial" panose="020B0604020202020204" pitchFamily="34" charset="0"/>
            </a:endParaRPr>
          </a:p>
          <a:p>
            <a:pPr algn="ctr"/>
            <a:endParaRPr lang="en-GB" sz="1200" dirty="0">
              <a:solidFill>
                <a:srgbClr val="11275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2691507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885948-8B6A-49A9-B01F-CE49622B4615}"/>
              </a:ext>
            </a:extLst>
          </p:cNvPr>
          <p:cNvSpPr>
            <a:spLocks noGrp="1"/>
          </p:cNvSpPr>
          <p:nvPr>
            <p:ph type="title"/>
          </p:nvPr>
        </p:nvSpPr>
        <p:spPr>
          <a:xfrm>
            <a:off x="402834" y="1011580"/>
            <a:ext cx="8229600" cy="940647"/>
          </a:xfrm>
        </p:spPr>
        <p:txBody>
          <a:bodyPr>
            <a:noAutofit/>
          </a:bodyPr>
          <a:lstStyle/>
          <a:p>
            <a:r>
              <a:rPr lang="en-GB" sz="2000" b="1" dirty="0">
                <a:latin typeface="Arial" panose="020B0604020202020204" pitchFamily="34" charset="0"/>
                <a:cs typeface="Arial" panose="020B0604020202020204" pitchFamily="34" charset="0"/>
              </a:rPr>
              <a:t>INSTRUCTING AND SUPERVISING EXPERTS </a:t>
            </a:r>
          </a:p>
        </p:txBody>
      </p:sp>
      <p:sp>
        <p:nvSpPr>
          <p:cNvPr id="6" name="Content Placeholder 5">
            <a:extLst>
              <a:ext uri="{FF2B5EF4-FFF2-40B4-BE49-F238E27FC236}">
                <a16:creationId xmlns:a16="http://schemas.microsoft.com/office/drawing/2014/main" id="{7017CD21-A0F2-4233-87F3-2806BCE49C8F}"/>
              </a:ext>
            </a:extLst>
          </p:cNvPr>
          <p:cNvSpPr>
            <a:spLocks noGrp="1"/>
          </p:cNvSpPr>
          <p:nvPr>
            <p:ph idx="1"/>
          </p:nvPr>
        </p:nvSpPr>
        <p:spPr>
          <a:xfrm>
            <a:off x="449899" y="2114135"/>
            <a:ext cx="8368187" cy="3275190"/>
          </a:xfrm>
        </p:spPr>
        <p:txBody>
          <a:bodyPr>
            <a:noAutofit/>
          </a:bodyPr>
          <a:lstStyle/>
          <a:p>
            <a:pPr marL="0" indent="0">
              <a:buNone/>
            </a:pPr>
            <a:r>
              <a:rPr lang="en-GB" sz="1800" b="1" u="sng" dirty="0">
                <a:latin typeface="Arial" panose="020B0604020202020204" pitchFamily="34" charset="0"/>
                <a:cs typeface="Arial" panose="020B0604020202020204" pitchFamily="34" charset="0"/>
              </a:rPr>
              <a:t>Engagement letters/instructions</a:t>
            </a:r>
          </a:p>
          <a:p>
            <a:r>
              <a:rPr lang="en-GB" sz="1800" dirty="0">
                <a:latin typeface="Arial" panose="020B0604020202020204" pitchFamily="34" charset="0"/>
                <a:cs typeface="Arial" panose="020B0604020202020204" pitchFamily="34" charset="0"/>
              </a:rPr>
              <a:t>Expert requires clear instructions</a:t>
            </a:r>
          </a:p>
          <a:p>
            <a:pPr marL="896938" indent="-269875"/>
            <a:r>
              <a:rPr lang="en-GB" sz="1600" dirty="0">
                <a:latin typeface="Arial" panose="020B0604020202020204" pitchFamily="34" charset="0"/>
                <a:cs typeface="Arial" panose="020B0604020202020204" pitchFamily="34" charset="0"/>
              </a:rPr>
              <a:t>Issues upon which the expert is required to opine</a:t>
            </a:r>
          </a:p>
          <a:p>
            <a:pPr marL="896938" indent="-269875"/>
            <a:r>
              <a:rPr lang="en-GB" sz="1600" dirty="0">
                <a:latin typeface="Arial" panose="020B0604020202020204" pitchFamily="34" charset="0"/>
                <a:cs typeface="Arial" panose="020B0604020202020204" pitchFamily="34" charset="0"/>
              </a:rPr>
              <a:t>A list of questions to be answered is often clearest</a:t>
            </a:r>
          </a:p>
          <a:p>
            <a:pPr marL="896938" indent="-269875"/>
            <a:r>
              <a:rPr lang="en-GB" sz="1600" dirty="0">
                <a:latin typeface="Arial" panose="020B0604020202020204" pitchFamily="34" charset="0"/>
                <a:cs typeface="Arial" panose="020B0604020202020204" pitchFamily="34" charset="0"/>
              </a:rPr>
              <a:t>Format and timing of evidence (for example, primary report, rebuttal report, joint report, consequential amendments, oral testimony)</a:t>
            </a:r>
          </a:p>
          <a:p>
            <a:pPr marL="896938" indent="-269875"/>
            <a:r>
              <a:rPr lang="en-GB" sz="1600" dirty="0">
                <a:latin typeface="Arial" panose="020B0604020202020204" pitchFamily="34" charset="0"/>
                <a:cs typeface="Arial" panose="020B0604020202020204" pitchFamily="34" charset="0"/>
              </a:rPr>
              <a:t>Procedural requirements imposed by Tribunal/Court</a:t>
            </a:r>
          </a:p>
          <a:p>
            <a:r>
              <a:rPr lang="en-GB" sz="1800" dirty="0">
                <a:latin typeface="Arial" panose="020B0604020202020204" pitchFamily="34" charset="0"/>
                <a:cs typeface="Arial" panose="020B0604020202020204" pitchFamily="34" charset="0"/>
              </a:rPr>
              <a:t>Who drafts/issues the instructions?</a:t>
            </a:r>
          </a:p>
          <a:p>
            <a:r>
              <a:rPr lang="en-GB" sz="1800" dirty="0">
                <a:latin typeface="Arial" panose="020B0604020202020204" pitchFamily="34" charset="0"/>
                <a:cs typeface="Arial" panose="020B0604020202020204" pitchFamily="34" charset="0"/>
              </a:rPr>
              <a:t>Good practice is to attach instructions to the expert report (Tribunal/professional body may require)</a:t>
            </a:r>
          </a:p>
          <a:p>
            <a:endParaRPr lang="en-GB" sz="2000" dirty="0">
              <a:latin typeface="Arial" panose="020B0604020202020204" pitchFamily="34" charset="0"/>
              <a:cs typeface="Arial" panose="020B0604020202020204" pitchFamily="34" charset="0"/>
            </a:endParaRPr>
          </a:p>
        </p:txBody>
      </p:sp>
      <p:sp>
        <p:nvSpPr>
          <p:cNvPr id="8" name="Rectangle 7">
            <a:extLst>
              <a:ext uri="{FF2B5EF4-FFF2-40B4-BE49-F238E27FC236}">
                <a16:creationId xmlns:a16="http://schemas.microsoft.com/office/drawing/2014/main" id="{4B5A5BA8-0FD4-496B-B4B4-C54500C0975B}"/>
              </a:ext>
            </a:extLst>
          </p:cNvPr>
          <p:cNvSpPr/>
          <p:nvPr/>
        </p:nvSpPr>
        <p:spPr>
          <a:xfrm>
            <a:off x="4826095" y="441104"/>
            <a:ext cx="4572000" cy="584775"/>
          </a:xfrm>
          <a:prstGeom prst="rect">
            <a:avLst/>
          </a:prstGeom>
        </p:spPr>
        <p:txBody>
          <a:bodyPr>
            <a:spAutoFit/>
          </a:bodyPr>
          <a:lstStyle/>
          <a:p>
            <a:pPr algn="ctr"/>
            <a:r>
              <a:rPr lang="en-GB" sz="1000" b="1" dirty="0">
                <a:solidFill>
                  <a:schemeClr val="tx2">
                    <a:lumMod val="75000"/>
                  </a:schemeClr>
                </a:solidFill>
                <a:latin typeface="Arial" panose="020B0604020202020204" pitchFamily="34" charset="0"/>
                <a:cs typeface="Arial" panose="020B0604020202020204" pitchFamily="34" charset="0"/>
              </a:rPr>
              <a:t>TRIBUNAL AND COURT-APPOINTED EXPERTS </a:t>
            </a:r>
          </a:p>
          <a:p>
            <a:pPr algn="ctr"/>
            <a:r>
              <a:rPr lang="en-GB" sz="1000" dirty="0">
                <a:solidFill>
                  <a:schemeClr val="tx2">
                    <a:lumMod val="75000"/>
                  </a:schemeClr>
                </a:solidFill>
                <a:latin typeface="Arial" panose="020B0604020202020204" pitchFamily="34" charset="0"/>
                <a:cs typeface="Arial" panose="020B0604020202020204" pitchFamily="34" charset="0"/>
              </a:rPr>
              <a:t>RPPTL Construction Law Committee, Slide </a:t>
            </a:r>
            <a:fld id="{6EDB4092-FCFE-4AB8-AFE1-27DD6CAF0AAD}" type="slidenum">
              <a:rPr lang="en-GB" sz="1000" smtClean="0">
                <a:solidFill>
                  <a:schemeClr val="tx2">
                    <a:lumMod val="75000"/>
                  </a:schemeClr>
                </a:solidFill>
                <a:latin typeface="Arial" panose="020B0604020202020204" pitchFamily="34" charset="0"/>
                <a:cs typeface="Arial" panose="020B0604020202020204" pitchFamily="34" charset="0"/>
              </a:rPr>
              <a:pPr/>
              <a:t>27</a:t>
            </a:fld>
            <a:endParaRPr lang="en-GB" sz="1000" dirty="0">
              <a:solidFill>
                <a:schemeClr val="tx2">
                  <a:lumMod val="75000"/>
                </a:schemeClr>
              </a:solidFill>
              <a:latin typeface="Arial" panose="020B0604020202020204" pitchFamily="34" charset="0"/>
              <a:cs typeface="Arial" panose="020B0604020202020204" pitchFamily="34" charset="0"/>
            </a:endParaRPr>
          </a:p>
          <a:p>
            <a:pPr algn="ctr"/>
            <a:endParaRPr lang="en-GB" sz="1200" dirty="0">
              <a:solidFill>
                <a:srgbClr val="11275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0316596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885948-8B6A-49A9-B01F-CE49622B4615}"/>
              </a:ext>
            </a:extLst>
          </p:cNvPr>
          <p:cNvSpPr>
            <a:spLocks noGrp="1"/>
          </p:cNvSpPr>
          <p:nvPr>
            <p:ph type="title"/>
          </p:nvPr>
        </p:nvSpPr>
        <p:spPr>
          <a:xfrm>
            <a:off x="402834" y="1011580"/>
            <a:ext cx="8229600" cy="940647"/>
          </a:xfrm>
        </p:spPr>
        <p:txBody>
          <a:bodyPr>
            <a:noAutofit/>
          </a:bodyPr>
          <a:lstStyle/>
          <a:p>
            <a:r>
              <a:rPr lang="en-GB" sz="2000" b="1" dirty="0">
                <a:latin typeface="Arial" panose="020B0604020202020204" pitchFamily="34" charset="0"/>
                <a:cs typeface="Arial" panose="020B0604020202020204" pitchFamily="34" charset="0"/>
              </a:rPr>
              <a:t>INSTRUCTING AND SUPERVISING EXPERTS</a:t>
            </a:r>
          </a:p>
        </p:txBody>
      </p:sp>
      <p:sp>
        <p:nvSpPr>
          <p:cNvPr id="6" name="Content Placeholder 5">
            <a:extLst>
              <a:ext uri="{FF2B5EF4-FFF2-40B4-BE49-F238E27FC236}">
                <a16:creationId xmlns:a16="http://schemas.microsoft.com/office/drawing/2014/main" id="{7017CD21-A0F2-4233-87F3-2806BCE49C8F}"/>
              </a:ext>
            </a:extLst>
          </p:cNvPr>
          <p:cNvSpPr>
            <a:spLocks noGrp="1"/>
          </p:cNvSpPr>
          <p:nvPr>
            <p:ph idx="1"/>
          </p:nvPr>
        </p:nvSpPr>
        <p:spPr>
          <a:xfrm>
            <a:off x="449899" y="2114135"/>
            <a:ext cx="8368187" cy="3275190"/>
          </a:xfrm>
        </p:spPr>
        <p:txBody>
          <a:bodyPr>
            <a:noAutofit/>
          </a:bodyPr>
          <a:lstStyle/>
          <a:p>
            <a:pPr marL="0" indent="0">
              <a:buNone/>
            </a:pPr>
            <a:r>
              <a:rPr lang="en-GB" sz="1800" b="1" u="sng" dirty="0">
                <a:latin typeface="Arial" panose="020B0604020202020204" pitchFamily="34" charset="0"/>
                <a:cs typeface="Arial" panose="020B0604020202020204" pitchFamily="34" charset="0"/>
              </a:rPr>
              <a:t>Making material available to the expert</a:t>
            </a:r>
          </a:p>
          <a:p>
            <a:r>
              <a:rPr lang="en-GB" sz="1800" dirty="0">
                <a:latin typeface="Arial" panose="020B0604020202020204" pitchFamily="34" charset="0"/>
                <a:cs typeface="Arial" panose="020B0604020202020204" pitchFamily="34" charset="0"/>
              </a:rPr>
              <a:t>Technical expert opinion based on assumed facts </a:t>
            </a:r>
          </a:p>
          <a:p>
            <a:r>
              <a:rPr lang="en-GB" sz="1800" dirty="0">
                <a:latin typeface="Arial" panose="020B0604020202020204" pitchFamily="34" charset="0"/>
                <a:cs typeface="Arial" panose="020B0604020202020204" pitchFamily="34" charset="0"/>
              </a:rPr>
              <a:t>If underlying facts upon which opinion is based are not on the record → expert’s opinion may be discounted/ignored</a:t>
            </a:r>
          </a:p>
          <a:p>
            <a:r>
              <a:rPr lang="en-GB" sz="1800" dirty="0">
                <a:latin typeface="Arial" panose="020B0604020202020204" pitchFamily="34" charset="0"/>
                <a:cs typeface="Arial" panose="020B0604020202020204" pitchFamily="34" charset="0"/>
              </a:rPr>
              <a:t>How to manage?</a:t>
            </a:r>
          </a:p>
          <a:p>
            <a:pPr marL="896938" indent="-269875"/>
            <a:r>
              <a:rPr lang="en-GB" sz="1600" dirty="0">
                <a:latin typeface="Arial" panose="020B0604020202020204" pitchFamily="34" charset="0"/>
                <a:cs typeface="Arial" panose="020B0604020202020204" pitchFamily="34" charset="0"/>
              </a:rPr>
              <a:t>Identify/collate copies of all documents to which the expert has had access (not just those relied upon) and ensure include in evidence</a:t>
            </a:r>
          </a:p>
          <a:p>
            <a:pPr marL="896938" indent="-269875"/>
            <a:r>
              <a:rPr lang="en-GB" sz="1600" dirty="0">
                <a:latin typeface="Arial" panose="020B0604020202020204" pitchFamily="34" charset="0"/>
                <a:cs typeface="Arial" panose="020B0604020202020204" pitchFamily="34" charset="0"/>
              </a:rPr>
              <a:t>Require detailed notes of conversations with fact witnesses etc</a:t>
            </a:r>
          </a:p>
          <a:p>
            <a:pPr marL="896938" indent="-269875"/>
            <a:r>
              <a:rPr lang="en-GB" sz="1600" dirty="0">
                <a:latin typeface="Arial" panose="020B0604020202020204" pitchFamily="34" charset="0"/>
                <a:cs typeface="Arial" panose="020B0604020202020204" pitchFamily="34" charset="0"/>
              </a:rPr>
              <a:t>Don’t “dump” huge amounts of data on the expert without identifying what material has been provided </a:t>
            </a:r>
          </a:p>
          <a:p>
            <a:pPr marL="896938" indent="-269875"/>
            <a:r>
              <a:rPr lang="en-GB" sz="1600" dirty="0">
                <a:latin typeface="Arial" panose="020B0604020202020204" pitchFamily="34" charset="0"/>
                <a:cs typeface="Arial" panose="020B0604020202020204" pitchFamily="34" charset="0"/>
              </a:rPr>
              <a:t>Don’t permit experts to carry out unsupervised investigations</a:t>
            </a:r>
          </a:p>
          <a:p>
            <a:r>
              <a:rPr lang="en-GB" sz="1800" dirty="0">
                <a:latin typeface="Arial" panose="020B0604020202020204" pitchFamily="34" charset="0"/>
                <a:cs typeface="Arial" panose="020B0604020202020204" pitchFamily="34" charset="0"/>
              </a:rPr>
              <a:t>Parity of information as between experts is crucial</a:t>
            </a:r>
          </a:p>
          <a:p>
            <a:endParaRPr lang="en-GB" sz="2000" dirty="0">
              <a:latin typeface="Arial" panose="020B0604020202020204" pitchFamily="34" charset="0"/>
              <a:cs typeface="Arial" panose="020B0604020202020204" pitchFamily="34" charset="0"/>
            </a:endParaRPr>
          </a:p>
        </p:txBody>
      </p:sp>
      <p:sp>
        <p:nvSpPr>
          <p:cNvPr id="7" name="Rectangle 6">
            <a:extLst>
              <a:ext uri="{FF2B5EF4-FFF2-40B4-BE49-F238E27FC236}">
                <a16:creationId xmlns:a16="http://schemas.microsoft.com/office/drawing/2014/main" id="{F7F5E826-3390-4764-8DE0-55DB7CEC0F5B}"/>
              </a:ext>
            </a:extLst>
          </p:cNvPr>
          <p:cNvSpPr/>
          <p:nvPr/>
        </p:nvSpPr>
        <p:spPr>
          <a:xfrm>
            <a:off x="4673695" y="420699"/>
            <a:ext cx="4572000" cy="584775"/>
          </a:xfrm>
          <a:prstGeom prst="rect">
            <a:avLst/>
          </a:prstGeom>
        </p:spPr>
        <p:txBody>
          <a:bodyPr>
            <a:spAutoFit/>
          </a:bodyPr>
          <a:lstStyle/>
          <a:p>
            <a:pPr algn="ctr"/>
            <a:r>
              <a:rPr lang="en-GB" sz="1000" b="1" dirty="0">
                <a:solidFill>
                  <a:schemeClr val="tx2">
                    <a:lumMod val="75000"/>
                  </a:schemeClr>
                </a:solidFill>
                <a:latin typeface="Arial" panose="020B0604020202020204" pitchFamily="34" charset="0"/>
                <a:cs typeface="Arial" panose="020B0604020202020204" pitchFamily="34" charset="0"/>
              </a:rPr>
              <a:t>TRIBUNAL AND COURT-APPOINTED EXPERTS </a:t>
            </a:r>
          </a:p>
          <a:p>
            <a:pPr algn="ctr"/>
            <a:r>
              <a:rPr lang="en-GB" sz="1000" dirty="0">
                <a:solidFill>
                  <a:schemeClr val="tx2">
                    <a:lumMod val="75000"/>
                  </a:schemeClr>
                </a:solidFill>
                <a:latin typeface="Arial" panose="020B0604020202020204" pitchFamily="34" charset="0"/>
                <a:cs typeface="Arial" panose="020B0604020202020204" pitchFamily="34" charset="0"/>
              </a:rPr>
              <a:t>RPPTL Construction Law Committee, Slide </a:t>
            </a:r>
            <a:fld id="{6EDB4092-FCFE-4AB8-AFE1-27DD6CAF0AAD}" type="slidenum">
              <a:rPr lang="en-GB" sz="1000" smtClean="0">
                <a:solidFill>
                  <a:schemeClr val="tx2">
                    <a:lumMod val="75000"/>
                  </a:schemeClr>
                </a:solidFill>
                <a:latin typeface="Arial" panose="020B0604020202020204" pitchFamily="34" charset="0"/>
                <a:cs typeface="Arial" panose="020B0604020202020204" pitchFamily="34" charset="0"/>
              </a:rPr>
              <a:pPr/>
              <a:t>28</a:t>
            </a:fld>
            <a:endParaRPr lang="en-GB" sz="1000" dirty="0">
              <a:solidFill>
                <a:schemeClr val="tx2">
                  <a:lumMod val="75000"/>
                </a:schemeClr>
              </a:solidFill>
              <a:latin typeface="Arial" panose="020B0604020202020204" pitchFamily="34" charset="0"/>
              <a:cs typeface="Arial" panose="020B0604020202020204" pitchFamily="34" charset="0"/>
            </a:endParaRPr>
          </a:p>
          <a:p>
            <a:pPr algn="ctr"/>
            <a:endParaRPr lang="en-GB" sz="1200" dirty="0">
              <a:solidFill>
                <a:srgbClr val="11275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6974567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885948-8B6A-49A9-B01F-CE49622B4615}"/>
              </a:ext>
            </a:extLst>
          </p:cNvPr>
          <p:cNvSpPr>
            <a:spLocks noGrp="1"/>
          </p:cNvSpPr>
          <p:nvPr>
            <p:ph type="title"/>
          </p:nvPr>
        </p:nvSpPr>
        <p:spPr>
          <a:xfrm>
            <a:off x="402834" y="1011580"/>
            <a:ext cx="8229600" cy="940647"/>
          </a:xfrm>
        </p:spPr>
        <p:txBody>
          <a:bodyPr>
            <a:noAutofit/>
          </a:bodyPr>
          <a:lstStyle/>
          <a:p>
            <a:r>
              <a:rPr lang="en-GB" sz="2000" b="1" dirty="0">
                <a:latin typeface="Arial" panose="020B0604020202020204" pitchFamily="34" charset="0"/>
                <a:cs typeface="Arial" panose="020B0604020202020204" pitchFamily="34" charset="0"/>
              </a:rPr>
              <a:t>INSTRUCTING AND SUPERVISING EXPERTS</a:t>
            </a:r>
          </a:p>
        </p:txBody>
      </p:sp>
      <p:sp>
        <p:nvSpPr>
          <p:cNvPr id="6" name="Content Placeholder 5">
            <a:extLst>
              <a:ext uri="{FF2B5EF4-FFF2-40B4-BE49-F238E27FC236}">
                <a16:creationId xmlns:a16="http://schemas.microsoft.com/office/drawing/2014/main" id="{7017CD21-A0F2-4233-87F3-2806BCE49C8F}"/>
              </a:ext>
            </a:extLst>
          </p:cNvPr>
          <p:cNvSpPr>
            <a:spLocks noGrp="1"/>
          </p:cNvSpPr>
          <p:nvPr>
            <p:ph idx="1"/>
          </p:nvPr>
        </p:nvSpPr>
        <p:spPr>
          <a:xfrm>
            <a:off x="387906" y="1859379"/>
            <a:ext cx="8368187" cy="4482191"/>
          </a:xfrm>
          <a:noFill/>
        </p:spPr>
        <p:txBody>
          <a:bodyPr>
            <a:noAutofit/>
          </a:bodyPr>
          <a:lstStyle/>
          <a:p>
            <a:pPr marL="0" indent="0">
              <a:buNone/>
            </a:pPr>
            <a:r>
              <a:rPr lang="en-GB" sz="1800" b="1" u="sng" dirty="0">
                <a:latin typeface="Arial" panose="020B0604020202020204" pitchFamily="34" charset="0"/>
                <a:cs typeface="Arial" panose="020B0604020202020204" pitchFamily="34" charset="0"/>
              </a:rPr>
              <a:t>Reviewing/commenting on draft expert reports?? </a:t>
            </a:r>
            <a:endParaRPr lang="en-GB" sz="1100" b="1" u="sng" dirty="0">
              <a:latin typeface="Arial" panose="020B0604020202020204" pitchFamily="34" charset="0"/>
              <a:cs typeface="Arial" panose="020B0604020202020204" pitchFamily="34" charset="0"/>
            </a:endParaRPr>
          </a:p>
          <a:p>
            <a:pPr marL="0" indent="0">
              <a:buNone/>
            </a:pPr>
            <a:r>
              <a:rPr lang="en-GB" sz="1800" dirty="0">
                <a:latin typeface="Arial" panose="020B0604020202020204" pitchFamily="34" charset="0"/>
                <a:cs typeface="Arial" panose="020B0604020202020204" pitchFamily="34" charset="0"/>
              </a:rPr>
              <a:t>Can this be done? If so, by whom?</a:t>
            </a:r>
          </a:p>
          <a:p>
            <a:pPr marL="0" indent="0">
              <a:buNone/>
            </a:pPr>
            <a:r>
              <a:rPr lang="en-GB" sz="1800" dirty="0">
                <a:latin typeface="Arial" panose="020B0604020202020204" pitchFamily="34" charset="0"/>
                <a:cs typeface="Arial" panose="020B0604020202020204" pitchFamily="34" charset="0"/>
              </a:rPr>
              <a:t>Why?  </a:t>
            </a:r>
            <a:r>
              <a:rPr lang="en-GB" sz="1800" u="sng" dirty="0">
                <a:latin typeface="Arial" panose="020B0604020202020204" pitchFamily="34" charset="0"/>
                <a:cs typeface="Arial" panose="020B0604020202020204" pitchFamily="34" charset="0"/>
              </a:rPr>
              <a:t>NOT</a:t>
            </a:r>
            <a:r>
              <a:rPr lang="en-GB" sz="1800" dirty="0">
                <a:latin typeface="Arial" panose="020B0604020202020204" pitchFamily="34" charset="0"/>
                <a:cs typeface="Arial" panose="020B0604020202020204" pitchFamily="34" charset="0"/>
              </a:rPr>
              <a:t> to try to change expert’s opinion. But:</a:t>
            </a:r>
          </a:p>
          <a:p>
            <a:r>
              <a:rPr lang="en-GB" sz="1800" dirty="0">
                <a:latin typeface="Arial" panose="020B0604020202020204" pitchFamily="34" charset="0"/>
                <a:cs typeface="Arial" panose="020B0604020202020204" pitchFamily="34" charset="0"/>
              </a:rPr>
              <a:t>Checking that expert has seen/taken into account key documents/testimony</a:t>
            </a:r>
          </a:p>
          <a:p>
            <a:r>
              <a:rPr lang="en-GB" sz="1800" dirty="0">
                <a:latin typeface="Arial" panose="020B0604020202020204" pitchFamily="34" charset="0"/>
                <a:cs typeface="Arial" panose="020B0604020202020204" pitchFamily="34" charset="0"/>
              </a:rPr>
              <a:t>Checking that expert has addressed all issues within instructions (and no scope “creep”)</a:t>
            </a:r>
          </a:p>
          <a:p>
            <a:r>
              <a:rPr lang="en-GB" sz="1800" dirty="0">
                <a:latin typeface="Arial" panose="020B0604020202020204" pitchFamily="34" charset="0"/>
                <a:cs typeface="Arial" panose="020B0604020202020204" pitchFamily="34" charset="0"/>
              </a:rPr>
              <a:t>Checking that opinion expressed appropriately (no views as to liability/entitlement etc.)</a:t>
            </a:r>
          </a:p>
          <a:p>
            <a:r>
              <a:rPr lang="en-GB" sz="1800" dirty="0">
                <a:latin typeface="Arial" panose="020B0604020202020204" pitchFamily="34" charset="0"/>
                <a:cs typeface="Arial" panose="020B0604020202020204" pitchFamily="34" charset="0"/>
              </a:rPr>
              <a:t>Testing that the opinions expressed are robust</a:t>
            </a:r>
          </a:p>
          <a:p>
            <a:r>
              <a:rPr lang="en-GB" sz="1800" dirty="0">
                <a:latin typeface="Arial" panose="020B0604020202020204" pitchFamily="34" charset="0"/>
                <a:cs typeface="Arial" panose="020B0604020202020204" pitchFamily="34" charset="0"/>
              </a:rPr>
              <a:t>Checking that report is drafted in a way that is comprehensible to the decision-maker</a:t>
            </a:r>
          </a:p>
          <a:p>
            <a:r>
              <a:rPr lang="en-GB" sz="1800" dirty="0">
                <a:latin typeface="Arial" panose="020B0604020202020204" pitchFamily="34" charset="0"/>
                <a:cs typeface="Arial" panose="020B0604020202020204" pitchFamily="34" charset="0"/>
              </a:rPr>
              <a:t>Checking that expert has identified material provided/relied on, attached c.v. etc.</a:t>
            </a:r>
          </a:p>
          <a:p>
            <a:endParaRPr lang="en-GB" sz="2000" dirty="0">
              <a:latin typeface="Arial" panose="020B0604020202020204" pitchFamily="34" charset="0"/>
              <a:cs typeface="Arial" panose="020B0604020202020204" pitchFamily="34" charset="0"/>
            </a:endParaRPr>
          </a:p>
        </p:txBody>
      </p:sp>
      <p:sp>
        <p:nvSpPr>
          <p:cNvPr id="7" name="Rectangle 6">
            <a:extLst>
              <a:ext uri="{FF2B5EF4-FFF2-40B4-BE49-F238E27FC236}">
                <a16:creationId xmlns:a16="http://schemas.microsoft.com/office/drawing/2014/main" id="{3E2C8EEA-2064-4335-9C5D-A8DCF4106C41}"/>
              </a:ext>
            </a:extLst>
          </p:cNvPr>
          <p:cNvSpPr/>
          <p:nvPr/>
        </p:nvSpPr>
        <p:spPr>
          <a:xfrm>
            <a:off x="4673695" y="420699"/>
            <a:ext cx="4572000" cy="584775"/>
          </a:xfrm>
          <a:prstGeom prst="rect">
            <a:avLst/>
          </a:prstGeom>
        </p:spPr>
        <p:txBody>
          <a:bodyPr>
            <a:spAutoFit/>
          </a:bodyPr>
          <a:lstStyle/>
          <a:p>
            <a:pPr algn="ctr"/>
            <a:r>
              <a:rPr lang="en-GB" sz="1000" b="1" dirty="0">
                <a:solidFill>
                  <a:schemeClr val="tx2">
                    <a:lumMod val="75000"/>
                  </a:schemeClr>
                </a:solidFill>
                <a:latin typeface="Arial" panose="020B0604020202020204" pitchFamily="34" charset="0"/>
                <a:cs typeface="Arial" panose="020B0604020202020204" pitchFamily="34" charset="0"/>
              </a:rPr>
              <a:t>TRIBUNAL AND COURT-APPOINTED EXPERTS </a:t>
            </a:r>
          </a:p>
          <a:p>
            <a:pPr algn="ctr"/>
            <a:r>
              <a:rPr lang="en-GB" sz="1000" dirty="0">
                <a:solidFill>
                  <a:schemeClr val="tx2">
                    <a:lumMod val="75000"/>
                  </a:schemeClr>
                </a:solidFill>
                <a:latin typeface="Arial" panose="020B0604020202020204" pitchFamily="34" charset="0"/>
                <a:cs typeface="Arial" panose="020B0604020202020204" pitchFamily="34" charset="0"/>
              </a:rPr>
              <a:t>RPPTL Construction Law Committee, Slide </a:t>
            </a:r>
            <a:fld id="{6EDB4092-FCFE-4AB8-AFE1-27DD6CAF0AAD}" type="slidenum">
              <a:rPr lang="en-GB" sz="1000" smtClean="0">
                <a:solidFill>
                  <a:schemeClr val="tx2">
                    <a:lumMod val="75000"/>
                  </a:schemeClr>
                </a:solidFill>
                <a:latin typeface="Arial" panose="020B0604020202020204" pitchFamily="34" charset="0"/>
                <a:cs typeface="Arial" panose="020B0604020202020204" pitchFamily="34" charset="0"/>
              </a:rPr>
              <a:pPr/>
              <a:t>29</a:t>
            </a:fld>
            <a:endParaRPr lang="en-GB" sz="1000" dirty="0">
              <a:solidFill>
                <a:schemeClr val="tx2">
                  <a:lumMod val="75000"/>
                </a:schemeClr>
              </a:solidFill>
              <a:latin typeface="Arial" panose="020B0604020202020204" pitchFamily="34" charset="0"/>
              <a:cs typeface="Arial" panose="020B0604020202020204" pitchFamily="34" charset="0"/>
            </a:endParaRPr>
          </a:p>
          <a:p>
            <a:pPr algn="ctr"/>
            <a:endParaRPr lang="en-GB" sz="1200" dirty="0">
              <a:solidFill>
                <a:srgbClr val="11275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523069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5A381D-53B0-4F16-A21F-CEA75E820009}"/>
              </a:ext>
            </a:extLst>
          </p:cNvPr>
          <p:cNvSpPr>
            <a:spLocks noGrp="1"/>
          </p:cNvSpPr>
          <p:nvPr>
            <p:ph type="title"/>
          </p:nvPr>
        </p:nvSpPr>
        <p:spPr/>
        <p:txBody>
          <a:bodyPr/>
          <a:lstStyle/>
          <a:p>
            <a:r>
              <a:rPr lang="en-GB" dirty="0"/>
              <a:t>1. INTRODUCTION: the what,  the why, and the who </a:t>
            </a:r>
          </a:p>
        </p:txBody>
      </p:sp>
      <p:sp>
        <p:nvSpPr>
          <p:cNvPr id="5" name="Text Placeholder 4">
            <a:extLst>
              <a:ext uri="{FF2B5EF4-FFF2-40B4-BE49-F238E27FC236}">
                <a16:creationId xmlns:a16="http://schemas.microsoft.com/office/drawing/2014/main" id="{CBEF09E9-FCC9-4A8E-9D4B-0B3F6CEE8AAC}"/>
              </a:ext>
            </a:extLst>
          </p:cNvPr>
          <p:cNvSpPr>
            <a:spLocks noGrp="1"/>
          </p:cNvSpPr>
          <p:nvPr>
            <p:ph type="body" idx="1"/>
          </p:nvPr>
        </p:nvSpPr>
        <p:spPr/>
        <p:txBody>
          <a:bodyPr/>
          <a:lstStyle/>
          <a:p>
            <a:endParaRPr lang="en-GB" dirty="0"/>
          </a:p>
        </p:txBody>
      </p:sp>
      <p:sp>
        <p:nvSpPr>
          <p:cNvPr id="6" name="Rectangle 5">
            <a:extLst>
              <a:ext uri="{FF2B5EF4-FFF2-40B4-BE49-F238E27FC236}">
                <a16:creationId xmlns:a16="http://schemas.microsoft.com/office/drawing/2014/main" id="{577C7B67-63EC-4685-9DCE-91EC98A0638B}"/>
              </a:ext>
            </a:extLst>
          </p:cNvPr>
          <p:cNvSpPr/>
          <p:nvPr/>
        </p:nvSpPr>
        <p:spPr>
          <a:xfrm>
            <a:off x="4673695" y="426962"/>
            <a:ext cx="4572000" cy="400110"/>
          </a:xfrm>
          <a:prstGeom prst="rect">
            <a:avLst/>
          </a:prstGeom>
        </p:spPr>
        <p:txBody>
          <a:bodyPr>
            <a:spAutoFit/>
          </a:bodyPr>
          <a:lstStyle/>
          <a:p>
            <a:pPr algn="ctr"/>
            <a:r>
              <a:rPr lang="en-GB" sz="1000" b="1" dirty="0">
                <a:solidFill>
                  <a:schemeClr val="tx2">
                    <a:lumMod val="75000"/>
                  </a:schemeClr>
                </a:solidFill>
                <a:latin typeface="Arial" panose="020B0604020202020204" pitchFamily="34" charset="0"/>
                <a:cs typeface="Arial" panose="020B0604020202020204" pitchFamily="34" charset="0"/>
              </a:rPr>
              <a:t>TRIBUNAL AND COURT-APPOINTED EXPERTS </a:t>
            </a:r>
          </a:p>
          <a:p>
            <a:pPr algn="ctr"/>
            <a:r>
              <a:rPr lang="en-GB" sz="1000" dirty="0">
                <a:solidFill>
                  <a:schemeClr val="tx2">
                    <a:lumMod val="75000"/>
                  </a:schemeClr>
                </a:solidFill>
                <a:latin typeface="Arial" panose="020B0604020202020204" pitchFamily="34" charset="0"/>
                <a:cs typeface="Arial" panose="020B0604020202020204" pitchFamily="34" charset="0"/>
              </a:rPr>
              <a:t>RPPTL Construction Law Committee, Slide </a:t>
            </a:r>
            <a:fld id="{6EDB4092-FCFE-4AB8-AFE1-27DD6CAF0AAD}" type="slidenum">
              <a:rPr lang="en-GB" sz="1000" smtClean="0">
                <a:solidFill>
                  <a:schemeClr val="tx2">
                    <a:lumMod val="75000"/>
                  </a:schemeClr>
                </a:solidFill>
                <a:latin typeface="Arial" panose="020B0604020202020204" pitchFamily="34" charset="0"/>
                <a:cs typeface="Arial" panose="020B0604020202020204" pitchFamily="34" charset="0"/>
              </a:rPr>
              <a:pPr/>
              <a:t>3</a:t>
            </a:fld>
            <a:endParaRPr lang="en-GB" sz="1000" dirty="0">
              <a:solidFill>
                <a:schemeClr val="tx2">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3267624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885948-8B6A-49A9-B01F-CE49622B4615}"/>
              </a:ext>
            </a:extLst>
          </p:cNvPr>
          <p:cNvSpPr>
            <a:spLocks noGrp="1"/>
          </p:cNvSpPr>
          <p:nvPr>
            <p:ph type="title"/>
          </p:nvPr>
        </p:nvSpPr>
        <p:spPr>
          <a:xfrm>
            <a:off x="402834" y="1011580"/>
            <a:ext cx="8229600" cy="940647"/>
          </a:xfrm>
        </p:spPr>
        <p:txBody>
          <a:bodyPr>
            <a:noAutofit/>
          </a:bodyPr>
          <a:lstStyle/>
          <a:p>
            <a:r>
              <a:rPr lang="en-GB" sz="2000" b="1" dirty="0">
                <a:latin typeface="Arial" panose="020B0604020202020204" pitchFamily="34" charset="0"/>
                <a:cs typeface="Arial" panose="020B0604020202020204" pitchFamily="34" charset="0"/>
              </a:rPr>
              <a:t>JOINT EXPERT MEETINGS AND REPORTS</a:t>
            </a:r>
          </a:p>
        </p:txBody>
      </p:sp>
      <p:sp>
        <p:nvSpPr>
          <p:cNvPr id="6" name="Content Placeholder 5">
            <a:extLst>
              <a:ext uri="{FF2B5EF4-FFF2-40B4-BE49-F238E27FC236}">
                <a16:creationId xmlns:a16="http://schemas.microsoft.com/office/drawing/2014/main" id="{7017CD21-A0F2-4233-87F3-2806BCE49C8F}"/>
              </a:ext>
            </a:extLst>
          </p:cNvPr>
          <p:cNvSpPr>
            <a:spLocks noGrp="1"/>
          </p:cNvSpPr>
          <p:nvPr>
            <p:ph idx="1"/>
          </p:nvPr>
        </p:nvSpPr>
        <p:spPr>
          <a:xfrm>
            <a:off x="416279" y="1838469"/>
            <a:ext cx="8368187" cy="4629565"/>
          </a:xfrm>
          <a:noFill/>
        </p:spPr>
        <p:txBody>
          <a:bodyPr>
            <a:noAutofit/>
          </a:bodyPr>
          <a:lstStyle/>
          <a:p>
            <a:r>
              <a:rPr lang="en-GB" sz="1800" dirty="0">
                <a:latin typeface="Arial" panose="020B0604020202020204" pitchFamily="34" charset="0"/>
                <a:cs typeface="Arial" panose="020B0604020202020204" pitchFamily="34" charset="0"/>
              </a:rPr>
              <a:t>Increasingly the norm in international arbitration </a:t>
            </a:r>
          </a:p>
          <a:p>
            <a:r>
              <a:rPr lang="en-GB" sz="1800" dirty="0">
                <a:latin typeface="Arial" panose="020B0604020202020204" pitchFamily="34" charset="0"/>
                <a:cs typeface="Arial" panose="020B0604020202020204" pitchFamily="34" charset="0"/>
              </a:rPr>
              <a:t>Tribunal directs Party-appointed experts to meet and prepare a joint report/list (expert conclave)</a:t>
            </a:r>
          </a:p>
          <a:p>
            <a:pPr marL="896938" indent="-269875"/>
            <a:r>
              <a:rPr lang="en-GB" sz="1600" dirty="0">
                <a:latin typeface="Arial" panose="020B0604020202020204" pitchFamily="34" charset="0"/>
                <a:cs typeface="Arial" panose="020B0604020202020204" pitchFamily="34" charset="0"/>
              </a:rPr>
              <a:t>Issues agreed</a:t>
            </a:r>
          </a:p>
          <a:p>
            <a:pPr marL="896938" indent="-269875"/>
            <a:r>
              <a:rPr lang="en-GB" sz="1600" dirty="0">
                <a:latin typeface="Arial" panose="020B0604020202020204" pitchFamily="34" charset="0"/>
                <a:cs typeface="Arial" panose="020B0604020202020204" pitchFamily="34" charset="0"/>
              </a:rPr>
              <a:t>Issues not agreed and why not agreed</a:t>
            </a:r>
          </a:p>
          <a:p>
            <a:r>
              <a:rPr lang="en-GB" sz="1800" dirty="0">
                <a:latin typeface="Arial" panose="020B0604020202020204" pitchFamily="34" charset="0"/>
                <a:cs typeface="Arial" panose="020B0604020202020204" pitchFamily="34" charset="0"/>
              </a:rPr>
              <a:t>Meetings and draft reports/lists typically “without prejudice”</a:t>
            </a:r>
          </a:p>
          <a:p>
            <a:pPr marL="896938" indent="-269875"/>
            <a:r>
              <a:rPr lang="en-GB" sz="1600" dirty="0">
                <a:latin typeface="Arial" panose="020B0604020202020204" pitchFamily="34" charset="0"/>
                <a:cs typeface="Arial" panose="020B0604020202020204" pitchFamily="34" charset="0"/>
              </a:rPr>
              <a:t>Only the experts (and assistants) attend; no lawyers, no Party representatives</a:t>
            </a:r>
          </a:p>
          <a:p>
            <a:pPr marL="896938" indent="-269875"/>
            <a:r>
              <a:rPr lang="en-GB" sz="1600" dirty="0">
                <a:latin typeface="Arial" panose="020B0604020202020204" pitchFamily="34" charset="0"/>
                <a:cs typeface="Arial" panose="020B0604020202020204" pitchFamily="34" charset="0"/>
              </a:rPr>
              <a:t>Conversations, correspondence between experts cannot be referred to before the Tribunal (with very limited exceptions)</a:t>
            </a:r>
          </a:p>
          <a:p>
            <a:pPr marL="896938" indent="-269875"/>
            <a:r>
              <a:rPr lang="en-GB" sz="1600" dirty="0">
                <a:latin typeface="Arial" panose="020B0604020202020204" pitchFamily="34" charset="0"/>
                <a:cs typeface="Arial" panose="020B0604020202020204" pitchFamily="34" charset="0"/>
              </a:rPr>
              <a:t>What is acceptable re: instructing experts attending meetings</a:t>
            </a:r>
          </a:p>
          <a:p>
            <a:endParaRPr lang="en-GB" sz="2000" dirty="0">
              <a:latin typeface="Arial" panose="020B0604020202020204" pitchFamily="34" charset="0"/>
              <a:cs typeface="Arial" panose="020B0604020202020204" pitchFamily="34" charset="0"/>
            </a:endParaRPr>
          </a:p>
        </p:txBody>
      </p:sp>
      <p:sp>
        <p:nvSpPr>
          <p:cNvPr id="7" name="Rectangle 6">
            <a:extLst>
              <a:ext uri="{FF2B5EF4-FFF2-40B4-BE49-F238E27FC236}">
                <a16:creationId xmlns:a16="http://schemas.microsoft.com/office/drawing/2014/main" id="{D5FFA08E-48BE-4877-AABB-C94DAE1B289D}"/>
              </a:ext>
            </a:extLst>
          </p:cNvPr>
          <p:cNvSpPr/>
          <p:nvPr/>
        </p:nvSpPr>
        <p:spPr>
          <a:xfrm>
            <a:off x="4673695" y="420699"/>
            <a:ext cx="4572000" cy="584775"/>
          </a:xfrm>
          <a:prstGeom prst="rect">
            <a:avLst/>
          </a:prstGeom>
        </p:spPr>
        <p:txBody>
          <a:bodyPr>
            <a:spAutoFit/>
          </a:bodyPr>
          <a:lstStyle/>
          <a:p>
            <a:pPr algn="ctr"/>
            <a:r>
              <a:rPr lang="en-GB" sz="1000" b="1" dirty="0">
                <a:solidFill>
                  <a:schemeClr val="tx2">
                    <a:lumMod val="75000"/>
                  </a:schemeClr>
                </a:solidFill>
                <a:latin typeface="Arial" panose="020B0604020202020204" pitchFamily="34" charset="0"/>
                <a:cs typeface="Arial" panose="020B0604020202020204" pitchFamily="34" charset="0"/>
              </a:rPr>
              <a:t>TRIBUNAL AND COURT-APPOINTED EXPERTS </a:t>
            </a:r>
          </a:p>
          <a:p>
            <a:pPr algn="ctr"/>
            <a:r>
              <a:rPr lang="en-GB" sz="1000" dirty="0">
                <a:solidFill>
                  <a:schemeClr val="tx2">
                    <a:lumMod val="75000"/>
                  </a:schemeClr>
                </a:solidFill>
                <a:latin typeface="Arial" panose="020B0604020202020204" pitchFamily="34" charset="0"/>
                <a:cs typeface="Arial" panose="020B0604020202020204" pitchFamily="34" charset="0"/>
              </a:rPr>
              <a:t>RPPTL Construction Law Committee, Slide </a:t>
            </a:r>
            <a:fld id="{6EDB4092-FCFE-4AB8-AFE1-27DD6CAF0AAD}" type="slidenum">
              <a:rPr lang="en-GB" sz="1000" smtClean="0">
                <a:solidFill>
                  <a:schemeClr val="tx2">
                    <a:lumMod val="75000"/>
                  </a:schemeClr>
                </a:solidFill>
                <a:latin typeface="Arial" panose="020B0604020202020204" pitchFamily="34" charset="0"/>
                <a:cs typeface="Arial" panose="020B0604020202020204" pitchFamily="34" charset="0"/>
              </a:rPr>
              <a:pPr/>
              <a:t>30</a:t>
            </a:fld>
            <a:endParaRPr lang="en-GB" sz="1000" dirty="0">
              <a:solidFill>
                <a:schemeClr val="tx2">
                  <a:lumMod val="75000"/>
                </a:schemeClr>
              </a:solidFill>
              <a:latin typeface="Arial" panose="020B0604020202020204" pitchFamily="34" charset="0"/>
              <a:cs typeface="Arial" panose="020B0604020202020204" pitchFamily="34" charset="0"/>
            </a:endParaRPr>
          </a:p>
          <a:p>
            <a:pPr algn="ctr"/>
            <a:endParaRPr lang="en-GB" sz="1200" dirty="0">
              <a:solidFill>
                <a:srgbClr val="11275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7535077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885948-8B6A-49A9-B01F-CE49622B4615}"/>
              </a:ext>
            </a:extLst>
          </p:cNvPr>
          <p:cNvSpPr>
            <a:spLocks noGrp="1"/>
          </p:cNvSpPr>
          <p:nvPr>
            <p:ph type="title"/>
          </p:nvPr>
        </p:nvSpPr>
        <p:spPr>
          <a:xfrm>
            <a:off x="402834" y="1011580"/>
            <a:ext cx="8229600" cy="940647"/>
          </a:xfrm>
        </p:spPr>
        <p:txBody>
          <a:bodyPr>
            <a:noAutofit/>
          </a:bodyPr>
          <a:lstStyle/>
          <a:p>
            <a:r>
              <a:rPr lang="en-GB" sz="2000" b="1" dirty="0">
                <a:latin typeface="Arial" panose="020B0604020202020204" pitchFamily="34" charset="0"/>
                <a:cs typeface="Arial" panose="020B0604020202020204" pitchFamily="34" charset="0"/>
              </a:rPr>
              <a:t>JOINT EXPERT MEETINGS AND REPORTS</a:t>
            </a:r>
          </a:p>
        </p:txBody>
      </p:sp>
      <p:sp>
        <p:nvSpPr>
          <p:cNvPr id="6" name="Content Placeholder 5">
            <a:extLst>
              <a:ext uri="{FF2B5EF4-FFF2-40B4-BE49-F238E27FC236}">
                <a16:creationId xmlns:a16="http://schemas.microsoft.com/office/drawing/2014/main" id="{7017CD21-A0F2-4233-87F3-2806BCE49C8F}"/>
              </a:ext>
            </a:extLst>
          </p:cNvPr>
          <p:cNvSpPr>
            <a:spLocks noGrp="1"/>
          </p:cNvSpPr>
          <p:nvPr>
            <p:ph idx="1"/>
          </p:nvPr>
        </p:nvSpPr>
        <p:spPr>
          <a:xfrm>
            <a:off x="416279" y="1838469"/>
            <a:ext cx="8368187" cy="4629565"/>
          </a:xfrm>
          <a:noFill/>
        </p:spPr>
        <p:txBody>
          <a:bodyPr>
            <a:noAutofit/>
          </a:bodyPr>
          <a:lstStyle/>
          <a:p>
            <a:r>
              <a:rPr lang="en-GB" sz="1800" dirty="0">
                <a:latin typeface="Arial" panose="020B0604020202020204" pitchFamily="34" charset="0"/>
                <a:cs typeface="Arial" panose="020B0604020202020204" pitchFamily="34" charset="0"/>
              </a:rPr>
              <a:t>Recommendations to avoid process becoming very unwieldly/expensive</a:t>
            </a:r>
          </a:p>
          <a:p>
            <a:pPr marL="896938" indent="-269875"/>
            <a:r>
              <a:rPr lang="en-GB" sz="1600" dirty="0">
                <a:latin typeface="Arial" panose="020B0604020202020204" pitchFamily="34" charset="0"/>
                <a:cs typeface="Arial" panose="020B0604020202020204" pitchFamily="34" charset="0"/>
              </a:rPr>
              <a:t>Avoid experts writing a joint report; simple tables/lists are more user friendly and cheaper</a:t>
            </a:r>
          </a:p>
          <a:p>
            <a:pPr marL="896938" indent="-269875"/>
            <a:r>
              <a:rPr lang="en-GB" sz="1600" dirty="0">
                <a:latin typeface="Arial" panose="020B0604020202020204" pitchFamily="34" charset="0"/>
                <a:cs typeface="Arial" panose="020B0604020202020204" pitchFamily="34" charset="0"/>
              </a:rPr>
              <a:t>Experts to propose format for counsel to comment on/agree</a:t>
            </a:r>
          </a:p>
          <a:p>
            <a:pPr marL="896938" indent="-269875"/>
            <a:r>
              <a:rPr lang="en-GB" sz="1600" dirty="0">
                <a:latin typeface="Arial" panose="020B0604020202020204" pitchFamily="34" charset="0"/>
                <a:cs typeface="Arial" panose="020B0604020202020204" pitchFamily="34" charset="0"/>
              </a:rPr>
              <a:t>Consider fixing period/date for expert “conclave”</a:t>
            </a:r>
          </a:p>
          <a:p>
            <a:r>
              <a:rPr lang="en-GB" sz="1800" dirty="0">
                <a:latin typeface="Arial" panose="020B0604020202020204" pitchFamily="34" charset="0"/>
                <a:cs typeface="Arial" panose="020B0604020202020204" pitchFamily="34" charset="0"/>
              </a:rPr>
              <a:t>Joint reports/lists relied on extensively by Tribunals</a:t>
            </a:r>
          </a:p>
          <a:p>
            <a:r>
              <a:rPr lang="en-GB" sz="1800" dirty="0">
                <a:latin typeface="Arial" panose="020B0604020202020204" pitchFamily="34" charset="0"/>
                <a:cs typeface="Arial" panose="020B0604020202020204" pitchFamily="34" charset="0"/>
              </a:rPr>
              <a:t>To what extent should/can the Tribunal expert be involved in this process?</a:t>
            </a:r>
          </a:p>
          <a:p>
            <a:endParaRPr lang="en-GB" sz="2000" dirty="0">
              <a:latin typeface="Arial" panose="020B0604020202020204" pitchFamily="34" charset="0"/>
              <a:cs typeface="Arial" panose="020B0604020202020204" pitchFamily="34" charset="0"/>
            </a:endParaRPr>
          </a:p>
        </p:txBody>
      </p:sp>
      <p:sp>
        <p:nvSpPr>
          <p:cNvPr id="7" name="Rectangle 6">
            <a:extLst>
              <a:ext uri="{FF2B5EF4-FFF2-40B4-BE49-F238E27FC236}">
                <a16:creationId xmlns:a16="http://schemas.microsoft.com/office/drawing/2014/main" id="{D5FFA08E-48BE-4877-AABB-C94DAE1B289D}"/>
              </a:ext>
            </a:extLst>
          </p:cNvPr>
          <p:cNvSpPr/>
          <p:nvPr/>
        </p:nvSpPr>
        <p:spPr>
          <a:xfrm>
            <a:off x="4673695" y="420699"/>
            <a:ext cx="4572000" cy="584775"/>
          </a:xfrm>
          <a:prstGeom prst="rect">
            <a:avLst/>
          </a:prstGeom>
        </p:spPr>
        <p:txBody>
          <a:bodyPr>
            <a:spAutoFit/>
          </a:bodyPr>
          <a:lstStyle/>
          <a:p>
            <a:pPr algn="ctr"/>
            <a:r>
              <a:rPr lang="en-GB" sz="1000" b="1" dirty="0">
                <a:solidFill>
                  <a:schemeClr val="tx2">
                    <a:lumMod val="75000"/>
                  </a:schemeClr>
                </a:solidFill>
                <a:latin typeface="Arial" panose="020B0604020202020204" pitchFamily="34" charset="0"/>
                <a:cs typeface="Arial" panose="020B0604020202020204" pitchFamily="34" charset="0"/>
              </a:rPr>
              <a:t>TRIBUNAL AND COURT-APPOINTED EXPERTS </a:t>
            </a:r>
          </a:p>
          <a:p>
            <a:pPr algn="ctr"/>
            <a:r>
              <a:rPr lang="en-GB" sz="1000" dirty="0">
                <a:solidFill>
                  <a:schemeClr val="tx2">
                    <a:lumMod val="75000"/>
                  </a:schemeClr>
                </a:solidFill>
                <a:latin typeface="Arial" panose="020B0604020202020204" pitchFamily="34" charset="0"/>
                <a:cs typeface="Arial" panose="020B0604020202020204" pitchFamily="34" charset="0"/>
              </a:rPr>
              <a:t>RPPTL Construction Law Committee, Slide </a:t>
            </a:r>
            <a:fld id="{6EDB4092-FCFE-4AB8-AFE1-27DD6CAF0AAD}" type="slidenum">
              <a:rPr lang="en-GB" sz="1000" smtClean="0">
                <a:solidFill>
                  <a:schemeClr val="tx2">
                    <a:lumMod val="75000"/>
                  </a:schemeClr>
                </a:solidFill>
                <a:latin typeface="Arial" panose="020B0604020202020204" pitchFamily="34" charset="0"/>
                <a:cs typeface="Arial" panose="020B0604020202020204" pitchFamily="34" charset="0"/>
              </a:rPr>
              <a:pPr/>
              <a:t>31</a:t>
            </a:fld>
            <a:endParaRPr lang="en-GB" sz="1000" dirty="0">
              <a:solidFill>
                <a:schemeClr val="tx2">
                  <a:lumMod val="75000"/>
                </a:schemeClr>
              </a:solidFill>
              <a:latin typeface="Arial" panose="020B0604020202020204" pitchFamily="34" charset="0"/>
              <a:cs typeface="Arial" panose="020B0604020202020204" pitchFamily="34" charset="0"/>
            </a:endParaRPr>
          </a:p>
          <a:p>
            <a:pPr algn="ctr"/>
            <a:endParaRPr lang="en-GB" sz="1200" dirty="0">
              <a:solidFill>
                <a:srgbClr val="11275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7323996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885948-8B6A-49A9-B01F-CE49622B4615}"/>
              </a:ext>
            </a:extLst>
          </p:cNvPr>
          <p:cNvSpPr>
            <a:spLocks noGrp="1"/>
          </p:cNvSpPr>
          <p:nvPr>
            <p:ph type="title"/>
          </p:nvPr>
        </p:nvSpPr>
        <p:spPr>
          <a:xfrm>
            <a:off x="402834" y="1011580"/>
            <a:ext cx="8229600" cy="940647"/>
          </a:xfrm>
        </p:spPr>
        <p:txBody>
          <a:bodyPr>
            <a:noAutofit/>
          </a:bodyPr>
          <a:lstStyle/>
          <a:p>
            <a:r>
              <a:rPr lang="en-GB" sz="2000" b="1" dirty="0">
                <a:latin typeface="Arial" panose="020B0604020202020204" pitchFamily="34" charset="0"/>
                <a:cs typeface="Arial" panose="020B0604020202020204" pitchFamily="34" charset="0"/>
              </a:rPr>
              <a:t>THE HEARING</a:t>
            </a:r>
          </a:p>
        </p:txBody>
      </p:sp>
      <p:sp>
        <p:nvSpPr>
          <p:cNvPr id="6" name="Content Placeholder 5">
            <a:extLst>
              <a:ext uri="{FF2B5EF4-FFF2-40B4-BE49-F238E27FC236}">
                <a16:creationId xmlns:a16="http://schemas.microsoft.com/office/drawing/2014/main" id="{7017CD21-A0F2-4233-87F3-2806BCE49C8F}"/>
              </a:ext>
            </a:extLst>
          </p:cNvPr>
          <p:cNvSpPr>
            <a:spLocks noGrp="1"/>
          </p:cNvSpPr>
          <p:nvPr>
            <p:ph idx="1"/>
          </p:nvPr>
        </p:nvSpPr>
        <p:spPr>
          <a:xfrm>
            <a:off x="416279" y="1838469"/>
            <a:ext cx="8368187" cy="4629565"/>
          </a:xfrm>
          <a:noFill/>
        </p:spPr>
        <p:txBody>
          <a:bodyPr>
            <a:noAutofit/>
          </a:bodyPr>
          <a:lstStyle/>
          <a:p>
            <a:r>
              <a:rPr lang="en-GB" sz="1800" dirty="0">
                <a:latin typeface="Arial" panose="020B0604020202020204" pitchFamily="34" charset="0"/>
                <a:cs typeface="Arial" panose="020B0604020202020204" pitchFamily="34" charset="0"/>
              </a:rPr>
              <a:t>What is the Tribunal-appointed expert’s role at the hearing?</a:t>
            </a:r>
          </a:p>
          <a:p>
            <a:r>
              <a:rPr lang="en-GB" sz="1800" dirty="0">
                <a:latin typeface="Arial" panose="020B0604020202020204" pitchFamily="34" charset="0"/>
                <a:cs typeface="Arial" panose="020B0604020202020204" pitchFamily="34" charset="0"/>
              </a:rPr>
              <a:t>Practical but important – where do they sit?</a:t>
            </a:r>
          </a:p>
          <a:p>
            <a:endParaRPr lang="en-GB" sz="2000" dirty="0">
              <a:latin typeface="Arial" panose="020B0604020202020204" pitchFamily="34" charset="0"/>
              <a:cs typeface="Arial" panose="020B0604020202020204" pitchFamily="34" charset="0"/>
            </a:endParaRPr>
          </a:p>
        </p:txBody>
      </p:sp>
      <p:sp>
        <p:nvSpPr>
          <p:cNvPr id="7" name="Rectangle 6">
            <a:extLst>
              <a:ext uri="{FF2B5EF4-FFF2-40B4-BE49-F238E27FC236}">
                <a16:creationId xmlns:a16="http://schemas.microsoft.com/office/drawing/2014/main" id="{D5FFA08E-48BE-4877-AABB-C94DAE1B289D}"/>
              </a:ext>
            </a:extLst>
          </p:cNvPr>
          <p:cNvSpPr/>
          <p:nvPr/>
        </p:nvSpPr>
        <p:spPr>
          <a:xfrm>
            <a:off x="4673695" y="420699"/>
            <a:ext cx="4572000" cy="584775"/>
          </a:xfrm>
          <a:prstGeom prst="rect">
            <a:avLst/>
          </a:prstGeom>
        </p:spPr>
        <p:txBody>
          <a:bodyPr>
            <a:spAutoFit/>
          </a:bodyPr>
          <a:lstStyle/>
          <a:p>
            <a:pPr algn="ctr"/>
            <a:r>
              <a:rPr lang="en-GB" sz="1000" b="1" dirty="0">
                <a:solidFill>
                  <a:schemeClr val="tx2">
                    <a:lumMod val="75000"/>
                  </a:schemeClr>
                </a:solidFill>
                <a:latin typeface="Arial" panose="020B0604020202020204" pitchFamily="34" charset="0"/>
                <a:cs typeface="Arial" panose="020B0604020202020204" pitchFamily="34" charset="0"/>
              </a:rPr>
              <a:t>TRIBUNAL AND COURT-APPOINTED EXPERTS </a:t>
            </a:r>
          </a:p>
          <a:p>
            <a:pPr algn="ctr"/>
            <a:r>
              <a:rPr lang="en-GB" sz="1000" dirty="0">
                <a:solidFill>
                  <a:schemeClr val="tx2">
                    <a:lumMod val="75000"/>
                  </a:schemeClr>
                </a:solidFill>
                <a:latin typeface="Arial" panose="020B0604020202020204" pitchFamily="34" charset="0"/>
                <a:cs typeface="Arial" panose="020B0604020202020204" pitchFamily="34" charset="0"/>
              </a:rPr>
              <a:t>RPPTL Construction Law Committee, Slide </a:t>
            </a:r>
            <a:fld id="{6EDB4092-FCFE-4AB8-AFE1-27DD6CAF0AAD}" type="slidenum">
              <a:rPr lang="en-GB" sz="1000" smtClean="0">
                <a:solidFill>
                  <a:schemeClr val="tx2">
                    <a:lumMod val="75000"/>
                  </a:schemeClr>
                </a:solidFill>
                <a:latin typeface="Arial" panose="020B0604020202020204" pitchFamily="34" charset="0"/>
                <a:cs typeface="Arial" panose="020B0604020202020204" pitchFamily="34" charset="0"/>
              </a:rPr>
              <a:pPr/>
              <a:t>32</a:t>
            </a:fld>
            <a:endParaRPr lang="en-GB" sz="1000" dirty="0">
              <a:solidFill>
                <a:schemeClr val="tx2">
                  <a:lumMod val="75000"/>
                </a:schemeClr>
              </a:solidFill>
              <a:latin typeface="Arial" panose="020B0604020202020204" pitchFamily="34" charset="0"/>
              <a:cs typeface="Arial" panose="020B0604020202020204" pitchFamily="34" charset="0"/>
            </a:endParaRPr>
          </a:p>
          <a:p>
            <a:pPr algn="ctr"/>
            <a:endParaRPr lang="en-GB" sz="1200" dirty="0">
              <a:solidFill>
                <a:srgbClr val="11275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1815077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D68896-B98A-4834-A053-8C5E021B1EE8}"/>
              </a:ext>
            </a:extLst>
          </p:cNvPr>
          <p:cNvSpPr>
            <a:spLocks noGrp="1"/>
          </p:cNvSpPr>
          <p:nvPr>
            <p:ph type="title"/>
          </p:nvPr>
        </p:nvSpPr>
        <p:spPr/>
        <p:txBody>
          <a:bodyPr>
            <a:normAutofit/>
          </a:bodyPr>
          <a:lstStyle/>
          <a:p>
            <a:r>
              <a:rPr lang="en-GB" dirty="0"/>
              <a:t>6. CROSS-EXAMINATION of EXPERTS</a:t>
            </a:r>
          </a:p>
        </p:txBody>
      </p:sp>
      <p:sp>
        <p:nvSpPr>
          <p:cNvPr id="3" name="Text Placeholder 2">
            <a:extLst>
              <a:ext uri="{FF2B5EF4-FFF2-40B4-BE49-F238E27FC236}">
                <a16:creationId xmlns:a16="http://schemas.microsoft.com/office/drawing/2014/main" id="{CB5E520C-1161-4310-AB0E-20DB8B46E44B}"/>
              </a:ext>
            </a:extLst>
          </p:cNvPr>
          <p:cNvSpPr>
            <a:spLocks noGrp="1"/>
          </p:cNvSpPr>
          <p:nvPr>
            <p:ph type="body" idx="1"/>
          </p:nvPr>
        </p:nvSpPr>
        <p:spPr>
          <a:xfrm>
            <a:off x="418475" y="2145604"/>
            <a:ext cx="8253058" cy="1500187"/>
          </a:xfrm>
        </p:spPr>
        <p:txBody>
          <a:bodyPr/>
          <a:lstStyle/>
          <a:p>
            <a:endParaRPr lang="en-GB" dirty="0"/>
          </a:p>
        </p:txBody>
      </p:sp>
      <p:sp>
        <p:nvSpPr>
          <p:cNvPr id="4" name="TextBox 3">
            <a:extLst>
              <a:ext uri="{FF2B5EF4-FFF2-40B4-BE49-F238E27FC236}">
                <a16:creationId xmlns:a16="http://schemas.microsoft.com/office/drawing/2014/main" id="{AB08F8EC-5C11-4715-A526-94090435EB2B}"/>
              </a:ext>
            </a:extLst>
          </p:cNvPr>
          <p:cNvSpPr txBox="1"/>
          <p:nvPr/>
        </p:nvSpPr>
        <p:spPr>
          <a:xfrm>
            <a:off x="5562150" y="499730"/>
            <a:ext cx="3109384" cy="400110"/>
          </a:xfrm>
          <a:prstGeom prst="rect">
            <a:avLst/>
          </a:prstGeom>
          <a:noFill/>
        </p:spPr>
        <p:txBody>
          <a:bodyPr wrap="square" rtlCol="0">
            <a:spAutoFit/>
          </a:bodyPr>
          <a:lstStyle/>
          <a:p>
            <a:pPr algn="ctr"/>
            <a:r>
              <a:rPr lang="en-GB" sz="1000" b="1" dirty="0">
                <a:solidFill>
                  <a:schemeClr val="tx2">
                    <a:lumMod val="75000"/>
                  </a:schemeClr>
                </a:solidFill>
                <a:latin typeface="Arial" panose="020B0604020202020204" pitchFamily="34" charset="0"/>
                <a:cs typeface="Arial" panose="020B0604020202020204" pitchFamily="34" charset="0"/>
              </a:rPr>
              <a:t>TRIBUNAL AND COURT-APPOINTED EXPERTS </a:t>
            </a:r>
          </a:p>
          <a:p>
            <a:pPr algn="ctr"/>
            <a:r>
              <a:rPr lang="en-GB" sz="1000" dirty="0">
                <a:solidFill>
                  <a:schemeClr val="tx2">
                    <a:lumMod val="75000"/>
                  </a:schemeClr>
                </a:solidFill>
                <a:latin typeface="Arial" panose="020B0604020202020204" pitchFamily="34" charset="0"/>
                <a:cs typeface="Arial" panose="020B0604020202020204" pitchFamily="34" charset="0"/>
              </a:rPr>
              <a:t>RPPTL Construction Law Committee, Slide </a:t>
            </a:r>
            <a:fld id="{6EDB4092-FCFE-4AB8-AFE1-27DD6CAF0AAD}" type="slidenum">
              <a:rPr lang="en-GB" sz="1000" smtClean="0">
                <a:solidFill>
                  <a:schemeClr val="tx2">
                    <a:lumMod val="75000"/>
                  </a:schemeClr>
                </a:solidFill>
                <a:latin typeface="Arial" panose="020B0604020202020204" pitchFamily="34" charset="0"/>
                <a:cs typeface="Arial" panose="020B0604020202020204" pitchFamily="34" charset="0"/>
              </a:rPr>
              <a:pPr algn="ctr"/>
              <a:t>33</a:t>
            </a:fld>
            <a:endParaRPr lang="en-GB" sz="1000" dirty="0">
              <a:solidFill>
                <a:schemeClr val="tx2">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3998291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885948-8B6A-49A9-B01F-CE49622B4615}"/>
              </a:ext>
            </a:extLst>
          </p:cNvPr>
          <p:cNvSpPr>
            <a:spLocks noGrp="1"/>
          </p:cNvSpPr>
          <p:nvPr>
            <p:ph type="title"/>
          </p:nvPr>
        </p:nvSpPr>
        <p:spPr>
          <a:xfrm>
            <a:off x="342947" y="1126805"/>
            <a:ext cx="8390957" cy="705485"/>
          </a:xfrm>
        </p:spPr>
        <p:txBody>
          <a:bodyPr>
            <a:noAutofit/>
          </a:bodyPr>
          <a:lstStyle/>
          <a:p>
            <a:r>
              <a:rPr lang="en-GB" sz="1800" b="1" dirty="0">
                <a:latin typeface="Arial" panose="020B0604020202020204" pitchFamily="34" charset="0"/>
                <a:cs typeface="Arial" panose="020B0604020202020204" pitchFamily="34" charset="0"/>
              </a:rPr>
              <a:t>CONTEXT OF CROSS-EXAMINATION IN INTERNATIONAL ARBITRATION</a:t>
            </a:r>
          </a:p>
        </p:txBody>
      </p:sp>
      <p:sp>
        <p:nvSpPr>
          <p:cNvPr id="6" name="Content Placeholder 5">
            <a:extLst>
              <a:ext uri="{FF2B5EF4-FFF2-40B4-BE49-F238E27FC236}">
                <a16:creationId xmlns:a16="http://schemas.microsoft.com/office/drawing/2014/main" id="{7017CD21-A0F2-4233-87F3-2806BCE49C8F}"/>
              </a:ext>
            </a:extLst>
          </p:cNvPr>
          <p:cNvSpPr>
            <a:spLocks noGrp="1"/>
          </p:cNvSpPr>
          <p:nvPr>
            <p:ph idx="1"/>
          </p:nvPr>
        </p:nvSpPr>
        <p:spPr>
          <a:xfrm>
            <a:off x="342947" y="1832290"/>
            <a:ext cx="8296747" cy="3522601"/>
          </a:xfrm>
          <a:noFill/>
        </p:spPr>
        <p:txBody>
          <a:bodyPr>
            <a:noAutofit/>
          </a:bodyPr>
          <a:lstStyle/>
          <a:p>
            <a:r>
              <a:rPr lang="en-GB" sz="1600" dirty="0">
                <a:latin typeface="Arial" panose="020B0604020202020204" pitchFamily="34" charset="0"/>
                <a:cs typeface="Arial" panose="020B0604020202020204" pitchFamily="34" charset="0"/>
              </a:rPr>
              <a:t>No obligation to “put your case” → only cross examine (XX) if doing so is likely to improve your client’s position</a:t>
            </a:r>
          </a:p>
          <a:p>
            <a:r>
              <a:rPr lang="en-GB" sz="1600" dirty="0">
                <a:latin typeface="Arial" panose="020B0604020202020204" pitchFamily="34" charset="0"/>
                <a:cs typeface="Arial" panose="020B0604020202020204" pitchFamily="34" charset="0"/>
              </a:rPr>
              <a:t>Every question asked gives the other side two/three opportunities to improve </a:t>
            </a:r>
            <a:r>
              <a:rPr lang="en-GB" sz="1600" u="sng" dirty="0">
                <a:latin typeface="Arial" panose="020B0604020202020204" pitchFamily="34" charset="0"/>
                <a:cs typeface="Arial" panose="020B0604020202020204" pitchFamily="34" charset="0"/>
              </a:rPr>
              <a:t>their</a:t>
            </a:r>
            <a:r>
              <a:rPr lang="en-GB" sz="1600" dirty="0">
                <a:latin typeface="Arial" panose="020B0604020202020204" pitchFamily="34" charset="0"/>
                <a:cs typeface="Arial" panose="020B0604020202020204" pitchFamily="34" charset="0"/>
              </a:rPr>
              <a:t> case </a:t>
            </a:r>
          </a:p>
          <a:p>
            <a:pPr marL="672704" indent="-202406"/>
            <a:r>
              <a:rPr lang="en-GB" sz="1400" dirty="0">
                <a:latin typeface="Arial" panose="020B0604020202020204" pitchFamily="34" charset="0"/>
                <a:cs typeface="Arial" panose="020B0604020202020204" pitchFamily="34" charset="0"/>
              </a:rPr>
              <a:t>Response to your XX</a:t>
            </a:r>
          </a:p>
          <a:p>
            <a:pPr marL="672704" indent="-202406"/>
            <a:r>
              <a:rPr lang="en-GB" sz="1400" dirty="0">
                <a:latin typeface="Arial" panose="020B0604020202020204" pitchFamily="34" charset="0"/>
                <a:cs typeface="Arial" panose="020B0604020202020204" pitchFamily="34" charset="0"/>
              </a:rPr>
              <a:t>Questions asked in re-examination</a:t>
            </a:r>
          </a:p>
          <a:p>
            <a:pPr marL="672704" indent="-202406"/>
            <a:r>
              <a:rPr lang="en-GB" sz="1400" dirty="0">
                <a:latin typeface="Arial" panose="020B0604020202020204" pitchFamily="34" charset="0"/>
                <a:cs typeface="Arial" panose="020B0604020202020204" pitchFamily="34" charset="0"/>
              </a:rPr>
              <a:t>Tribunal questions (including “hot tub”)</a:t>
            </a:r>
          </a:p>
          <a:p>
            <a:r>
              <a:rPr lang="en-GB" sz="1600" dirty="0">
                <a:latin typeface="Arial" panose="020B0604020202020204" pitchFamily="34" charset="0"/>
                <a:cs typeface="Arial" panose="020B0604020202020204" pitchFamily="34" charset="0"/>
              </a:rPr>
              <a:t>“Chess clock” arbitrations with relatively short hearing durations</a:t>
            </a:r>
          </a:p>
          <a:p>
            <a:pPr marL="672704" indent="-202406"/>
            <a:r>
              <a:rPr lang="en-GB" sz="1400" dirty="0">
                <a:latin typeface="Arial" panose="020B0604020202020204" pitchFamily="34" charset="0"/>
                <a:cs typeface="Arial" panose="020B0604020202020204" pitchFamily="34" charset="0"/>
              </a:rPr>
              <a:t>Tribunals more likely to accept counsel cutting off a witness’s answer</a:t>
            </a:r>
          </a:p>
          <a:p>
            <a:pPr marL="672704" indent="-202406"/>
            <a:r>
              <a:rPr lang="en-GB" sz="1400" dirty="0">
                <a:latin typeface="Arial" panose="020B0604020202020204" pitchFamily="34" charset="0"/>
                <a:cs typeface="Arial" panose="020B0604020202020204" pitchFamily="34" charset="0"/>
              </a:rPr>
              <a:t>Re-examination normally strictly limited to scope of XX</a:t>
            </a:r>
          </a:p>
          <a:p>
            <a:r>
              <a:rPr lang="en-GB" sz="1600" dirty="0">
                <a:latin typeface="Arial" panose="020B0604020202020204" pitchFamily="34" charset="0"/>
                <a:cs typeface="Arial" panose="020B0604020202020204" pitchFamily="34" charset="0"/>
              </a:rPr>
              <a:t>“More is not better” </a:t>
            </a:r>
          </a:p>
          <a:p>
            <a:pPr marL="672704" indent="-202406"/>
            <a:r>
              <a:rPr lang="en-GB" sz="1400" dirty="0">
                <a:latin typeface="Arial" panose="020B0604020202020204" pitchFamily="34" charset="0"/>
                <a:cs typeface="Arial" panose="020B0604020202020204" pitchFamily="34" charset="0"/>
              </a:rPr>
              <a:t>You don’t need the witness/expert to make a concession twice</a:t>
            </a:r>
          </a:p>
          <a:p>
            <a:r>
              <a:rPr lang="en-GB" sz="1600" dirty="0">
                <a:latin typeface="Arial" panose="020B0604020202020204" pitchFamily="34" charset="0"/>
                <a:cs typeface="Arial" panose="020B0604020202020204" pitchFamily="34" charset="0"/>
              </a:rPr>
              <a:t>Civil law arbitrators may be dubious of cross-examination, and document-focused</a:t>
            </a:r>
          </a:p>
          <a:p>
            <a:endParaRPr lang="en-GB" sz="1350" dirty="0">
              <a:latin typeface="Arial" panose="020B0604020202020204" pitchFamily="34" charset="0"/>
              <a:cs typeface="Arial" panose="020B0604020202020204" pitchFamily="34" charset="0"/>
            </a:endParaRPr>
          </a:p>
          <a:p>
            <a:endParaRPr lang="en-GB" sz="1350" dirty="0">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E9CB20A4-E8B8-40FA-A728-61472BE2CC52}"/>
              </a:ext>
            </a:extLst>
          </p:cNvPr>
          <p:cNvSpPr/>
          <p:nvPr/>
        </p:nvSpPr>
        <p:spPr>
          <a:xfrm>
            <a:off x="4673695" y="420699"/>
            <a:ext cx="4572000" cy="553998"/>
          </a:xfrm>
          <a:prstGeom prst="rect">
            <a:avLst/>
          </a:prstGeom>
        </p:spPr>
        <p:txBody>
          <a:bodyPr>
            <a:spAutoFit/>
          </a:bodyPr>
          <a:lstStyle/>
          <a:p>
            <a:pPr algn="ctr"/>
            <a:r>
              <a:rPr lang="en-GB" sz="1000" b="1" dirty="0">
                <a:solidFill>
                  <a:schemeClr val="tx2">
                    <a:lumMod val="75000"/>
                  </a:schemeClr>
                </a:solidFill>
                <a:latin typeface="Arial" panose="020B0604020202020204" pitchFamily="34" charset="0"/>
                <a:cs typeface="Arial" panose="020B0604020202020204" pitchFamily="34" charset="0"/>
              </a:rPr>
              <a:t>TRIBUNAL AND COURT-APPOINTED EXPERTS </a:t>
            </a:r>
          </a:p>
          <a:p>
            <a:pPr algn="ctr"/>
            <a:r>
              <a:rPr lang="en-GB" sz="1000" dirty="0">
                <a:solidFill>
                  <a:schemeClr val="tx2">
                    <a:lumMod val="75000"/>
                  </a:schemeClr>
                </a:solidFill>
                <a:latin typeface="Arial" panose="020B0604020202020204" pitchFamily="34" charset="0"/>
                <a:cs typeface="Arial" panose="020B0604020202020204" pitchFamily="34" charset="0"/>
              </a:rPr>
              <a:t>RPPTL Construction Law Committee, Slide </a:t>
            </a:r>
            <a:fld id="{6EDB4092-FCFE-4AB8-AFE1-27DD6CAF0AAD}" type="slidenum">
              <a:rPr lang="en-GB" sz="1000" smtClean="0">
                <a:solidFill>
                  <a:schemeClr val="tx2">
                    <a:lumMod val="75000"/>
                  </a:schemeClr>
                </a:solidFill>
                <a:latin typeface="Arial" panose="020B0604020202020204" pitchFamily="34" charset="0"/>
                <a:cs typeface="Arial" panose="020B0604020202020204" pitchFamily="34" charset="0"/>
              </a:rPr>
              <a:pPr/>
              <a:t>34</a:t>
            </a:fld>
            <a:endParaRPr lang="en-GB" sz="1000" dirty="0">
              <a:solidFill>
                <a:schemeClr val="tx2">
                  <a:lumMod val="75000"/>
                </a:schemeClr>
              </a:solidFill>
              <a:latin typeface="Arial" panose="020B0604020202020204" pitchFamily="34" charset="0"/>
              <a:cs typeface="Arial" panose="020B0604020202020204" pitchFamily="34" charset="0"/>
            </a:endParaRPr>
          </a:p>
          <a:p>
            <a:pPr algn="ctr"/>
            <a:endParaRPr lang="en-GB" sz="1000" dirty="0">
              <a:solidFill>
                <a:srgbClr val="11275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8940361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D68896-B98A-4834-A053-8C5E021B1EE8}"/>
              </a:ext>
            </a:extLst>
          </p:cNvPr>
          <p:cNvSpPr>
            <a:spLocks noGrp="1"/>
          </p:cNvSpPr>
          <p:nvPr>
            <p:ph type="title"/>
          </p:nvPr>
        </p:nvSpPr>
        <p:spPr/>
        <p:txBody>
          <a:bodyPr>
            <a:normAutofit/>
          </a:bodyPr>
          <a:lstStyle/>
          <a:p>
            <a:r>
              <a:rPr lang="en-GB" cap="none" dirty="0"/>
              <a:t>Preparing the Cross-Examination</a:t>
            </a:r>
          </a:p>
        </p:txBody>
      </p:sp>
      <p:sp>
        <p:nvSpPr>
          <p:cNvPr id="3" name="Text Placeholder 2">
            <a:extLst>
              <a:ext uri="{FF2B5EF4-FFF2-40B4-BE49-F238E27FC236}">
                <a16:creationId xmlns:a16="http://schemas.microsoft.com/office/drawing/2014/main" id="{CB5E520C-1161-4310-AB0E-20DB8B46E44B}"/>
              </a:ext>
            </a:extLst>
          </p:cNvPr>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44177212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885948-8B6A-49A9-B01F-CE49622B4615}"/>
              </a:ext>
            </a:extLst>
          </p:cNvPr>
          <p:cNvSpPr>
            <a:spLocks noGrp="1"/>
          </p:cNvSpPr>
          <p:nvPr>
            <p:ph type="title"/>
          </p:nvPr>
        </p:nvSpPr>
        <p:spPr>
          <a:xfrm>
            <a:off x="372292" y="1469700"/>
            <a:ext cx="8248007" cy="705485"/>
          </a:xfrm>
        </p:spPr>
        <p:txBody>
          <a:bodyPr>
            <a:noAutofit/>
          </a:bodyPr>
          <a:lstStyle/>
          <a:p>
            <a:r>
              <a:rPr lang="en-GB" sz="1800" b="1" dirty="0">
                <a:latin typeface="Arial" panose="020B0604020202020204" pitchFamily="34" charset="0"/>
                <a:cs typeface="Arial" panose="020B0604020202020204" pitchFamily="34" charset="0"/>
              </a:rPr>
              <a:t>PREPARING THE CROSS-EXAMINATION</a:t>
            </a:r>
            <a:br>
              <a:rPr lang="en-GB" sz="1800" b="1" dirty="0">
                <a:latin typeface="Arial" panose="020B0604020202020204" pitchFamily="34" charset="0"/>
                <a:cs typeface="Arial" panose="020B0604020202020204" pitchFamily="34" charset="0"/>
              </a:rPr>
            </a:br>
            <a:r>
              <a:rPr lang="en-GB" sz="1800" b="1" dirty="0">
                <a:latin typeface="Arial" panose="020B0604020202020204" pitchFamily="34" charset="0"/>
                <a:cs typeface="Arial" panose="020B0604020202020204" pitchFamily="34" charset="0"/>
              </a:rPr>
              <a:t>Part I – What do you need to achieve during the XX?</a:t>
            </a:r>
          </a:p>
        </p:txBody>
      </p:sp>
      <p:sp>
        <p:nvSpPr>
          <p:cNvPr id="6" name="Content Placeholder 5">
            <a:extLst>
              <a:ext uri="{FF2B5EF4-FFF2-40B4-BE49-F238E27FC236}">
                <a16:creationId xmlns:a16="http://schemas.microsoft.com/office/drawing/2014/main" id="{7017CD21-A0F2-4233-87F3-2806BCE49C8F}"/>
              </a:ext>
            </a:extLst>
          </p:cNvPr>
          <p:cNvSpPr>
            <a:spLocks noGrp="1"/>
          </p:cNvSpPr>
          <p:nvPr>
            <p:ph idx="1"/>
          </p:nvPr>
        </p:nvSpPr>
        <p:spPr>
          <a:xfrm>
            <a:off x="372292" y="2369149"/>
            <a:ext cx="7759337" cy="3564959"/>
          </a:xfrm>
          <a:noFill/>
        </p:spPr>
        <p:txBody>
          <a:bodyPr>
            <a:noAutofit/>
          </a:bodyPr>
          <a:lstStyle/>
          <a:p>
            <a:r>
              <a:rPr lang="en-GB" sz="1600" dirty="0">
                <a:latin typeface="Arial" panose="020B0604020202020204" pitchFamily="34" charset="0"/>
                <a:cs typeface="Arial" panose="020B0604020202020204" pitchFamily="34" charset="0"/>
              </a:rPr>
              <a:t>Review your case theory to identify what oral evidence (if any) you need to get from the witness/expert in order to win</a:t>
            </a:r>
          </a:p>
          <a:p>
            <a:r>
              <a:rPr lang="en-GB" sz="1600" b="1" u="sng" dirty="0">
                <a:latin typeface="Arial" panose="020B0604020202020204" pitchFamily="34" charset="0"/>
                <a:cs typeface="Arial" panose="020B0604020202020204" pitchFamily="34" charset="0"/>
              </a:rPr>
              <a:t>For witnesses of fact</a:t>
            </a:r>
            <a:r>
              <a:rPr lang="en-GB" sz="1600" dirty="0">
                <a:latin typeface="Arial" panose="020B0604020202020204" pitchFamily="34" charset="0"/>
                <a:cs typeface="Arial" panose="020B0604020202020204" pitchFamily="34" charset="0"/>
              </a:rPr>
              <a:t>: what facts do the experts rely on for significant time/money?</a:t>
            </a:r>
          </a:p>
          <a:p>
            <a:r>
              <a:rPr lang="en-GB" sz="1600" b="1" u="sng" dirty="0">
                <a:latin typeface="Arial" panose="020B0604020202020204" pitchFamily="34" charset="0"/>
                <a:cs typeface="Arial" panose="020B0604020202020204" pitchFamily="34" charset="0"/>
              </a:rPr>
              <a:t>For experts</a:t>
            </a:r>
            <a:r>
              <a:rPr lang="en-GB" sz="1600" dirty="0">
                <a:latin typeface="Arial" panose="020B0604020202020204" pitchFamily="34" charset="0"/>
                <a:cs typeface="Arial" panose="020B0604020202020204" pitchFamily="34" charset="0"/>
              </a:rPr>
              <a:t>: where is the money?</a:t>
            </a:r>
          </a:p>
          <a:p>
            <a:r>
              <a:rPr lang="en-GB" sz="1600" dirty="0">
                <a:latin typeface="Arial" panose="020B0604020202020204" pitchFamily="34" charset="0"/>
                <a:cs typeface="Arial" panose="020B0604020202020204" pitchFamily="34" charset="0"/>
              </a:rPr>
              <a:t>Consider if you can use XX to argue your case to the Tribunal </a:t>
            </a:r>
          </a:p>
          <a:p>
            <a:endParaRPr lang="en-GB" sz="1350" dirty="0">
              <a:latin typeface="Arial" panose="020B0604020202020204" pitchFamily="34" charset="0"/>
              <a:cs typeface="Arial" panose="020B0604020202020204" pitchFamily="34" charset="0"/>
            </a:endParaRPr>
          </a:p>
          <a:p>
            <a:endParaRPr lang="en-GB" sz="1350" dirty="0">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F0C7F56B-FB96-4298-9809-7591EE7DDF94}"/>
              </a:ext>
            </a:extLst>
          </p:cNvPr>
          <p:cNvSpPr/>
          <p:nvPr/>
        </p:nvSpPr>
        <p:spPr>
          <a:xfrm>
            <a:off x="4673695" y="420699"/>
            <a:ext cx="4572000" cy="584775"/>
          </a:xfrm>
          <a:prstGeom prst="rect">
            <a:avLst/>
          </a:prstGeom>
        </p:spPr>
        <p:txBody>
          <a:bodyPr>
            <a:spAutoFit/>
          </a:bodyPr>
          <a:lstStyle/>
          <a:p>
            <a:pPr algn="ctr"/>
            <a:r>
              <a:rPr lang="en-GB" sz="1000" b="1" dirty="0">
                <a:solidFill>
                  <a:schemeClr val="tx2">
                    <a:lumMod val="75000"/>
                  </a:schemeClr>
                </a:solidFill>
                <a:latin typeface="Arial" panose="020B0604020202020204" pitchFamily="34" charset="0"/>
                <a:cs typeface="Arial" panose="020B0604020202020204" pitchFamily="34" charset="0"/>
              </a:rPr>
              <a:t>TRIBUNAL AND COURT-APPOINTED EXPERTS </a:t>
            </a:r>
          </a:p>
          <a:p>
            <a:pPr algn="ctr"/>
            <a:r>
              <a:rPr lang="en-GB" sz="1000" dirty="0">
                <a:solidFill>
                  <a:schemeClr val="tx2">
                    <a:lumMod val="75000"/>
                  </a:schemeClr>
                </a:solidFill>
                <a:latin typeface="Arial" panose="020B0604020202020204" pitchFamily="34" charset="0"/>
                <a:cs typeface="Arial" panose="020B0604020202020204" pitchFamily="34" charset="0"/>
              </a:rPr>
              <a:t>RPPTL Construction Law Committee, Slide </a:t>
            </a:r>
            <a:fld id="{6EDB4092-FCFE-4AB8-AFE1-27DD6CAF0AAD}" type="slidenum">
              <a:rPr lang="en-GB" sz="1000" smtClean="0">
                <a:solidFill>
                  <a:schemeClr val="tx2">
                    <a:lumMod val="75000"/>
                  </a:schemeClr>
                </a:solidFill>
                <a:latin typeface="Arial" panose="020B0604020202020204" pitchFamily="34" charset="0"/>
                <a:cs typeface="Arial" panose="020B0604020202020204" pitchFamily="34" charset="0"/>
              </a:rPr>
              <a:pPr/>
              <a:t>36</a:t>
            </a:fld>
            <a:endParaRPr lang="en-GB" sz="1000" dirty="0">
              <a:solidFill>
                <a:schemeClr val="tx2">
                  <a:lumMod val="75000"/>
                </a:schemeClr>
              </a:solidFill>
              <a:latin typeface="Arial" panose="020B0604020202020204" pitchFamily="34" charset="0"/>
              <a:cs typeface="Arial" panose="020B0604020202020204" pitchFamily="34" charset="0"/>
            </a:endParaRPr>
          </a:p>
          <a:p>
            <a:pPr algn="ctr"/>
            <a:endParaRPr lang="en-GB" sz="1200" dirty="0">
              <a:solidFill>
                <a:srgbClr val="11275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7982936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885948-8B6A-49A9-B01F-CE49622B4615}"/>
              </a:ext>
            </a:extLst>
          </p:cNvPr>
          <p:cNvSpPr>
            <a:spLocks noGrp="1"/>
          </p:cNvSpPr>
          <p:nvPr>
            <p:ph type="title"/>
          </p:nvPr>
        </p:nvSpPr>
        <p:spPr>
          <a:xfrm>
            <a:off x="333499" y="1048522"/>
            <a:ext cx="7973687" cy="705485"/>
          </a:xfrm>
        </p:spPr>
        <p:txBody>
          <a:bodyPr>
            <a:noAutofit/>
          </a:bodyPr>
          <a:lstStyle/>
          <a:p>
            <a:r>
              <a:rPr lang="en-GB" sz="1800" b="1" dirty="0">
                <a:latin typeface="Arial" panose="020B0604020202020204" pitchFamily="34" charset="0"/>
                <a:cs typeface="Arial" panose="020B0604020202020204" pitchFamily="34" charset="0"/>
              </a:rPr>
              <a:t>PREPARING THE CROSS EXAMINATION</a:t>
            </a:r>
            <a:br>
              <a:rPr lang="en-GB" sz="1800" b="1" dirty="0">
                <a:latin typeface="Arial" panose="020B0604020202020204" pitchFamily="34" charset="0"/>
                <a:cs typeface="Arial" panose="020B0604020202020204" pitchFamily="34" charset="0"/>
              </a:rPr>
            </a:br>
            <a:r>
              <a:rPr lang="en-GB" sz="1800" b="1" dirty="0">
                <a:latin typeface="Arial" panose="020B0604020202020204" pitchFamily="34" charset="0"/>
                <a:cs typeface="Arial" panose="020B0604020202020204" pitchFamily="34" charset="0"/>
              </a:rPr>
              <a:t>Part II – Identify the potential topics</a:t>
            </a:r>
          </a:p>
        </p:txBody>
      </p:sp>
      <p:sp>
        <p:nvSpPr>
          <p:cNvPr id="6" name="Content Placeholder 5">
            <a:extLst>
              <a:ext uri="{FF2B5EF4-FFF2-40B4-BE49-F238E27FC236}">
                <a16:creationId xmlns:a16="http://schemas.microsoft.com/office/drawing/2014/main" id="{7017CD21-A0F2-4233-87F3-2806BCE49C8F}"/>
              </a:ext>
            </a:extLst>
          </p:cNvPr>
          <p:cNvSpPr>
            <a:spLocks noGrp="1"/>
          </p:cNvSpPr>
          <p:nvPr>
            <p:ph idx="1"/>
          </p:nvPr>
        </p:nvSpPr>
        <p:spPr>
          <a:xfrm>
            <a:off x="333499" y="1881469"/>
            <a:ext cx="7759337" cy="3564959"/>
          </a:xfrm>
          <a:noFill/>
        </p:spPr>
        <p:txBody>
          <a:bodyPr>
            <a:noAutofit/>
          </a:bodyPr>
          <a:lstStyle/>
          <a:p>
            <a:r>
              <a:rPr lang="en-GB" sz="1600" dirty="0">
                <a:latin typeface="Arial" panose="020B0604020202020204" pitchFamily="34" charset="0"/>
                <a:cs typeface="Arial" panose="020B0604020202020204" pitchFamily="34" charset="0"/>
              </a:rPr>
              <a:t>Discuss potential XX topics with “your” fact witnesses, expert and client</a:t>
            </a:r>
          </a:p>
          <a:p>
            <a:r>
              <a:rPr lang="en-GB" sz="1600" dirty="0">
                <a:latin typeface="Arial" panose="020B0604020202020204" pitchFamily="34" charset="0"/>
                <a:cs typeface="Arial" panose="020B0604020202020204" pitchFamily="34" charset="0"/>
              </a:rPr>
              <a:t>Research background of witness/expert</a:t>
            </a:r>
          </a:p>
          <a:p>
            <a:pPr marL="672704" indent="-202406"/>
            <a:r>
              <a:rPr lang="en-GB" sz="1400" dirty="0">
                <a:latin typeface="Arial" panose="020B0604020202020204" pitchFamily="34" charset="0"/>
                <a:cs typeface="Arial" panose="020B0604020202020204" pitchFamily="34" charset="0"/>
              </a:rPr>
              <a:t>Check the claimed professional qualifications/memberships</a:t>
            </a:r>
          </a:p>
          <a:p>
            <a:pPr marL="672704" indent="-202406"/>
            <a:r>
              <a:rPr lang="en-GB" sz="1400" dirty="0">
                <a:latin typeface="Arial" panose="020B0604020202020204" pitchFamily="34" charset="0"/>
                <a:cs typeface="Arial" panose="020B0604020202020204" pitchFamily="34" charset="0"/>
              </a:rPr>
              <a:t>Social media</a:t>
            </a:r>
          </a:p>
          <a:p>
            <a:pPr marL="672704" indent="-202406"/>
            <a:r>
              <a:rPr lang="en-GB" sz="1400" dirty="0">
                <a:latin typeface="Arial" panose="020B0604020202020204" pitchFamily="34" charset="0"/>
                <a:cs typeface="Arial" panose="020B0604020202020204" pitchFamily="34" charset="0"/>
              </a:rPr>
              <a:t>Presentations/papers/articles/books</a:t>
            </a:r>
          </a:p>
          <a:p>
            <a:pPr marL="672704" indent="-202406"/>
            <a:r>
              <a:rPr lang="en-GB" sz="1400" dirty="0">
                <a:latin typeface="Arial" panose="020B0604020202020204" pitchFamily="34" charset="0"/>
                <a:cs typeface="Arial" panose="020B0604020202020204" pitchFamily="34" charset="0"/>
              </a:rPr>
              <a:t>Reported cases, previous reports (subject to confidentiality)</a:t>
            </a:r>
          </a:p>
          <a:p>
            <a:r>
              <a:rPr lang="en-GB" sz="1600" b="1" u="sng" dirty="0">
                <a:latin typeface="Arial" panose="020B0604020202020204" pitchFamily="34" charset="0"/>
                <a:cs typeface="Arial" panose="020B0604020202020204" pitchFamily="34" charset="0"/>
              </a:rPr>
              <a:t>For experts</a:t>
            </a:r>
          </a:p>
          <a:p>
            <a:r>
              <a:rPr lang="en-GB" sz="1600" dirty="0">
                <a:latin typeface="Arial" panose="020B0604020202020204" pitchFamily="34" charset="0"/>
                <a:cs typeface="Arial" panose="020B0604020202020204" pitchFamily="34" charset="0"/>
              </a:rPr>
              <a:t>Review industry/professional literature</a:t>
            </a:r>
          </a:p>
          <a:p>
            <a:pPr marL="672704" indent="-202406"/>
            <a:r>
              <a:rPr lang="en-GB" sz="1400" dirty="0">
                <a:latin typeface="Arial" panose="020B0604020202020204" pitchFamily="34" charset="0"/>
                <a:cs typeface="Arial" panose="020B0604020202020204" pitchFamily="34" charset="0"/>
              </a:rPr>
              <a:t>Is the expert’s approach recognized/approved by his/her profession/industry</a:t>
            </a:r>
          </a:p>
          <a:p>
            <a:pPr marL="672704" indent="-202406"/>
            <a:r>
              <a:rPr lang="en-GB" sz="1400" dirty="0">
                <a:latin typeface="Arial" panose="020B0604020202020204" pitchFamily="34" charset="0"/>
                <a:cs typeface="Arial" panose="020B0604020202020204" pitchFamily="34" charset="0"/>
              </a:rPr>
              <a:t>Has he/she implemented the methodology properly?</a:t>
            </a:r>
          </a:p>
          <a:p>
            <a:r>
              <a:rPr lang="en-GB" sz="1600" dirty="0">
                <a:latin typeface="Arial" panose="020B0604020202020204" pitchFamily="34" charset="0"/>
                <a:cs typeface="Arial" panose="020B0604020202020204" pitchFamily="34" charset="0"/>
              </a:rPr>
              <a:t>Has the expert done what he/she claims to have done?</a:t>
            </a:r>
          </a:p>
          <a:p>
            <a:r>
              <a:rPr lang="en-GB" sz="1600" dirty="0">
                <a:latin typeface="Arial" panose="020B0604020202020204" pitchFamily="34" charset="0"/>
                <a:cs typeface="Arial" panose="020B0604020202020204" pitchFamily="34" charset="0"/>
              </a:rPr>
              <a:t>Check, check and check again all facts relied on and calculations</a:t>
            </a:r>
          </a:p>
          <a:p>
            <a:pPr marL="672704" indent="-202406"/>
            <a:r>
              <a:rPr lang="en-GB" sz="1400" dirty="0">
                <a:latin typeface="Arial" panose="020B0604020202020204" pitchFamily="34" charset="0"/>
                <a:cs typeface="Arial" panose="020B0604020202020204" pitchFamily="34" charset="0"/>
              </a:rPr>
              <a:t>Identify errors/omissions and assess the impact of correcting</a:t>
            </a:r>
          </a:p>
          <a:p>
            <a:pPr marL="672704" indent="-202406"/>
            <a:r>
              <a:rPr lang="en-GB" sz="1400" dirty="0">
                <a:latin typeface="Arial" panose="020B0604020202020204" pitchFamily="34" charset="0"/>
                <a:cs typeface="Arial" panose="020B0604020202020204" pitchFamily="34" charset="0"/>
              </a:rPr>
              <a:t>Identify alternative/ignored facts and assess the impact on opinions</a:t>
            </a:r>
          </a:p>
          <a:p>
            <a:endParaRPr lang="en-GB" sz="1400" dirty="0">
              <a:latin typeface="Arial" panose="020B0604020202020204" pitchFamily="34" charset="0"/>
              <a:cs typeface="Arial" panose="020B0604020202020204" pitchFamily="34" charset="0"/>
            </a:endParaRPr>
          </a:p>
          <a:p>
            <a:endParaRPr lang="en-GB" sz="1350" dirty="0">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C5CE3959-0919-458F-B2F1-6A206ED23ABA}"/>
              </a:ext>
            </a:extLst>
          </p:cNvPr>
          <p:cNvSpPr/>
          <p:nvPr/>
        </p:nvSpPr>
        <p:spPr>
          <a:xfrm>
            <a:off x="4673695" y="420699"/>
            <a:ext cx="4572000" cy="584775"/>
          </a:xfrm>
          <a:prstGeom prst="rect">
            <a:avLst/>
          </a:prstGeom>
        </p:spPr>
        <p:txBody>
          <a:bodyPr>
            <a:spAutoFit/>
          </a:bodyPr>
          <a:lstStyle/>
          <a:p>
            <a:pPr algn="ctr"/>
            <a:r>
              <a:rPr lang="en-GB" sz="1000" b="1" dirty="0">
                <a:solidFill>
                  <a:schemeClr val="tx2">
                    <a:lumMod val="75000"/>
                  </a:schemeClr>
                </a:solidFill>
                <a:latin typeface="Arial" panose="020B0604020202020204" pitchFamily="34" charset="0"/>
                <a:cs typeface="Arial" panose="020B0604020202020204" pitchFamily="34" charset="0"/>
              </a:rPr>
              <a:t>TRIBUNAL AND COURT-APPOINTED EXPERTS </a:t>
            </a:r>
          </a:p>
          <a:p>
            <a:pPr algn="ctr"/>
            <a:r>
              <a:rPr lang="en-GB" sz="1000" dirty="0">
                <a:solidFill>
                  <a:schemeClr val="tx2">
                    <a:lumMod val="75000"/>
                  </a:schemeClr>
                </a:solidFill>
                <a:latin typeface="Arial" panose="020B0604020202020204" pitchFamily="34" charset="0"/>
                <a:cs typeface="Arial" panose="020B0604020202020204" pitchFamily="34" charset="0"/>
              </a:rPr>
              <a:t>RPPTL Construction Law Committee, Slide </a:t>
            </a:r>
            <a:fld id="{6EDB4092-FCFE-4AB8-AFE1-27DD6CAF0AAD}" type="slidenum">
              <a:rPr lang="en-GB" sz="1000" smtClean="0">
                <a:solidFill>
                  <a:schemeClr val="tx2">
                    <a:lumMod val="75000"/>
                  </a:schemeClr>
                </a:solidFill>
                <a:latin typeface="Arial" panose="020B0604020202020204" pitchFamily="34" charset="0"/>
                <a:cs typeface="Arial" panose="020B0604020202020204" pitchFamily="34" charset="0"/>
              </a:rPr>
              <a:pPr/>
              <a:t>37</a:t>
            </a:fld>
            <a:endParaRPr lang="en-GB" sz="1000" dirty="0">
              <a:solidFill>
                <a:schemeClr val="tx2">
                  <a:lumMod val="75000"/>
                </a:schemeClr>
              </a:solidFill>
              <a:latin typeface="Arial" panose="020B0604020202020204" pitchFamily="34" charset="0"/>
              <a:cs typeface="Arial" panose="020B0604020202020204" pitchFamily="34" charset="0"/>
            </a:endParaRPr>
          </a:p>
          <a:p>
            <a:pPr algn="ctr"/>
            <a:endParaRPr lang="en-GB" sz="1200" dirty="0">
              <a:solidFill>
                <a:srgbClr val="11275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1871241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885948-8B6A-49A9-B01F-CE49622B4615}"/>
              </a:ext>
            </a:extLst>
          </p:cNvPr>
          <p:cNvSpPr>
            <a:spLocks noGrp="1"/>
          </p:cNvSpPr>
          <p:nvPr>
            <p:ph type="title"/>
          </p:nvPr>
        </p:nvSpPr>
        <p:spPr>
          <a:xfrm>
            <a:off x="421278" y="1076231"/>
            <a:ext cx="7196048" cy="705485"/>
          </a:xfrm>
        </p:spPr>
        <p:txBody>
          <a:bodyPr>
            <a:noAutofit/>
          </a:bodyPr>
          <a:lstStyle/>
          <a:p>
            <a:r>
              <a:rPr lang="en-GB" sz="1800" b="1" dirty="0">
                <a:latin typeface="Arial" panose="020B0604020202020204" pitchFamily="34" charset="0"/>
                <a:cs typeface="Arial" panose="020B0604020202020204" pitchFamily="34" charset="0"/>
              </a:rPr>
              <a:t>PREPARING THE CROSS EXAMINATION</a:t>
            </a:r>
            <a:br>
              <a:rPr lang="en-GB" sz="1800" b="1" dirty="0">
                <a:latin typeface="Arial" panose="020B0604020202020204" pitchFamily="34" charset="0"/>
                <a:cs typeface="Arial" panose="020B0604020202020204" pitchFamily="34" charset="0"/>
              </a:rPr>
            </a:br>
            <a:r>
              <a:rPr lang="en-GB" sz="1800" b="1" dirty="0">
                <a:latin typeface="Arial" panose="020B0604020202020204" pitchFamily="34" charset="0"/>
                <a:cs typeface="Arial" panose="020B0604020202020204" pitchFamily="34" charset="0"/>
              </a:rPr>
              <a:t>Part III – ‘Drafting’ the XX</a:t>
            </a:r>
          </a:p>
        </p:txBody>
      </p:sp>
      <p:sp>
        <p:nvSpPr>
          <p:cNvPr id="6" name="Content Placeholder 5">
            <a:extLst>
              <a:ext uri="{FF2B5EF4-FFF2-40B4-BE49-F238E27FC236}">
                <a16:creationId xmlns:a16="http://schemas.microsoft.com/office/drawing/2014/main" id="{7017CD21-A0F2-4233-87F3-2806BCE49C8F}"/>
              </a:ext>
            </a:extLst>
          </p:cNvPr>
          <p:cNvSpPr>
            <a:spLocks noGrp="1"/>
          </p:cNvSpPr>
          <p:nvPr>
            <p:ph idx="1"/>
          </p:nvPr>
        </p:nvSpPr>
        <p:spPr>
          <a:xfrm>
            <a:off x="421278" y="2087849"/>
            <a:ext cx="7299989" cy="3564959"/>
          </a:xfrm>
          <a:noFill/>
        </p:spPr>
        <p:txBody>
          <a:bodyPr>
            <a:noAutofit/>
          </a:bodyPr>
          <a:lstStyle/>
          <a:p>
            <a:r>
              <a:rPr lang="en-GB" sz="1600" dirty="0">
                <a:latin typeface="Arial" panose="020B0604020202020204" pitchFamily="34" charset="0"/>
                <a:cs typeface="Arial" panose="020B0604020202020204" pitchFamily="34" charset="0"/>
              </a:rPr>
              <a:t>Work out best “path” to demonstrating the points you need to win</a:t>
            </a:r>
          </a:p>
          <a:p>
            <a:pPr marL="672704" indent="-202406"/>
            <a:r>
              <a:rPr lang="en-GB" sz="1400" dirty="0">
                <a:latin typeface="Arial" panose="020B0604020202020204" pitchFamily="34" charset="0"/>
                <a:cs typeface="Arial" panose="020B0604020202020204" pitchFamily="34" charset="0"/>
              </a:rPr>
              <a:t>Corral the witness/expert to a point where they can only give one credible answer</a:t>
            </a:r>
          </a:p>
          <a:p>
            <a:pPr marL="672704" indent="-202406"/>
            <a:r>
              <a:rPr lang="en-GB" sz="1400" dirty="0">
                <a:latin typeface="Arial" panose="020B0604020202020204" pitchFamily="34" charset="0"/>
                <a:cs typeface="Arial" panose="020B0604020202020204" pitchFamily="34" charset="0"/>
              </a:rPr>
              <a:t>The non-credible answer can be as/more harmful as a concession</a:t>
            </a:r>
          </a:p>
          <a:p>
            <a:r>
              <a:rPr lang="en-GB" sz="1600" dirty="0">
                <a:latin typeface="Arial" panose="020B0604020202020204" pitchFamily="34" charset="0"/>
                <a:cs typeface="Arial" panose="020B0604020202020204" pitchFamily="34" charset="0"/>
              </a:rPr>
              <a:t>Have back up “paths” if don’t get there the first time</a:t>
            </a:r>
          </a:p>
          <a:p>
            <a:r>
              <a:rPr lang="en-GB" sz="1600" dirty="0">
                <a:latin typeface="Arial" panose="020B0604020202020204" pitchFamily="34" charset="0"/>
                <a:cs typeface="Arial" panose="020B0604020202020204" pitchFamily="34" charset="0"/>
              </a:rPr>
              <a:t>Consider whether to include a topic in the XX if no clear path</a:t>
            </a:r>
          </a:p>
          <a:p>
            <a:endParaRPr lang="en-GB" sz="1600" dirty="0">
              <a:latin typeface="Arial" panose="020B0604020202020204" pitchFamily="34" charset="0"/>
              <a:cs typeface="Arial" panose="020B0604020202020204" pitchFamily="34" charset="0"/>
            </a:endParaRPr>
          </a:p>
          <a:p>
            <a:r>
              <a:rPr lang="en-GB" sz="1600" dirty="0">
                <a:latin typeface="Arial" panose="020B0604020202020204" pitchFamily="34" charset="0"/>
                <a:cs typeface="Arial" panose="020B0604020202020204" pitchFamily="34" charset="0"/>
              </a:rPr>
              <a:t>Personal style on how to prepare: script (see next slide) / list of issues to cover etc</a:t>
            </a:r>
          </a:p>
          <a:p>
            <a:pPr marL="672704" indent="-202406"/>
            <a:r>
              <a:rPr lang="en-GB" sz="1400" dirty="0">
                <a:latin typeface="Arial" panose="020B0604020202020204" pitchFamily="34" charset="0"/>
                <a:cs typeface="Arial" panose="020B0604020202020204" pitchFamily="34" charset="0"/>
              </a:rPr>
              <a:t>Leading questions → control the expert’s answer</a:t>
            </a:r>
          </a:p>
          <a:p>
            <a:pPr marL="672704" indent="-202406"/>
            <a:r>
              <a:rPr lang="en-GB" sz="1400" dirty="0">
                <a:latin typeface="Arial" panose="020B0604020202020204" pitchFamily="34" charset="0"/>
                <a:cs typeface="Arial" panose="020B0604020202020204" pitchFamily="34" charset="0"/>
              </a:rPr>
              <a:t>Occasional open questions if you consider expert will “self-destruct,” or answer doesn’t matter</a:t>
            </a:r>
          </a:p>
          <a:p>
            <a:endParaRPr lang="en-GB" sz="1350" dirty="0">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909DC81C-FD1B-49BF-9634-B937E05E8A7F}"/>
              </a:ext>
            </a:extLst>
          </p:cNvPr>
          <p:cNvSpPr/>
          <p:nvPr/>
        </p:nvSpPr>
        <p:spPr>
          <a:xfrm>
            <a:off x="4673695" y="420699"/>
            <a:ext cx="4572000" cy="584775"/>
          </a:xfrm>
          <a:prstGeom prst="rect">
            <a:avLst/>
          </a:prstGeom>
        </p:spPr>
        <p:txBody>
          <a:bodyPr>
            <a:spAutoFit/>
          </a:bodyPr>
          <a:lstStyle/>
          <a:p>
            <a:pPr algn="ctr"/>
            <a:r>
              <a:rPr lang="en-GB" sz="1000" b="1" dirty="0">
                <a:solidFill>
                  <a:schemeClr val="tx2">
                    <a:lumMod val="75000"/>
                  </a:schemeClr>
                </a:solidFill>
                <a:latin typeface="Arial" panose="020B0604020202020204" pitchFamily="34" charset="0"/>
                <a:cs typeface="Arial" panose="020B0604020202020204" pitchFamily="34" charset="0"/>
              </a:rPr>
              <a:t>TRIBUNAL AND COURT-APPOINTED EXPERTS </a:t>
            </a:r>
          </a:p>
          <a:p>
            <a:pPr algn="ctr"/>
            <a:r>
              <a:rPr lang="en-GB" sz="1000" dirty="0">
                <a:solidFill>
                  <a:schemeClr val="tx2">
                    <a:lumMod val="75000"/>
                  </a:schemeClr>
                </a:solidFill>
                <a:latin typeface="Arial" panose="020B0604020202020204" pitchFamily="34" charset="0"/>
                <a:cs typeface="Arial" panose="020B0604020202020204" pitchFamily="34" charset="0"/>
              </a:rPr>
              <a:t>RPPTL Construction Law Committee, Slide </a:t>
            </a:r>
            <a:fld id="{6EDB4092-FCFE-4AB8-AFE1-27DD6CAF0AAD}" type="slidenum">
              <a:rPr lang="en-GB" sz="1000" smtClean="0">
                <a:solidFill>
                  <a:schemeClr val="tx2">
                    <a:lumMod val="75000"/>
                  </a:schemeClr>
                </a:solidFill>
                <a:latin typeface="Arial" panose="020B0604020202020204" pitchFamily="34" charset="0"/>
                <a:cs typeface="Arial" panose="020B0604020202020204" pitchFamily="34" charset="0"/>
              </a:rPr>
              <a:pPr/>
              <a:t>38</a:t>
            </a:fld>
            <a:endParaRPr lang="en-GB" sz="1000" dirty="0">
              <a:solidFill>
                <a:schemeClr val="tx2">
                  <a:lumMod val="75000"/>
                </a:schemeClr>
              </a:solidFill>
              <a:latin typeface="Arial" panose="020B0604020202020204" pitchFamily="34" charset="0"/>
              <a:cs typeface="Arial" panose="020B0604020202020204" pitchFamily="34" charset="0"/>
            </a:endParaRPr>
          </a:p>
          <a:p>
            <a:pPr algn="ctr"/>
            <a:endParaRPr lang="en-GB" sz="1200" dirty="0">
              <a:solidFill>
                <a:srgbClr val="11275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7736490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DC148C0-4F2B-41D9-9E53-BEF3208A1A42}"/>
              </a:ext>
            </a:extLst>
          </p:cNvPr>
          <p:cNvSpPr/>
          <p:nvPr/>
        </p:nvSpPr>
        <p:spPr>
          <a:xfrm>
            <a:off x="205740" y="1287901"/>
            <a:ext cx="8688878" cy="4408899"/>
          </a:xfrm>
          <a:prstGeom prst="rect">
            <a:avLst/>
          </a:prstGeom>
          <a:solidFill>
            <a:schemeClr val="bg1"/>
          </a:solidFill>
        </p:spPr>
        <p:txBody>
          <a:bodyPr wrap="square">
            <a:spAutoFit/>
          </a:bodyPr>
          <a:lstStyle/>
          <a:p>
            <a:pPr marL="257175" indent="-257175">
              <a:buFont typeface="+mj-lt"/>
              <a:buAutoNum type="romanUcPeriod"/>
            </a:pPr>
            <a:r>
              <a:rPr lang="en-GB" sz="825" b="1" u="sng" kern="0" dirty="0">
                <a:solidFill>
                  <a:srgbClr val="000000"/>
                </a:solidFill>
                <a:latin typeface="Times New Roman" panose="02020603050405020304" pitchFamily="18" charset="0"/>
                <a:ea typeface="Times New Roman" panose="02020603050405020304" pitchFamily="18" charset="0"/>
              </a:rPr>
              <a:t>DOCTORED DOCUMENTS</a:t>
            </a:r>
          </a:p>
          <a:p>
            <a:pPr>
              <a:tabLst>
                <a:tab pos="337661" algn="l"/>
              </a:tabLst>
            </a:pPr>
            <a:r>
              <a:rPr lang="en-GB" sz="825" dirty="0">
                <a:latin typeface="Times New Roman" panose="02020603050405020304" pitchFamily="18" charset="0"/>
                <a:ea typeface="Calibri" panose="020F0502020204030204" pitchFamily="34" charset="0"/>
              </a:rPr>
              <a:t>1. Mr X, you will recall that in the Reply, XX raised a concern regarding certain XX cost schedules?</a:t>
            </a:r>
          </a:p>
          <a:p>
            <a:pPr>
              <a:tabLst>
                <a:tab pos="337661" algn="l"/>
              </a:tabLst>
            </a:pPr>
            <a:r>
              <a:rPr lang="en-GB" sz="825" dirty="0">
                <a:latin typeface="Times New Roman" panose="02020603050405020304" pitchFamily="18" charset="0"/>
                <a:ea typeface="Calibri" panose="020F0502020204030204" pitchFamily="34" charset="0"/>
              </a:rPr>
              <a:t>2. If we start with the version prepared by XX. </a:t>
            </a:r>
          </a:p>
          <a:p>
            <a:pPr marL="257175" indent="-257175">
              <a:buFont typeface="Symbol" panose="05050102010706020507" pitchFamily="18" charset="2"/>
              <a:buChar char=""/>
              <a:tabLst>
                <a:tab pos="337661" algn="l"/>
              </a:tabLst>
            </a:pPr>
            <a:r>
              <a:rPr lang="en-GB" sz="825" b="1" dirty="0">
                <a:latin typeface="Times New Roman" panose="02020603050405020304" pitchFamily="18" charset="0"/>
                <a:ea typeface="Calibri" panose="020F0502020204030204" pitchFamily="34" charset="0"/>
              </a:rPr>
              <a:t>{E3/122/1}</a:t>
            </a:r>
            <a:r>
              <a:rPr lang="en-GB" sz="825" dirty="0">
                <a:latin typeface="Times New Roman" panose="02020603050405020304" pitchFamily="18" charset="0"/>
                <a:ea typeface="Calibri" panose="020F0502020204030204" pitchFamily="34" charset="0"/>
              </a:rPr>
              <a:t> YY’s submission to ZZ for COR 15.</a:t>
            </a:r>
          </a:p>
          <a:p>
            <a:pPr marL="257175" indent="-257175">
              <a:buFont typeface="Symbol" panose="05050102010706020507" pitchFamily="18" charset="2"/>
              <a:buChar char=""/>
              <a:tabLst>
                <a:tab pos="337661" algn="l"/>
              </a:tabLst>
            </a:pPr>
            <a:r>
              <a:rPr lang="en-GB" sz="825" b="1" dirty="0">
                <a:latin typeface="Times New Roman" panose="02020603050405020304" pitchFamily="18" charset="0"/>
                <a:ea typeface="Calibri" panose="020F0502020204030204" pitchFamily="34" charset="0"/>
              </a:rPr>
              <a:t>{E3/122/7}  </a:t>
            </a:r>
            <a:r>
              <a:rPr lang="en-GB" sz="825" dirty="0">
                <a:latin typeface="Times New Roman" panose="02020603050405020304" pitchFamily="18" charset="0"/>
                <a:ea typeface="Calibri" panose="020F0502020204030204" pitchFamily="34" charset="0"/>
              </a:rPr>
              <a:t>This is XX’s schedule as submitted to YY</a:t>
            </a:r>
          </a:p>
          <a:p>
            <a:pPr marL="557213" lvl="1" indent="-214313">
              <a:buFont typeface="Courier New" panose="02070309020205020404" pitchFamily="49" charset="0"/>
              <a:buChar char="­"/>
              <a:tabLst>
                <a:tab pos="337661" algn="l"/>
              </a:tabLst>
            </a:pPr>
            <a:r>
              <a:rPr lang="en-GB" sz="825" dirty="0">
                <a:latin typeface="Times New Roman" panose="02020603050405020304" pitchFamily="18" charset="0"/>
                <a:ea typeface="Calibri" panose="020F0502020204030204" pitchFamily="34" charset="0"/>
                <a:cs typeface="Times New Roman" panose="02020603050405020304" pitchFamily="18" charset="0"/>
              </a:rPr>
              <a:t>Rates from US$180 for a safety engineer</a:t>
            </a:r>
          </a:p>
          <a:p>
            <a:pPr marL="557213" lvl="1" indent="-214313">
              <a:buFont typeface="Courier New" panose="02070309020205020404" pitchFamily="49" charset="0"/>
              <a:buChar char="­"/>
              <a:tabLst>
                <a:tab pos="337661" algn="l"/>
              </a:tabLst>
            </a:pPr>
            <a:r>
              <a:rPr lang="en-GB" sz="825" dirty="0">
                <a:latin typeface="Times New Roman" panose="02020603050405020304" pitchFamily="18" charset="0"/>
                <a:ea typeface="Calibri" panose="020F0502020204030204" pitchFamily="34" charset="0"/>
                <a:cs typeface="Times New Roman" panose="02020603050405020304" pitchFamily="18" charset="0"/>
              </a:rPr>
              <a:t>US$120 for a foreman</a:t>
            </a:r>
          </a:p>
          <a:p>
            <a:pPr marL="557213" lvl="1" indent="-214313">
              <a:buFont typeface="Courier New" panose="02070309020205020404" pitchFamily="49" charset="0"/>
              <a:buChar char="­"/>
              <a:tabLst>
                <a:tab pos="337661" algn="l"/>
              </a:tabLst>
            </a:pPr>
            <a:r>
              <a:rPr lang="en-GB" sz="825" dirty="0">
                <a:latin typeface="Times New Roman" panose="02020603050405020304" pitchFamily="18" charset="0"/>
                <a:ea typeface="Calibri" panose="020F0502020204030204" pitchFamily="34" charset="0"/>
                <a:cs typeface="Times New Roman" panose="02020603050405020304" pitchFamily="18" charset="0"/>
              </a:rPr>
              <a:t>US$30 and 45 for lower grades </a:t>
            </a:r>
          </a:p>
          <a:p>
            <a:pPr marL="257175" indent="-257175">
              <a:buFont typeface="Symbol" panose="05050102010706020507" pitchFamily="18" charset="2"/>
              <a:buChar char=""/>
              <a:tabLst>
                <a:tab pos="337661" algn="l"/>
              </a:tabLst>
            </a:pPr>
            <a:r>
              <a:rPr lang="en-GB" sz="825" dirty="0">
                <a:latin typeface="Times New Roman" panose="02020603050405020304" pitchFamily="18" charset="0"/>
                <a:ea typeface="Calibri" panose="020F0502020204030204" pitchFamily="34" charset="0"/>
              </a:rPr>
              <a:t>COR 15 is one of the claims you have valued?</a:t>
            </a:r>
          </a:p>
          <a:p>
            <a:pPr marL="257175" indent="-257175">
              <a:buFont typeface="Symbol" panose="05050102010706020507" pitchFamily="18" charset="2"/>
              <a:buChar char=""/>
              <a:tabLst>
                <a:tab pos="337661" algn="l"/>
              </a:tabLst>
            </a:pPr>
            <a:r>
              <a:rPr lang="en-GB" sz="825" dirty="0">
                <a:latin typeface="Times New Roman" panose="02020603050405020304" pitchFamily="18" charset="0"/>
                <a:ea typeface="Calibri" panose="020F0502020204030204" pitchFamily="34" charset="0"/>
              </a:rPr>
              <a:t>So you are familiar with this schedule.</a:t>
            </a:r>
          </a:p>
          <a:p>
            <a:pPr>
              <a:tabLst>
                <a:tab pos="337661" algn="l"/>
              </a:tabLst>
            </a:pPr>
            <a:r>
              <a:rPr lang="en-GB" sz="825" dirty="0">
                <a:latin typeface="Times New Roman" panose="02020603050405020304" pitchFamily="18" charset="0"/>
              </a:rPr>
              <a:t>3.  Let us look at the version which appears in the Main Contract Arbitration</a:t>
            </a:r>
            <a:r>
              <a:rPr lang="en-GB" sz="825" dirty="0">
                <a:latin typeface="Times New Roman" panose="02020603050405020304" pitchFamily="18" charset="0"/>
                <a:ea typeface="Calibri" panose="020F0502020204030204" pitchFamily="34" charset="0"/>
              </a:rPr>
              <a:t>.</a:t>
            </a:r>
          </a:p>
          <a:p>
            <a:pPr marL="257175" indent="-257175">
              <a:buFont typeface="Symbol" panose="05050102010706020507" pitchFamily="18" charset="2"/>
              <a:buChar char=""/>
              <a:tabLst>
                <a:tab pos="337661" algn="l"/>
              </a:tabLst>
            </a:pPr>
            <a:r>
              <a:rPr lang="en-GB" sz="825" b="1" dirty="0">
                <a:latin typeface="Times New Roman" panose="02020603050405020304" pitchFamily="18" charset="0"/>
                <a:ea typeface="Calibri" panose="020F0502020204030204" pitchFamily="34" charset="0"/>
              </a:rPr>
              <a:t>{B5.7/4/12}</a:t>
            </a:r>
            <a:r>
              <a:rPr lang="en-GB" sz="825" dirty="0">
                <a:latin typeface="Times New Roman" panose="02020603050405020304" pitchFamily="18" charset="0"/>
                <a:ea typeface="Calibri" panose="020F0502020204030204" pitchFamily="34" charset="0"/>
              </a:rPr>
              <a:t>  The document is found in Appendix C5 to YY’s Statement of Claim as back up to various YY Change Order claims in the Main Contract Arbitration.</a:t>
            </a:r>
          </a:p>
          <a:p>
            <a:pPr marL="257175" indent="-257175">
              <a:buFont typeface="Symbol" panose="05050102010706020507" pitchFamily="18" charset="2"/>
              <a:buChar char=""/>
              <a:tabLst>
                <a:tab pos="337661" algn="l"/>
              </a:tabLst>
            </a:pPr>
            <a:r>
              <a:rPr lang="en-GB" sz="825" dirty="0">
                <a:latin typeface="Times New Roman" panose="02020603050405020304" pitchFamily="18" charset="0"/>
                <a:ea typeface="Calibri" panose="020F0502020204030204" pitchFamily="34" charset="0"/>
              </a:rPr>
              <a:t>And you can see rates are substantially lower.</a:t>
            </a:r>
          </a:p>
          <a:p>
            <a:pPr>
              <a:tabLst>
                <a:tab pos="337661" algn="l"/>
              </a:tabLst>
            </a:pPr>
            <a:r>
              <a:rPr lang="en-GB" sz="825" dirty="0">
                <a:latin typeface="Times New Roman" panose="02020603050405020304" pitchFamily="18" charset="0"/>
                <a:ea typeface="Calibri" panose="020F0502020204030204" pitchFamily="34" charset="0"/>
              </a:rPr>
              <a:t>4. Mr X, this document is back up for claims you have valued in both Arbitrations, isn’t it?</a:t>
            </a:r>
          </a:p>
          <a:p>
            <a:pPr>
              <a:tabLst>
                <a:tab pos="337661" algn="l"/>
              </a:tabLst>
            </a:pPr>
            <a:r>
              <a:rPr lang="en-GB" sz="825" dirty="0">
                <a:latin typeface="Times New Roman" panose="02020603050405020304" pitchFamily="18" charset="0"/>
                <a:ea typeface="Calibri" panose="020F0502020204030204" pitchFamily="34" charset="0"/>
              </a:rPr>
              <a:t>5. So you had reviewed it?</a:t>
            </a:r>
          </a:p>
          <a:p>
            <a:pPr>
              <a:tabLst>
                <a:tab pos="337661" algn="l"/>
              </a:tabLst>
            </a:pPr>
            <a:r>
              <a:rPr lang="en-GB" sz="825" dirty="0">
                <a:latin typeface="Times New Roman" panose="02020603050405020304" pitchFamily="18" charset="0"/>
                <a:ea typeface="Calibri" panose="020F0502020204030204" pitchFamily="34" charset="0"/>
              </a:rPr>
              <a:t>6. And you were obviously aware of the issue, because you had used the same rates – and provided an exhibit in support </a:t>
            </a:r>
            <a:r>
              <a:rPr lang="en-GB" sz="825" b="1" dirty="0">
                <a:latin typeface="Times New Roman" panose="02020603050405020304" pitchFamily="18" charset="0"/>
                <a:ea typeface="Calibri" panose="020F0502020204030204" pitchFamily="34" charset="0"/>
              </a:rPr>
              <a:t>{I13/21/19}</a:t>
            </a:r>
            <a:r>
              <a:rPr lang="en-GB" sz="825" dirty="0">
                <a:latin typeface="Times New Roman" panose="02020603050405020304" pitchFamily="18" charset="0"/>
                <a:ea typeface="Calibri" panose="020F0502020204030204" pitchFamily="34" charset="0"/>
              </a:rPr>
              <a:t> in this Arbitration.  </a:t>
            </a:r>
            <a:r>
              <a:rPr lang="en-GB" sz="825" b="1" dirty="0">
                <a:latin typeface="Times New Roman" panose="02020603050405020304" pitchFamily="18" charset="0"/>
                <a:ea typeface="Calibri" panose="020F0502020204030204" pitchFamily="34" charset="0"/>
              </a:rPr>
              <a:t>{I13/21/8} [NOTE {E6/9/2 is same document without the marked up email]</a:t>
            </a:r>
            <a:endParaRPr lang="en-GB" sz="825" dirty="0">
              <a:latin typeface="Times New Roman" panose="02020603050405020304" pitchFamily="18" charset="0"/>
              <a:ea typeface="Calibri" panose="020F0502020204030204" pitchFamily="34" charset="0"/>
            </a:endParaRPr>
          </a:p>
          <a:p>
            <a:pPr>
              <a:tabLst>
                <a:tab pos="337661" algn="l"/>
              </a:tabLst>
            </a:pPr>
            <a:r>
              <a:rPr lang="en-GB" sz="825" dirty="0">
                <a:latin typeface="Times New Roman" panose="02020603050405020304" pitchFamily="18" charset="0"/>
                <a:ea typeface="Calibri" panose="020F0502020204030204" pitchFamily="34" charset="0"/>
              </a:rPr>
              <a:t>7. When you were provided with </a:t>
            </a:r>
            <a:r>
              <a:rPr lang="en-GB" sz="825" b="1" dirty="0">
                <a:latin typeface="Times New Roman" panose="02020603050405020304" pitchFamily="18" charset="0"/>
                <a:ea typeface="Calibri" panose="020F0502020204030204" pitchFamily="34" charset="0"/>
              </a:rPr>
              <a:t>{I13/21/19}</a:t>
            </a:r>
            <a:r>
              <a:rPr lang="en-GB" sz="825" dirty="0">
                <a:latin typeface="Times New Roman" panose="02020603050405020304" pitchFamily="18" charset="0"/>
                <a:ea typeface="Calibri" panose="020F0502020204030204" pitchFamily="34" charset="0"/>
              </a:rPr>
              <a:t>, did anyone tell you whose writing was on the back sheet?</a:t>
            </a:r>
          </a:p>
          <a:p>
            <a:pPr marL="257175" indent="-257175">
              <a:buFont typeface="Symbol" panose="05050102010706020507" pitchFamily="18" charset="2"/>
              <a:buChar char=""/>
              <a:tabLst>
                <a:tab pos="337661" algn="l"/>
              </a:tabLst>
            </a:pPr>
            <a:r>
              <a:rPr lang="en-GB" sz="825" dirty="0">
                <a:latin typeface="Times New Roman" panose="02020603050405020304" pitchFamily="18" charset="0"/>
                <a:ea typeface="Calibri" panose="020F0502020204030204" pitchFamily="34" charset="0"/>
              </a:rPr>
              <a:t>Did you ask?</a:t>
            </a:r>
          </a:p>
          <a:p>
            <a:pPr marL="257175" indent="-257175">
              <a:buFont typeface="Symbol" panose="05050102010706020507" pitchFamily="18" charset="2"/>
              <a:buChar char=""/>
              <a:tabLst>
                <a:tab pos="337661" algn="l"/>
              </a:tabLst>
            </a:pPr>
            <a:r>
              <a:rPr lang="en-GB" sz="825" dirty="0">
                <a:latin typeface="Times New Roman" panose="02020603050405020304" pitchFamily="18" charset="0"/>
                <a:ea typeface="Calibri" panose="020F0502020204030204" pitchFamily="34" charset="0"/>
              </a:rPr>
              <a:t>But you know now?</a:t>
            </a:r>
          </a:p>
          <a:p>
            <a:pPr>
              <a:tabLst>
                <a:tab pos="337661" algn="l"/>
              </a:tabLst>
            </a:pPr>
            <a:r>
              <a:rPr lang="en-GB" sz="825" dirty="0">
                <a:latin typeface="Times New Roman" panose="02020603050405020304" pitchFamily="18" charset="0"/>
                <a:ea typeface="Calibri" panose="020F0502020204030204" pitchFamily="34" charset="0"/>
              </a:rPr>
              <a:t>8. And when you were given the amended schedule to rely on in the Main Contract Arbitration, did you check the provenance of the schedule given the changes?</a:t>
            </a:r>
          </a:p>
          <a:p>
            <a:pPr>
              <a:tabLst>
                <a:tab pos="337661" algn="l"/>
              </a:tabLst>
            </a:pPr>
            <a:r>
              <a:rPr lang="en-GB" sz="825" dirty="0">
                <a:latin typeface="Times New Roman" panose="02020603050405020304" pitchFamily="18" charset="0"/>
                <a:ea typeface="Calibri" panose="020F0502020204030204" pitchFamily="34" charset="0"/>
              </a:rPr>
              <a:t>9. </a:t>
            </a:r>
            <a:r>
              <a:rPr lang="en-GB" sz="825" b="1" dirty="0">
                <a:latin typeface="Times New Roman" panose="02020603050405020304" pitchFamily="18" charset="0"/>
                <a:ea typeface="Calibri" panose="020F0502020204030204" pitchFamily="34" charset="0"/>
              </a:rPr>
              <a:t>[{J/144/1} </a:t>
            </a:r>
            <a:r>
              <a:rPr lang="en-GB" sz="825" dirty="0">
                <a:latin typeface="Times New Roman" panose="02020603050405020304" pitchFamily="18" charset="0"/>
                <a:ea typeface="Calibri" panose="020F0502020204030204" pitchFamily="34" charset="0"/>
              </a:rPr>
              <a:t>This is the response we received when we asked the Respondent’s legal team to confirm who had amended the XX documentation.] </a:t>
            </a:r>
          </a:p>
          <a:p>
            <a:pPr>
              <a:tabLst>
                <a:tab pos="337661" algn="l"/>
              </a:tabLst>
            </a:pPr>
            <a:r>
              <a:rPr lang="en-GB" sz="825" dirty="0">
                <a:latin typeface="Times New Roman" panose="02020603050405020304" pitchFamily="18" charset="0"/>
                <a:ea typeface="Calibri" panose="020F0502020204030204" pitchFamily="34" charset="0"/>
              </a:rPr>
              <a:t>10</a:t>
            </a:r>
            <a:r>
              <a:rPr lang="en-GB" sz="825" b="1" dirty="0">
                <a:latin typeface="Times New Roman" panose="02020603050405020304" pitchFamily="18" charset="0"/>
                <a:ea typeface="Calibri" panose="020F0502020204030204" pitchFamily="34" charset="0"/>
              </a:rPr>
              <a:t>.{B5.11/15/8} </a:t>
            </a:r>
            <a:r>
              <a:rPr lang="en-GB" sz="825" dirty="0">
                <a:latin typeface="Times New Roman" panose="02020603050405020304" pitchFamily="18" charset="0"/>
                <a:ea typeface="Calibri" panose="020F0502020204030204" pitchFamily="34" charset="0"/>
              </a:rPr>
              <a:t>Appendix 14 in Main Contract Arbitration report.  Para 1.4.1 – refer to the XX email and say reasonable but</a:t>
            </a:r>
          </a:p>
          <a:p>
            <a:pPr marL="257175" indent="-257175">
              <a:buFont typeface="Symbol" panose="05050102010706020507" pitchFamily="18" charset="2"/>
              <a:buChar char=""/>
              <a:tabLst>
                <a:tab pos="337661" algn="l"/>
              </a:tabLst>
            </a:pPr>
            <a:r>
              <a:rPr lang="en-GB" sz="825" dirty="0">
                <a:latin typeface="Times New Roman" panose="02020603050405020304" pitchFamily="18" charset="0"/>
                <a:ea typeface="Calibri" panose="020F0502020204030204" pitchFamily="34" charset="0"/>
              </a:rPr>
              <a:t>You know the annotations are not XX?; and</a:t>
            </a:r>
          </a:p>
          <a:p>
            <a:pPr marL="257175" indent="-257175">
              <a:buFont typeface="Symbol" panose="05050102010706020507" pitchFamily="18" charset="2"/>
              <a:buChar char=""/>
              <a:tabLst>
                <a:tab pos="337661" algn="l"/>
              </a:tabLst>
            </a:pPr>
            <a:r>
              <a:rPr lang="en-GB" sz="825" dirty="0">
                <a:latin typeface="Times New Roman" panose="02020603050405020304" pitchFamily="18" charset="0"/>
                <a:ea typeface="Calibri" panose="020F0502020204030204" pitchFamily="34" charset="0"/>
              </a:rPr>
              <a:t>You have assessed backcharge rates much higher in this arbitration haven’t you?</a:t>
            </a:r>
          </a:p>
          <a:p>
            <a:pPr>
              <a:tabLst>
                <a:tab pos="337661" algn="l"/>
              </a:tabLst>
            </a:pPr>
            <a:r>
              <a:rPr lang="en-GB" sz="825" dirty="0">
                <a:latin typeface="Times New Roman" panose="02020603050405020304" pitchFamily="18" charset="0"/>
                <a:ea typeface="Calibri" panose="020F0502020204030204" pitchFamily="34" charset="0"/>
              </a:rPr>
              <a:t>11. [{C2/1/51} Mr AA evidence on this issue.  </a:t>
            </a:r>
          </a:p>
          <a:p>
            <a:pPr marL="257175" indent="-257175">
              <a:buFont typeface="Symbol" panose="05050102010706020507" pitchFamily="18" charset="2"/>
              <a:buChar char=""/>
              <a:tabLst>
                <a:tab pos="337661" algn="l"/>
              </a:tabLst>
            </a:pPr>
            <a:r>
              <a:rPr lang="en-GB" sz="825" dirty="0">
                <a:latin typeface="Times New Roman" panose="02020603050405020304" pitchFamily="18" charset="0"/>
                <a:ea typeface="Calibri" panose="020F0502020204030204" pitchFamily="34" charset="0"/>
              </a:rPr>
              <a:t>You read this before you filed your second report didn’t you?</a:t>
            </a:r>
          </a:p>
          <a:p>
            <a:pPr marL="257175" indent="-257175">
              <a:buFont typeface="Symbol" panose="05050102010706020507" pitchFamily="18" charset="2"/>
              <a:buChar char=""/>
              <a:tabLst>
                <a:tab pos="337661" algn="l"/>
              </a:tabLst>
            </a:pPr>
            <a:r>
              <a:rPr lang="en-GB" sz="825" dirty="0">
                <a:latin typeface="Times New Roman" panose="02020603050405020304" pitchFamily="18" charset="0"/>
                <a:ea typeface="Calibri" panose="020F0502020204030204" pitchFamily="34" charset="0"/>
              </a:rPr>
              <a:t>But you didn’t address the issue in your second report did you?</a:t>
            </a:r>
          </a:p>
          <a:p>
            <a:pPr marL="257175" indent="-257175">
              <a:buFont typeface="Symbol" panose="05050102010706020507" pitchFamily="18" charset="2"/>
              <a:buChar char=""/>
              <a:tabLst>
                <a:tab pos="337661" algn="l"/>
              </a:tabLst>
            </a:pPr>
            <a:r>
              <a:rPr lang="en-GB" sz="825" dirty="0">
                <a:latin typeface="Times New Roman" panose="02020603050405020304" pitchFamily="18" charset="0"/>
                <a:ea typeface="Calibri" panose="020F0502020204030204" pitchFamily="34" charset="0"/>
              </a:rPr>
              <a:t>[Why not?]</a:t>
            </a:r>
          </a:p>
          <a:p>
            <a:pPr>
              <a:tabLst>
                <a:tab pos="337661" algn="l"/>
              </a:tabLst>
            </a:pPr>
            <a:r>
              <a:rPr lang="en-GB" sz="825" dirty="0">
                <a:latin typeface="Times New Roman" panose="02020603050405020304" pitchFamily="18" charset="0"/>
                <a:ea typeface="Calibri" panose="020F0502020204030204" pitchFamily="34" charset="0"/>
              </a:rPr>
              <a:t>12. If we look at the cover letter </a:t>
            </a:r>
            <a:r>
              <a:rPr lang="en-GB" sz="825" b="1" dirty="0">
                <a:latin typeface="Times New Roman" panose="02020603050405020304" pitchFamily="18" charset="0"/>
                <a:ea typeface="Calibri" panose="020F0502020204030204" pitchFamily="34" charset="0"/>
              </a:rPr>
              <a:t>{E/6/2}</a:t>
            </a:r>
            <a:r>
              <a:rPr lang="en-GB" sz="825" dirty="0">
                <a:latin typeface="Times New Roman" panose="02020603050405020304" pitchFamily="18" charset="0"/>
                <a:ea typeface="Calibri" panose="020F0502020204030204" pitchFamily="34" charset="0"/>
              </a:rPr>
              <a:t>  from YY, we see YY saying that they can provide hired labour to XX from AAA at the same rates mentioned in the attachment.</a:t>
            </a:r>
          </a:p>
          <a:p>
            <a:pPr marL="257175" indent="-257175">
              <a:buFont typeface="Symbol" panose="05050102010706020507" pitchFamily="18" charset="2"/>
              <a:buChar char=""/>
              <a:tabLst>
                <a:tab pos="337661" algn="l"/>
              </a:tabLst>
            </a:pPr>
            <a:r>
              <a:rPr lang="en-GB" sz="825" dirty="0">
                <a:latin typeface="Times New Roman" panose="02020603050405020304" pitchFamily="18" charset="0"/>
                <a:ea typeface="Calibri" panose="020F0502020204030204" pitchFamily="34" charset="0"/>
              </a:rPr>
              <a:t>Electrician is 15 US$ </a:t>
            </a:r>
            <a:r>
              <a:rPr lang="en-GB" sz="825" b="1" dirty="0">
                <a:latin typeface="Times New Roman" panose="02020603050405020304" pitchFamily="18" charset="0"/>
                <a:ea typeface="Calibri" panose="020F0502020204030204" pitchFamily="34" charset="0"/>
              </a:rPr>
              <a:t>{E6/9/4}</a:t>
            </a:r>
            <a:endParaRPr lang="en-GB" sz="825" dirty="0">
              <a:latin typeface="Times New Roman" panose="02020603050405020304" pitchFamily="18" charset="0"/>
              <a:ea typeface="Calibri" panose="020F0502020204030204" pitchFamily="34" charset="0"/>
            </a:endParaRPr>
          </a:p>
          <a:p>
            <a:pPr marL="257175" indent="-257175">
              <a:buFont typeface="Symbol" panose="05050102010706020507" pitchFamily="18" charset="2"/>
              <a:buChar char=""/>
              <a:tabLst>
                <a:tab pos="337661" algn="l"/>
              </a:tabLst>
            </a:pPr>
            <a:r>
              <a:rPr lang="en-GB" sz="825" dirty="0">
                <a:latin typeface="Times New Roman" panose="02020603050405020304" pitchFamily="18" charset="0"/>
                <a:ea typeface="Calibri" panose="020F0502020204030204" pitchFamily="34" charset="0"/>
              </a:rPr>
              <a:t>But as you know from your valuation of </a:t>
            </a:r>
            <a:r>
              <a:rPr lang="en-US" sz="825" dirty="0">
                <a:latin typeface="Times New Roman" panose="02020603050405020304" pitchFamily="18" charset="0"/>
                <a:ea typeface="Calibri" panose="020F0502020204030204" pitchFamily="34" charset="0"/>
              </a:rPr>
              <a:t>Back Charge 2 </a:t>
            </a:r>
            <a:r>
              <a:rPr lang="en-US" sz="825" b="1" dirty="0">
                <a:latin typeface="Times New Roman" panose="02020603050405020304" pitchFamily="18" charset="0"/>
                <a:ea typeface="Calibri" panose="020F0502020204030204" pitchFamily="34" charset="0"/>
              </a:rPr>
              <a:t>{I8/12/470}</a:t>
            </a:r>
            <a:r>
              <a:rPr lang="en-US" sz="825" dirty="0">
                <a:latin typeface="Times New Roman" panose="02020603050405020304" pitchFamily="18" charset="0"/>
                <a:ea typeface="Calibri" panose="020F0502020204030204" pitchFamily="34" charset="0"/>
              </a:rPr>
              <a:t>, the actual cost of hiring an electric is 31 US$ to which YY is adding 22.15% General requirement and 11.6% YY BB office overheads, which leads to a selling rate of 42.4 US$?</a:t>
            </a:r>
            <a:endParaRPr lang="en-GB" sz="825" dirty="0">
              <a:latin typeface="Times New Roman" panose="02020603050405020304" pitchFamily="18" charset="0"/>
              <a:ea typeface="Calibri" panose="020F0502020204030204" pitchFamily="34" charset="0"/>
            </a:endParaRPr>
          </a:p>
          <a:p>
            <a:pPr marL="257175" indent="-257175">
              <a:buFont typeface="Symbol" panose="05050102010706020507" pitchFamily="18" charset="2"/>
              <a:buChar char=""/>
              <a:tabLst>
                <a:tab pos="337661" algn="l"/>
              </a:tabLst>
            </a:pPr>
            <a:r>
              <a:rPr lang="en-US" sz="825" dirty="0">
                <a:latin typeface="Times New Roman" panose="02020603050405020304" pitchFamily="18" charset="0"/>
                <a:ea typeface="Calibri" panose="020F0502020204030204" pitchFamily="34" charset="0"/>
              </a:rPr>
              <a:t>So the figures put forward by YY – and supported by you –for XX personnel are patently insufficient aren’t they?</a:t>
            </a:r>
            <a:endParaRPr lang="en-GB" sz="825" dirty="0">
              <a:latin typeface="Times New Roman" panose="02020603050405020304" pitchFamily="18" charset="0"/>
              <a:ea typeface="Calibri" panose="020F0502020204030204" pitchFamily="34" charset="0"/>
            </a:endParaRPr>
          </a:p>
        </p:txBody>
      </p:sp>
      <p:sp>
        <p:nvSpPr>
          <p:cNvPr id="3" name="Rectangle 2">
            <a:extLst>
              <a:ext uri="{FF2B5EF4-FFF2-40B4-BE49-F238E27FC236}">
                <a16:creationId xmlns:a16="http://schemas.microsoft.com/office/drawing/2014/main" id="{C06A3A2F-9B03-4B8A-88DF-78E597FB9D2C}"/>
              </a:ext>
            </a:extLst>
          </p:cNvPr>
          <p:cNvSpPr/>
          <p:nvPr/>
        </p:nvSpPr>
        <p:spPr>
          <a:xfrm>
            <a:off x="4673695" y="420699"/>
            <a:ext cx="4572000" cy="584775"/>
          </a:xfrm>
          <a:prstGeom prst="rect">
            <a:avLst/>
          </a:prstGeom>
        </p:spPr>
        <p:txBody>
          <a:bodyPr>
            <a:spAutoFit/>
          </a:bodyPr>
          <a:lstStyle/>
          <a:p>
            <a:pPr algn="ctr"/>
            <a:r>
              <a:rPr lang="en-GB" sz="1000" b="1" dirty="0">
                <a:solidFill>
                  <a:schemeClr val="tx2">
                    <a:lumMod val="75000"/>
                  </a:schemeClr>
                </a:solidFill>
                <a:latin typeface="Arial" panose="020B0604020202020204" pitchFamily="34" charset="0"/>
                <a:cs typeface="Arial" panose="020B0604020202020204" pitchFamily="34" charset="0"/>
              </a:rPr>
              <a:t>TRIBUNAL AND COURT-APPOINTED EXPERTS </a:t>
            </a:r>
          </a:p>
          <a:p>
            <a:pPr algn="ctr"/>
            <a:r>
              <a:rPr lang="en-GB" sz="1000" dirty="0">
                <a:solidFill>
                  <a:schemeClr val="tx2">
                    <a:lumMod val="75000"/>
                  </a:schemeClr>
                </a:solidFill>
                <a:latin typeface="Arial" panose="020B0604020202020204" pitchFamily="34" charset="0"/>
                <a:cs typeface="Arial" panose="020B0604020202020204" pitchFamily="34" charset="0"/>
              </a:rPr>
              <a:t>RPPTL Construction Law Committee, Slide </a:t>
            </a:r>
            <a:fld id="{6EDB4092-FCFE-4AB8-AFE1-27DD6CAF0AAD}" type="slidenum">
              <a:rPr lang="en-GB" sz="1000" smtClean="0">
                <a:solidFill>
                  <a:schemeClr val="tx2">
                    <a:lumMod val="75000"/>
                  </a:schemeClr>
                </a:solidFill>
                <a:latin typeface="Arial" panose="020B0604020202020204" pitchFamily="34" charset="0"/>
                <a:cs typeface="Arial" panose="020B0604020202020204" pitchFamily="34" charset="0"/>
              </a:rPr>
              <a:pPr/>
              <a:t>39</a:t>
            </a:fld>
            <a:endParaRPr lang="en-GB" sz="1000" dirty="0">
              <a:solidFill>
                <a:schemeClr val="tx2">
                  <a:lumMod val="75000"/>
                </a:schemeClr>
              </a:solidFill>
              <a:latin typeface="Arial" panose="020B0604020202020204" pitchFamily="34" charset="0"/>
              <a:cs typeface="Arial" panose="020B0604020202020204" pitchFamily="34" charset="0"/>
            </a:endParaRPr>
          </a:p>
          <a:p>
            <a:pPr algn="ctr"/>
            <a:endParaRPr lang="en-GB" sz="1200" dirty="0">
              <a:solidFill>
                <a:srgbClr val="11275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199240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0280BFA0-49A4-49A1-9AB6-7CA787CFD17B}"/>
              </a:ext>
            </a:extLst>
          </p:cNvPr>
          <p:cNvSpPr/>
          <p:nvPr/>
        </p:nvSpPr>
        <p:spPr>
          <a:xfrm>
            <a:off x="318448" y="2257772"/>
            <a:ext cx="8070546" cy="4179529"/>
          </a:xfrm>
          <a:prstGeom prst="rect">
            <a:avLst/>
          </a:prstGeom>
          <a:solidFill>
            <a:schemeClr val="bg1"/>
          </a:solidFill>
          <a:ln w="19050">
            <a:solidFill>
              <a:srgbClr val="0F1E2D"/>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342900"/>
            <a:endParaRPr lang="en-GB" sz="1350" dirty="0">
              <a:solidFill>
                <a:prstClr val="white"/>
              </a:solidFill>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7D821375-E62E-44CA-86FC-B3E85B64C375}"/>
              </a:ext>
            </a:extLst>
          </p:cNvPr>
          <p:cNvSpPr txBox="1"/>
          <p:nvPr/>
        </p:nvSpPr>
        <p:spPr>
          <a:xfrm>
            <a:off x="485674" y="3138000"/>
            <a:ext cx="3773259" cy="276999"/>
          </a:xfrm>
          <a:prstGeom prst="rect">
            <a:avLst/>
          </a:prstGeom>
          <a:noFill/>
          <a:ln w="12700">
            <a:solidFill>
              <a:srgbClr val="112750"/>
            </a:solidFill>
          </a:ln>
        </p:spPr>
        <p:txBody>
          <a:bodyPr wrap="square" rtlCol="0" anchor="ctr">
            <a:spAutoFit/>
          </a:bodyPr>
          <a:lstStyle/>
          <a:p>
            <a:pPr algn="ctr" defTabSz="342900"/>
            <a:r>
              <a:rPr lang="en-GB" sz="1200" dirty="0">
                <a:solidFill>
                  <a:srgbClr val="112750"/>
                </a:solidFill>
                <a:latin typeface="Arial" panose="020B0604020202020204" pitchFamily="34" charset="0"/>
                <a:cs typeface="Arial" panose="020B0604020202020204" pitchFamily="34" charset="0"/>
              </a:rPr>
              <a:t>Evidence of the relevant law</a:t>
            </a:r>
          </a:p>
        </p:txBody>
      </p:sp>
      <p:sp>
        <p:nvSpPr>
          <p:cNvPr id="5" name="TextBox 4">
            <a:extLst>
              <a:ext uri="{FF2B5EF4-FFF2-40B4-BE49-F238E27FC236}">
                <a16:creationId xmlns:a16="http://schemas.microsoft.com/office/drawing/2014/main" id="{024B515D-FE9A-4758-B9E8-3FE11AB8CB1F}"/>
              </a:ext>
            </a:extLst>
          </p:cNvPr>
          <p:cNvSpPr txBox="1"/>
          <p:nvPr/>
        </p:nvSpPr>
        <p:spPr>
          <a:xfrm>
            <a:off x="4458077" y="3144033"/>
            <a:ext cx="3773259" cy="276999"/>
          </a:xfrm>
          <a:prstGeom prst="rect">
            <a:avLst/>
          </a:prstGeom>
          <a:noFill/>
          <a:ln w="12700">
            <a:solidFill>
              <a:srgbClr val="112750"/>
            </a:solidFill>
          </a:ln>
        </p:spPr>
        <p:txBody>
          <a:bodyPr wrap="square" rtlCol="0" anchor="ctr">
            <a:spAutoFit/>
          </a:bodyPr>
          <a:lstStyle/>
          <a:p>
            <a:pPr algn="ctr" defTabSz="342900"/>
            <a:r>
              <a:rPr lang="en-GB" sz="1200" u="sng" dirty="0">
                <a:solidFill>
                  <a:srgbClr val="112750"/>
                </a:solidFill>
                <a:latin typeface="Arial" panose="020B0604020202020204" pitchFamily="34" charset="0"/>
                <a:cs typeface="Arial" panose="020B0604020202020204" pitchFamily="34" charset="0"/>
              </a:rPr>
              <a:t>Opinion</a:t>
            </a:r>
            <a:r>
              <a:rPr lang="en-GB" sz="1200" dirty="0">
                <a:solidFill>
                  <a:srgbClr val="112750"/>
                </a:solidFill>
                <a:latin typeface="Arial" panose="020B0604020202020204" pitchFamily="34" charset="0"/>
                <a:cs typeface="Arial" panose="020B0604020202020204" pitchFamily="34" charset="0"/>
              </a:rPr>
              <a:t> based on </a:t>
            </a:r>
            <a:r>
              <a:rPr lang="en-GB" sz="1200" u="sng" dirty="0">
                <a:solidFill>
                  <a:srgbClr val="112750"/>
                </a:solidFill>
                <a:latin typeface="Arial" panose="020B0604020202020204" pitchFamily="34" charset="0"/>
                <a:cs typeface="Arial" panose="020B0604020202020204" pitchFamily="34" charset="0"/>
              </a:rPr>
              <a:t>assumed facts</a:t>
            </a:r>
          </a:p>
        </p:txBody>
      </p:sp>
      <p:sp>
        <p:nvSpPr>
          <p:cNvPr id="11" name="TextBox 10">
            <a:extLst>
              <a:ext uri="{FF2B5EF4-FFF2-40B4-BE49-F238E27FC236}">
                <a16:creationId xmlns:a16="http://schemas.microsoft.com/office/drawing/2014/main" id="{EF3253F3-A15A-45B6-B5BE-9D8E77A6E0FF}"/>
              </a:ext>
            </a:extLst>
          </p:cNvPr>
          <p:cNvSpPr txBox="1"/>
          <p:nvPr/>
        </p:nvSpPr>
        <p:spPr>
          <a:xfrm>
            <a:off x="4777373" y="1656608"/>
            <a:ext cx="3472164" cy="276999"/>
          </a:xfrm>
          <a:prstGeom prst="rect">
            <a:avLst/>
          </a:prstGeom>
          <a:noFill/>
          <a:ln w="12700">
            <a:solidFill>
              <a:srgbClr val="112750"/>
            </a:solidFill>
          </a:ln>
        </p:spPr>
        <p:txBody>
          <a:bodyPr wrap="square" rtlCol="0" anchor="ctr">
            <a:spAutoFit/>
          </a:bodyPr>
          <a:lstStyle/>
          <a:p>
            <a:pPr algn="ctr" defTabSz="342900">
              <a:spcBef>
                <a:spcPts val="900"/>
              </a:spcBef>
              <a:spcAft>
                <a:spcPts val="900"/>
              </a:spcAft>
            </a:pPr>
            <a:r>
              <a:rPr lang="en-GB" sz="1200" dirty="0">
                <a:solidFill>
                  <a:srgbClr val="112750"/>
                </a:solidFill>
                <a:latin typeface="Arial" panose="020B0604020202020204" pitchFamily="34" charset="0"/>
                <a:cs typeface="Arial" panose="020B0604020202020204" pitchFamily="34" charset="0"/>
              </a:rPr>
              <a:t>Experience</a:t>
            </a:r>
          </a:p>
        </p:txBody>
      </p:sp>
      <p:sp>
        <p:nvSpPr>
          <p:cNvPr id="12" name="TextBox 11">
            <a:extLst>
              <a:ext uri="{FF2B5EF4-FFF2-40B4-BE49-F238E27FC236}">
                <a16:creationId xmlns:a16="http://schemas.microsoft.com/office/drawing/2014/main" id="{E2F9B9EF-0BD2-4FC7-85CE-8F8CB587EFCA}"/>
              </a:ext>
            </a:extLst>
          </p:cNvPr>
          <p:cNvSpPr txBox="1"/>
          <p:nvPr/>
        </p:nvSpPr>
        <p:spPr>
          <a:xfrm>
            <a:off x="503877" y="1656608"/>
            <a:ext cx="3421471" cy="276999"/>
          </a:xfrm>
          <a:prstGeom prst="rect">
            <a:avLst/>
          </a:prstGeom>
          <a:noFill/>
          <a:ln w="12700">
            <a:solidFill>
              <a:srgbClr val="112750"/>
            </a:solidFill>
          </a:ln>
        </p:spPr>
        <p:txBody>
          <a:bodyPr wrap="square" rtlCol="0" anchor="ctr">
            <a:spAutoFit/>
          </a:bodyPr>
          <a:lstStyle/>
          <a:p>
            <a:pPr algn="ctr" defTabSz="342900"/>
            <a:r>
              <a:rPr lang="en-GB" sz="1200" dirty="0">
                <a:solidFill>
                  <a:srgbClr val="112750"/>
                </a:solidFill>
                <a:latin typeface="Arial" panose="020B0604020202020204" pitchFamily="34" charset="0"/>
                <a:cs typeface="Arial" panose="020B0604020202020204" pitchFamily="34" charset="0"/>
              </a:rPr>
              <a:t>Academic/professional qualifications</a:t>
            </a:r>
          </a:p>
        </p:txBody>
      </p:sp>
      <p:sp>
        <p:nvSpPr>
          <p:cNvPr id="13" name="TextBox 12">
            <a:extLst>
              <a:ext uri="{FF2B5EF4-FFF2-40B4-BE49-F238E27FC236}">
                <a16:creationId xmlns:a16="http://schemas.microsoft.com/office/drawing/2014/main" id="{757019FE-598C-42AF-87D3-8D9EB147F60E}"/>
              </a:ext>
            </a:extLst>
          </p:cNvPr>
          <p:cNvSpPr txBox="1"/>
          <p:nvPr/>
        </p:nvSpPr>
        <p:spPr>
          <a:xfrm>
            <a:off x="485675" y="2685601"/>
            <a:ext cx="3773259" cy="300082"/>
          </a:xfrm>
          <a:prstGeom prst="rect">
            <a:avLst/>
          </a:prstGeom>
          <a:solidFill>
            <a:schemeClr val="accent1">
              <a:lumMod val="40000"/>
              <a:lumOff val="60000"/>
            </a:schemeClr>
          </a:solidFill>
          <a:ln w="12700">
            <a:solidFill>
              <a:srgbClr val="112750"/>
            </a:solidFill>
          </a:ln>
        </p:spPr>
        <p:txBody>
          <a:bodyPr wrap="square" rtlCol="0" anchor="ctr">
            <a:spAutoFit/>
          </a:bodyPr>
          <a:lstStyle>
            <a:defPPr>
              <a:defRPr lang="en-US"/>
            </a:defPPr>
            <a:lvl1pPr algn="ctr">
              <a:defRPr>
                <a:solidFill>
                  <a:srgbClr val="112750"/>
                </a:solidFill>
                <a:latin typeface="Palatino Linotype" panose="02040502050505030304" pitchFamily="18" charset="0"/>
              </a:defRPr>
            </a:lvl1pPr>
          </a:lstStyle>
          <a:p>
            <a:pPr defTabSz="342900"/>
            <a:r>
              <a:rPr lang="en-GB" sz="1350" dirty="0">
                <a:latin typeface="Arial" panose="020B0604020202020204" pitchFamily="34" charset="0"/>
                <a:cs typeface="Arial" panose="020B0604020202020204" pitchFamily="34" charset="0"/>
              </a:rPr>
              <a:t>LEGAL EXPERT</a:t>
            </a:r>
          </a:p>
        </p:txBody>
      </p:sp>
      <p:sp>
        <p:nvSpPr>
          <p:cNvPr id="17" name="TextBox 16">
            <a:extLst>
              <a:ext uri="{FF2B5EF4-FFF2-40B4-BE49-F238E27FC236}">
                <a16:creationId xmlns:a16="http://schemas.microsoft.com/office/drawing/2014/main" id="{B937E4AF-371E-4727-B6D2-80B43A656C47}"/>
              </a:ext>
            </a:extLst>
          </p:cNvPr>
          <p:cNvSpPr txBox="1"/>
          <p:nvPr/>
        </p:nvSpPr>
        <p:spPr>
          <a:xfrm>
            <a:off x="503882" y="1171708"/>
            <a:ext cx="7745661" cy="300082"/>
          </a:xfrm>
          <a:prstGeom prst="rect">
            <a:avLst/>
          </a:prstGeom>
          <a:solidFill>
            <a:schemeClr val="accent1">
              <a:lumMod val="60000"/>
              <a:lumOff val="40000"/>
            </a:schemeClr>
          </a:solidFill>
          <a:ln w="12700">
            <a:solidFill>
              <a:srgbClr val="112750"/>
            </a:solidFill>
          </a:ln>
        </p:spPr>
        <p:txBody>
          <a:bodyPr wrap="square" rtlCol="0" anchor="ctr">
            <a:spAutoFit/>
          </a:bodyPr>
          <a:lstStyle/>
          <a:p>
            <a:pPr algn="ctr" defTabSz="342900"/>
            <a:r>
              <a:rPr lang="en-GB" sz="1350" dirty="0">
                <a:solidFill>
                  <a:srgbClr val="112750"/>
                </a:solidFill>
                <a:latin typeface="Arial" panose="020B0604020202020204" pitchFamily="34" charset="0"/>
                <a:cs typeface="Arial" panose="020B0604020202020204" pitchFamily="34" charset="0"/>
              </a:rPr>
              <a:t>EXPERTISE</a:t>
            </a:r>
          </a:p>
        </p:txBody>
      </p:sp>
      <p:sp>
        <p:nvSpPr>
          <p:cNvPr id="19" name="TextBox 18">
            <a:extLst>
              <a:ext uri="{FF2B5EF4-FFF2-40B4-BE49-F238E27FC236}">
                <a16:creationId xmlns:a16="http://schemas.microsoft.com/office/drawing/2014/main" id="{A60DBFAD-88B9-4CE3-A10C-A37CD94FBFB9}"/>
              </a:ext>
            </a:extLst>
          </p:cNvPr>
          <p:cNvSpPr txBox="1"/>
          <p:nvPr/>
        </p:nvSpPr>
        <p:spPr>
          <a:xfrm>
            <a:off x="4458084" y="2681298"/>
            <a:ext cx="3773259" cy="300082"/>
          </a:xfrm>
          <a:prstGeom prst="rect">
            <a:avLst/>
          </a:prstGeom>
          <a:solidFill>
            <a:schemeClr val="accent1">
              <a:lumMod val="40000"/>
              <a:lumOff val="60000"/>
            </a:schemeClr>
          </a:solidFill>
          <a:ln w="12700">
            <a:solidFill>
              <a:srgbClr val="112750"/>
            </a:solidFill>
          </a:ln>
        </p:spPr>
        <p:txBody>
          <a:bodyPr wrap="square" rtlCol="0" anchor="ctr">
            <a:spAutoFit/>
          </a:bodyPr>
          <a:lstStyle>
            <a:defPPr>
              <a:defRPr lang="en-US"/>
            </a:defPPr>
            <a:lvl1pPr algn="ctr">
              <a:defRPr>
                <a:solidFill>
                  <a:srgbClr val="112750"/>
                </a:solidFill>
                <a:latin typeface="Palatino Linotype" panose="02040502050505030304" pitchFamily="18" charset="0"/>
              </a:defRPr>
            </a:lvl1pPr>
          </a:lstStyle>
          <a:p>
            <a:pPr defTabSz="342900"/>
            <a:r>
              <a:rPr lang="en-GB" sz="1350" dirty="0">
                <a:latin typeface="Arial" panose="020B0604020202020204" pitchFamily="34" charset="0"/>
                <a:cs typeface="Arial" panose="020B0604020202020204" pitchFamily="34" charset="0"/>
              </a:rPr>
              <a:t>NON- LEGAL EXPERT</a:t>
            </a:r>
          </a:p>
        </p:txBody>
      </p:sp>
      <p:sp>
        <p:nvSpPr>
          <p:cNvPr id="4" name="Rectangle 3">
            <a:extLst>
              <a:ext uri="{FF2B5EF4-FFF2-40B4-BE49-F238E27FC236}">
                <a16:creationId xmlns:a16="http://schemas.microsoft.com/office/drawing/2014/main" id="{AEE9D8EE-4B18-4A0A-BAA9-D576B36A96C5}"/>
              </a:ext>
            </a:extLst>
          </p:cNvPr>
          <p:cNvSpPr/>
          <p:nvPr/>
        </p:nvSpPr>
        <p:spPr>
          <a:xfrm>
            <a:off x="318448" y="1047406"/>
            <a:ext cx="8066321" cy="1058049"/>
          </a:xfrm>
          <a:prstGeom prst="rect">
            <a:avLst/>
          </a:prstGeom>
          <a:noFill/>
          <a:ln w="19050">
            <a:solidFill>
              <a:srgbClr val="0F1E2D"/>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342900"/>
            <a:endParaRPr lang="en-GB" sz="1350" dirty="0">
              <a:solidFill>
                <a:prstClr val="white"/>
              </a:solidFill>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AC98B039-F6E1-4984-A00C-C6BBED8D6E85}"/>
              </a:ext>
            </a:extLst>
          </p:cNvPr>
          <p:cNvSpPr txBox="1"/>
          <p:nvPr/>
        </p:nvSpPr>
        <p:spPr>
          <a:xfrm>
            <a:off x="4046992" y="1690224"/>
            <a:ext cx="730381" cy="253916"/>
          </a:xfrm>
          <a:prstGeom prst="rect">
            <a:avLst/>
          </a:prstGeom>
          <a:noFill/>
        </p:spPr>
        <p:txBody>
          <a:bodyPr wrap="square" rtlCol="0" anchor="ctr">
            <a:spAutoFit/>
          </a:bodyPr>
          <a:lstStyle/>
          <a:p>
            <a:pPr defTabSz="342900"/>
            <a:r>
              <a:rPr lang="en-GB" sz="1050" dirty="0">
                <a:solidFill>
                  <a:prstClr val="black"/>
                </a:solidFill>
                <a:latin typeface="Arial" panose="020B0604020202020204" pitchFamily="34" charset="0"/>
                <a:cs typeface="Arial" panose="020B0604020202020204" pitchFamily="34" charset="0"/>
              </a:rPr>
              <a:t>PLUS</a:t>
            </a:r>
          </a:p>
        </p:txBody>
      </p:sp>
      <p:sp>
        <p:nvSpPr>
          <p:cNvPr id="21" name="TextBox 20">
            <a:extLst>
              <a:ext uri="{FF2B5EF4-FFF2-40B4-BE49-F238E27FC236}">
                <a16:creationId xmlns:a16="http://schemas.microsoft.com/office/drawing/2014/main" id="{815EEA49-F2AF-4BE5-8642-0771655FD8B0}"/>
              </a:ext>
            </a:extLst>
          </p:cNvPr>
          <p:cNvSpPr txBox="1"/>
          <p:nvPr/>
        </p:nvSpPr>
        <p:spPr>
          <a:xfrm>
            <a:off x="485683" y="2306190"/>
            <a:ext cx="7745661" cy="300082"/>
          </a:xfrm>
          <a:prstGeom prst="rect">
            <a:avLst/>
          </a:prstGeom>
          <a:solidFill>
            <a:schemeClr val="accent1">
              <a:lumMod val="60000"/>
              <a:lumOff val="40000"/>
            </a:schemeClr>
          </a:solidFill>
          <a:ln w="12700">
            <a:solidFill>
              <a:srgbClr val="112750"/>
            </a:solidFill>
          </a:ln>
        </p:spPr>
        <p:txBody>
          <a:bodyPr wrap="square" rtlCol="0" anchor="ctr">
            <a:spAutoFit/>
          </a:bodyPr>
          <a:lstStyle/>
          <a:p>
            <a:pPr algn="ctr" defTabSz="342900"/>
            <a:r>
              <a:rPr lang="en-GB" sz="1350" dirty="0">
                <a:solidFill>
                  <a:srgbClr val="112750"/>
                </a:solidFill>
                <a:latin typeface="Arial" panose="020B0604020202020204" pitchFamily="34" charset="0"/>
                <a:cs typeface="Arial" panose="020B0604020202020204" pitchFamily="34" charset="0"/>
              </a:rPr>
              <a:t>TYPES OF EXPERTS</a:t>
            </a:r>
          </a:p>
        </p:txBody>
      </p:sp>
      <p:sp>
        <p:nvSpPr>
          <p:cNvPr id="23" name="TextBox 22">
            <a:extLst>
              <a:ext uri="{FF2B5EF4-FFF2-40B4-BE49-F238E27FC236}">
                <a16:creationId xmlns:a16="http://schemas.microsoft.com/office/drawing/2014/main" id="{AC970863-651F-4CDB-8756-612C9A08B3BB}"/>
              </a:ext>
            </a:extLst>
          </p:cNvPr>
          <p:cNvSpPr txBox="1"/>
          <p:nvPr/>
        </p:nvSpPr>
        <p:spPr>
          <a:xfrm>
            <a:off x="4458078" y="4023282"/>
            <a:ext cx="3773259" cy="276999"/>
          </a:xfrm>
          <a:prstGeom prst="rect">
            <a:avLst/>
          </a:prstGeom>
          <a:solidFill>
            <a:schemeClr val="accent1">
              <a:lumMod val="20000"/>
              <a:lumOff val="80000"/>
            </a:schemeClr>
          </a:solidFill>
          <a:ln w="12700">
            <a:solidFill>
              <a:srgbClr val="112750"/>
            </a:solidFill>
          </a:ln>
        </p:spPr>
        <p:txBody>
          <a:bodyPr wrap="square" rtlCol="0" anchor="ctr">
            <a:spAutoFit/>
          </a:bodyPr>
          <a:lstStyle>
            <a:defPPr>
              <a:defRPr lang="en-US"/>
            </a:defPPr>
            <a:lvl1pPr algn="ctr">
              <a:defRPr>
                <a:solidFill>
                  <a:srgbClr val="112750"/>
                </a:solidFill>
                <a:latin typeface="Palatino Linotype" panose="02040502050505030304" pitchFamily="18" charset="0"/>
              </a:defRPr>
            </a:lvl1pPr>
          </a:lstStyle>
          <a:p>
            <a:pPr defTabSz="342900"/>
            <a:r>
              <a:rPr lang="en-GB" sz="1200" dirty="0">
                <a:latin typeface="Arial" panose="020B0604020202020204" pitchFamily="34" charset="0"/>
                <a:cs typeface="Arial" panose="020B0604020202020204" pitchFamily="34" charset="0"/>
              </a:rPr>
              <a:t>PROFESSIONAL</a:t>
            </a:r>
          </a:p>
        </p:txBody>
      </p:sp>
      <p:sp>
        <p:nvSpPr>
          <p:cNvPr id="24" name="TextBox 23">
            <a:extLst>
              <a:ext uri="{FF2B5EF4-FFF2-40B4-BE49-F238E27FC236}">
                <a16:creationId xmlns:a16="http://schemas.microsoft.com/office/drawing/2014/main" id="{BEAACC9D-748E-4F41-AC33-78D6529957E5}"/>
              </a:ext>
            </a:extLst>
          </p:cNvPr>
          <p:cNvSpPr txBox="1"/>
          <p:nvPr/>
        </p:nvSpPr>
        <p:spPr>
          <a:xfrm>
            <a:off x="4458078" y="4443187"/>
            <a:ext cx="3773259" cy="276999"/>
          </a:xfrm>
          <a:prstGeom prst="rect">
            <a:avLst/>
          </a:prstGeom>
          <a:solidFill>
            <a:schemeClr val="accent1">
              <a:lumMod val="20000"/>
              <a:lumOff val="80000"/>
            </a:schemeClr>
          </a:solidFill>
          <a:ln w="12700">
            <a:solidFill>
              <a:srgbClr val="112750"/>
            </a:solidFill>
          </a:ln>
        </p:spPr>
        <p:txBody>
          <a:bodyPr wrap="square" rtlCol="0" anchor="ctr">
            <a:spAutoFit/>
          </a:bodyPr>
          <a:lstStyle>
            <a:defPPr>
              <a:defRPr lang="en-US"/>
            </a:defPPr>
            <a:lvl1pPr algn="ctr">
              <a:defRPr>
                <a:solidFill>
                  <a:srgbClr val="112750"/>
                </a:solidFill>
                <a:latin typeface="Palatino Linotype" panose="02040502050505030304" pitchFamily="18" charset="0"/>
              </a:defRPr>
            </a:lvl1pPr>
          </a:lstStyle>
          <a:p>
            <a:pPr defTabSz="342900"/>
            <a:r>
              <a:rPr lang="en-GB" sz="1200" dirty="0">
                <a:latin typeface="Arial" panose="020B0604020202020204" pitchFamily="34" charset="0"/>
                <a:cs typeface="Arial" panose="020B0604020202020204" pitchFamily="34" charset="0"/>
              </a:rPr>
              <a:t>INDUSTRY EXPERT</a:t>
            </a:r>
          </a:p>
        </p:txBody>
      </p:sp>
      <p:sp>
        <p:nvSpPr>
          <p:cNvPr id="26" name="TextBox 25">
            <a:extLst>
              <a:ext uri="{FF2B5EF4-FFF2-40B4-BE49-F238E27FC236}">
                <a16:creationId xmlns:a16="http://schemas.microsoft.com/office/drawing/2014/main" id="{FB4D5955-A532-4406-AB80-01E56544F566}"/>
              </a:ext>
            </a:extLst>
          </p:cNvPr>
          <p:cNvSpPr txBox="1"/>
          <p:nvPr/>
        </p:nvSpPr>
        <p:spPr>
          <a:xfrm>
            <a:off x="4458079" y="4870657"/>
            <a:ext cx="3773259" cy="276999"/>
          </a:xfrm>
          <a:prstGeom prst="rect">
            <a:avLst/>
          </a:prstGeom>
          <a:solidFill>
            <a:schemeClr val="accent1">
              <a:lumMod val="20000"/>
              <a:lumOff val="80000"/>
            </a:schemeClr>
          </a:solidFill>
          <a:ln w="12700">
            <a:solidFill>
              <a:srgbClr val="112750"/>
            </a:solidFill>
          </a:ln>
        </p:spPr>
        <p:txBody>
          <a:bodyPr wrap="square" rtlCol="0" anchor="ctr">
            <a:spAutoFit/>
          </a:bodyPr>
          <a:lstStyle>
            <a:defPPr>
              <a:defRPr lang="en-US"/>
            </a:defPPr>
            <a:lvl1pPr algn="ctr">
              <a:defRPr>
                <a:solidFill>
                  <a:srgbClr val="112750"/>
                </a:solidFill>
                <a:latin typeface="Palatino Linotype" panose="02040502050505030304" pitchFamily="18" charset="0"/>
              </a:defRPr>
            </a:lvl1pPr>
          </a:lstStyle>
          <a:p>
            <a:pPr defTabSz="342900"/>
            <a:r>
              <a:rPr lang="en-GB" sz="1200" dirty="0">
                <a:latin typeface="Arial" panose="020B0604020202020204" pitchFamily="34" charset="0"/>
                <a:cs typeface="Arial" panose="020B0604020202020204" pitchFamily="34" charset="0"/>
              </a:rPr>
              <a:t>OTHER EXPERTS</a:t>
            </a:r>
          </a:p>
        </p:txBody>
      </p:sp>
      <p:sp>
        <p:nvSpPr>
          <p:cNvPr id="27" name="TextBox 26">
            <a:extLst>
              <a:ext uri="{FF2B5EF4-FFF2-40B4-BE49-F238E27FC236}">
                <a16:creationId xmlns:a16="http://schemas.microsoft.com/office/drawing/2014/main" id="{3BAC1095-D4B3-4388-ABFB-00250E32A2DE}"/>
              </a:ext>
            </a:extLst>
          </p:cNvPr>
          <p:cNvSpPr txBox="1"/>
          <p:nvPr/>
        </p:nvSpPr>
        <p:spPr>
          <a:xfrm>
            <a:off x="485676" y="5513099"/>
            <a:ext cx="7745659" cy="300082"/>
          </a:xfrm>
          <a:prstGeom prst="rect">
            <a:avLst/>
          </a:prstGeom>
          <a:solidFill>
            <a:schemeClr val="accent1">
              <a:lumMod val="40000"/>
              <a:lumOff val="60000"/>
            </a:schemeClr>
          </a:solidFill>
          <a:ln w="12700">
            <a:solidFill>
              <a:srgbClr val="112750"/>
            </a:solidFill>
          </a:ln>
        </p:spPr>
        <p:txBody>
          <a:bodyPr wrap="square" rtlCol="0" anchor="ctr">
            <a:spAutoFit/>
          </a:bodyPr>
          <a:lstStyle>
            <a:defPPr>
              <a:defRPr lang="en-US"/>
            </a:defPPr>
            <a:lvl1pPr algn="ctr">
              <a:defRPr>
                <a:solidFill>
                  <a:srgbClr val="112750"/>
                </a:solidFill>
                <a:latin typeface="Palatino Linotype" panose="02040502050505030304" pitchFamily="18" charset="0"/>
              </a:defRPr>
            </a:lvl1pPr>
          </a:lstStyle>
          <a:p>
            <a:pPr defTabSz="342900"/>
            <a:r>
              <a:rPr lang="en-GB" sz="1350" dirty="0">
                <a:latin typeface="Arial" panose="020B0604020202020204" pitchFamily="34" charset="0"/>
                <a:cs typeface="Arial" panose="020B0604020202020204" pitchFamily="34" charset="0"/>
              </a:rPr>
              <a:t>INDEPENDENT</a:t>
            </a:r>
          </a:p>
        </p:txBody>
      </p:sp>
      <p:sp>
        <p:nvSpPr>
          <p:cNvPr id="28" name="TextBox 27">
            <a:extLst>
              <a:ext uri="{FF2B5EF4-FFF2-40B4-BE49-F238E27FC236}">
                <a16:creationId xmlns:a16="http://schemas.microsoft.com/office/drawing/2014/main" id="{D8A832EC-EDD4-4B80-8211-BEAF9ED56E59}"/>
              </a:ext>
            </a:extLst>
          </p:cNvPr>
          <p:cNvSpPr txBox="1"/>
          <p:nvPr/>
        </p:nvSpPr>
        <p:spPr>
          <a:xfrm>
            <a:off x="485673" y="5891738"/>
            <a:ext cx="7745671" cy="300082"/>
          </a:xfrm>
          <a:prstGeom prst="rect">
            <a:avLst/>
          </a:prstGeom>
          <a:solidFill>
            <a:schemeClr val="accent1">
              <a:lumMod val="40000"/>
              <a:lumOff val="60000"/>
            </a:schemeClr>
          </a:solidFill>
          <a:ln w="12700">
            <a:solidFill>
              <a:srgbClr val="112750"/>
            </a:solidFill>
          </a:ln>
        </p:spPr>
        <p:txBody>
          <a:bodyPr wrap="square" rtlCol="0" anchor="ctr">
            <a:spAutoFit/>
          </a:bodyPr>
          <a:lstStyle>
            <a:defPPr>
              <a:defRPr lang="en-US"/>
            </a:defPPr>
            <a:lvl1pPr algn="ctr">
              <a:defRPr>
                <a:solidFill>
                  <a:srgbClr val="112750"/>
                </a:solidFill>
                <a:latin typeface="Palatino Linotype" panose="02040502050505030304" pitchFamily="18" charset="0"/>
              </a:defRPr>
            </a:lvl1pPr>
          </a:lstStyle>
          <a:p>
            <a:pPr defTabSz="342900"/>
            <a:r>
              <a:rPr lang="en-GB" sz="1350" dirty="0">
                <a:latin typeface="Arial" panose="020B0604020202020204" pitchFamily="34" charset="0"/>
                <a:cs typeface="Arial" panose="020B0604020202020204" pitchFamily="34" charset="0"/>
              </a:rPr>
              <a:t>DISCLOSED CONFLICTS</a:t>
            </a:r>
          </a:p>
        </p:txBody>
      </p:sp>
      <p:sp>
        <p:nvSpPr>
          <p:cNvPr id="29" name="TextBox 28">
            <a:extLst>
              <a:ext uri="{FF2B5EF4-FFF2-40B4-BE49-F238E27FC236}">
                <a16:creationId xmlns:a16="http://schemas.microsoft.com/office/drawing/2014/main" id="{0C134BE2-1D2B-4382-BC5B-DE135799C125}"/>
              </a:ext>
            </a:extLst>
          </p:cNvPr>
          <p:cNvSpPr txBox="1"/>
          <p:nvPr/>
        </p:nvSpPr>
        <p:spPr>
          <a:xfrm>
            <a:off x="4458078" y="3541462"/>
            <a:ext cx="3773259" cy="276999"/>
          </a:xfrm>
          <a:prstGeom prst="rect">
            <a:avLst/>
          </a:prstGeom>
          <a:noFill/>
          <a:ln w="12700">
            <a:solidFill>
              <a:srgbClr val="112750"/>
            </a:solidFill>
          </a:ln>
        </p:spPr>
        <p:txBody>
          <a:bodyPr wrap="square" rtlCol="0" anchor="ctr">
            <a:spAutoFit/>
          </a:bodyPr>
          <a:lstStyle/>
          <a:p>
            <a:pPr algn="ctr" defTabSz="342900"/>
            <a:r>
              <a:rPr lang="en-GB" sz="1200" u="sng" dirty="0">
                <a:solidFill>
                  <a:srgbClr val="112750"/>
                </a:solidFill>
                <a:latin typeface="Arial" panose="020B0604020202020204" pitchFamily="34" charset="0"/>
                <a:cs typeface="Arial" panose="020B0604020202020204" pitchFamily="34" charset="0"/>
              </a:rPr>
              <a:t>Not</a:t>
            </a:r>
            <a:r>
              <a:rPr lang="en-GB" sz="1200" dirty="0">
                <a:solidFill>
                  <a:srgbClr val="112750"/>
                </a:solidFill>
                <a:latin typeface="Arial" panose="020B0604020202020204" pitchFamily="34" charset="0"/>
                <a:cs typeface="Arial" panose="020B0604020202020204" pitchFamily="34" charset="0"/>
              </a:rPr>
              <a:t> entitlement or liability</a:t>
            </a:r>
            <a:endParaRPr lang="en-GB" sz="1200" u="sng" dirty="0">
              <a:solidFill>
                <a:srgbClr val="112750"/>
              </a:solidFill>
              <a:latin typeface="Arial" panose="020B0604020202020204" pitchFamily="34" charset="0"/>
              <a:cs typeface="Arial" panose="020B0604020202020204" pitchFamily="34" charset="0"/>
            </a:endParaRPr>
          </a:p>
        </p:txBody>
      </p:sp>
      <p:sp>
        <p:nvSpPr>
          <p:cNvPr id="20" name="Rectangle 19">
            <a:extLst>
              <a:ext uri="{FF2B5EF4-FFF2-40B4-BE49-F238E27FC236}">
                <a16:creationId xmlns:a16="http://schemas.microsoft.com/office/drawing/2014/main" id="{CEBAD6C2-F37B-4BA5-A506-7BD44B3128B6}"/>
              </a:ext>
            </a:extLst>
          </p:cNvPr>
          <p:cNvSpPr/>
          <p:nvPr/>
        </p:nvSpPr>
        <p:spPr>
          <a:xfrm>
            <a:off x="4673695" y="420699"/>
            <a:ext cx="4572000" cy="584775"/>
          </a:xfrm>
          <a:prstGeom prst="rect">
            <a:avLst/>
          </a:prstGeom>
        </p:spPr>
        <p:txBody>
          <a:bodyPr>
            <a:spAutoFit/>
          </a:bodyPr>
          <a:lstStyle/>
          <a:p>
            <a:pPr algn="ctr"/>
            <a:r>
              <a:rPr lang="en-GB" sz="1000" b="1" dirty="0">
                <a:solidFill>
                  <a:schemeClr val="tx2">
                    <a:lumMod val="75000"/>
                  </a:schemeClr>
                </a:solidFill>
                <a:latin typeface="Arial" panose="020B0604020202020204" pitchFamily="34" charset="0"/>
                <a:cs typeface="Arial" panose="020B0604020202020204" pitchFamily="34" charset="0"/>
              </a:rPr>
              <a:t>TRIBUNAL AND COURT-APPOINTED EXPERTS </a:t>
            </a:r>
          </a:p>
          <a:p>
            <a:pPr algn="ctr"/>
            <a:r>
              <a:rPr lang="en-GB" sz="1000" dirty="0">
                <a:solidFill>
                  <a:schemeClr val="tx2">
                    <a:lumMod val="75000"/>
                  </a:schemeClr>
                </a:solidFill>
                <a:latin typeface="Arial" panose="020B0604020202020204" pitchFamily="34" charset="0"/>
                <a:cs typeface="Arial" panose="020B0604020202020204" pitchFamily="34" charset="0"/>
              </a:rPr>
              <a:t>RPPTL Construction Law Committee, Slide </a:t>
            </a:r>
            <a:fld id="{6EDB4092-FCFE-4AB8-AFE1-27DD6CAF0AAD}" type="slidenum">
              <a:rPr lang="en-GB" sz="1000" smtClean="0">
                <a:solidFill>
                  <a:schemeClr val="tx2">
                    <a:lumMod val="75000"/>
                  </a:schemeClr>
                </a:solidFill>
                <a:latin typeface="Arial" panose="020B0604020202020204" pitchFamily="34" charset="0"/>
                <a:cs typeface="Arial" panose="020B0604020202020204" pitchFamily="34" charset="0"/>
              </a:rPr>
              <a:pPr/>
              <a:t>4</a:t>
            </a:fld>
            <a:endParaRPr lang="en-GB" sz="1000" dirty="0">
              <a:solidFill>
                <a:schemeClr val="tx2">
                  <a:lumMod val="75000"/>
                </a:schemeClr>
              </a:solidFill>
              <a:latin typeface="Arial" panose="020B0604020202020204" pitchFamily="34" charset="0"/>
              <a:cs typeface="Arial" panose="020B0604020202020204" pitchFamily="34" charset="0"/>
            </a:endParaRPr>
          </a:p>
          <a:p>
            <a:pPr algn="ctr"/>
            <a:endParaRPr lang="en-GB" sz="1200" dirty="0">
              <a:solidFill>
                <a:srgbClr val="11275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4691905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885948-8B6A-49A9-B01F-CE49622B4615}"/>
              </a:ext>
            </a:extLst>
          </p:cNvPr>
          <p:cNvSpPr>
            <a:spLocks noGrp="1"/>
          </p:cNvSpPr>
          <p:nvPr>
            <p:ph type="title"/>
          </p:nvPr>
        </p:nvSpPr>
        <p:spPr>
          <a:xfrm>
            <a:off x="431075" y="1205192"/>
            <a:ext cx="7186251" cy="705485"/>
          </a:xfrm>
        </p:spPr>
        <p:txBody>
          <a:bodyPr>
            <a:noAutofit/>
          </a:bodyPr>
          <a:lstStyle/>
          <a:p>
            <a:r>
              <a:rPr lang="en-GB" sz="1800" b="1" dirty="0">
                <a:latin typeface="Arial" panose="020B0604020202020204" pitchFamily="34" charset="0"/>
                <a:cs typeface="Arial" panose="020B0604020202020204" pitchFamily="34" charset="0"/>
              </a:rPr>
              <a:t>PREPARING THE CROSS EXAMINATION:  </a:t>
            </a:r>
            <a:br>
              <a:rPr lang="en-GB" sz="1800" b="1" dirty="0">
                <a:latin typeface="Arial" panose="020B0604020202020204" pitchFamily="34" charset="0"/>
                <a:cs typeface="Arial" panose="020B0604020202020204" pitchFamily="34" charset="0"/>
              </a:rPr>
            </a:br>
            <a:r>
              <a:rPr lang="en-GB" sz="1800" b="1" dirty="0">
                <a:latin typeface="Arial" panose="020B0604020202020204" pitchFamily="34" charset="0"/>
                <a:cs typeface="Arial" panose="020B0604020202020204" pitchFamily="34" charset="0"/>
              </a:rPr>
              <a:t>Part IV - Admin (but very important)</a:t>
            </a:r>
          </a:p>
        </p:txBody>
      </p:sp>
      <p:sp>
        <p:nvSpPr>
          <p:cNvPr id="6" name="Content Placeholder 5">
            <a:extLst>
              <a:ext uri="{FF2B5EF4-FFF2-40B4-BE49-F238E27FC236}">
                <a16:creationId xmlns:a16="http://schemas.microsoft.com/office/drawing/2014/main" id="{7017CD21-A0F2-4233-87F3-2806BCE49C8F}"/>
              </a:ext>
            </a:extLst>
          </p:cNvPr>
          <p:cNvSpPr>
            <a:spLocks noGrp="1"/>
          </p:cNvSpPr>
          <p:nvPr>
            <p:ph idx="1"/>
          </p:nvPr>
        </p:nvSpPr>
        <p:spPr>
          <a:xfrm>
            <a:off x="379104" y="2087849"/>
            <a:ext cx="7290192" cy="3564959"/>
          </a:xfrm>
          <a:noFill/>
        </p:spPr>
        <p:txBody>
          <a:bodyPr>
            <a:noAutofit/>
          </a:bodyPr>
          <a:lstStyle/>
          <a:p>
            <a:r>
              <a:rPr lang="en-GB" sz="1600" dirty="0">
                <a:latin typeface="Arial" panose="020B0604020202020204" pitchFamily="34" charset="0"/>
                <a:cs typeface="Arial" panose="020B0604020202020204" pitchFamily="34" charset="0"/>
              </a:rPr>
              <a:t>Know your document references !!</a:t>
            </a:r>
          </a:p>
          <a:p>
            <a:endParaRPr lang="en-GB" sz="1600" dirty="0">
              <a:latin typeface="Arial" panose="020B0604020202020204" pitchFamily="34" charset="0"/>
              <a:cs typeface="Arial" panose="020B0604020202020204" pitchFamily="34" charset="0"/>
            </a:endParaRPr>
          </a:p>
          <a:p>
            <a:r>
              <a:rPr lang="en-GB" sz="1600" b="1" u="sng" dirty="0">
                <a:latin typeface="Arial" panose="020B0604020202020204" pitchFamily="34" charset="0"/>
                <a:cs typeface="Arial" panose="020B0604020202020204" pitchFamily="34" charset="0"/>
              </a:rPr>
              <a:t>XX bundles?</a:t>
            </a:r>
          </a:p>
          <a:p>
            <a:r>
              <a:rPr lang="en-GB" sz="1600" dirty="0">
                <a:latin typeface="Arial" panose="020B0604020202020204" pitchFamily="34" charset="0"/>
                <a:cs typeface="Arial" panose="020B0604020202020204" pitchFamily="34" charset="0"/>
              </a:rPr>
              <a:t>Personal preference</a:t>
            </a:r>
          </a:p>
          <a:p>
            <a:pPr marL="672704" indent="-202406"/>
            <a:r>
              <a:rPr lang="en-GB" sz="1400" dirty="0">
                <a:latin typeface="Arial" panose="020B0604020202020204" pitchFamily="34" charset="0"/>
                <a:cs typeface="Arial" panose="020B0604020202020204" pitchFamily="34" charset="0"/>
              </a:rPr>
              <a:t>Electronic presentation of evidence</a:t>
            </a:r>
          </a:p>
          <a:p>
            <a:pPr marL="672704" indent="-202406"/>
            <a:r>
              <a:rPr lang="en-GB" sz="1400" dirty="0">
                <a:latin typeface="Arial" panose="020B0604020202020204" pitchFamily="34" charset="0"/>
                <a:cs typeface="Arial" panose="020B0604020202020204" pitchFamily="34" charset="0"/>
              </a:rPr>
              <a:t>Full trial bundle (but takes time)</a:t>
            </a:r>
          </a:p>
          <a:p>
            <a:pPr marL="672704" indent="-202406"/>
            <a:r>
              <a:rPr lang="en-GB" sz="1400" dirty="0">
                <a:latin typeface="Arial" panose="020B0604020202020204" pitchFamily="34" charset="0"/>
                <a:cs typeface="Arial" panose="020B0604020202020204" pitchFamily="34" charset="0"/>
              </a:rPr>
              <a:t>XX bundle for the Tribunal and opposing counsel, not the witness</a:t>
            </a:r>
          </a:p>
          <a:p>
            <a:pPr marL="672704" indent="-202406"/>
            <a:r>
              <a:rPr lang="en-GB" sz="1400" dirty="0">
                <a:latin typeface="Arial" panose="020B0604020202020204" pitchFamily="34" charset="0"/>
                <a:cs typeface="Arial" panose="020B0604020202020204" pitchFamily="34" charset="0"/>
              </a:rPr>
              <a:t>Loose documents from bundle</a:t>
            </a:r>
          </a:p>
          <a:p>
            <a:endParaRPr lang="en-GB" sz="1350" dirty="0">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D1A3D153-DC11-469E-A819-9691FE66FA62}"/>
              </a:ext>
            </a:extLst>
          </p:cNvPr>
          <p:cNvSpPr/>
          <p:nvPr/>
        </p:nvSpPr>
        <p:spPr>
          <a:xfrm>
            <a:off x="4673695" y="420699"/>
            <a:ext cx="4572000" cy="584775"/>
          </a:xfrm>
          <a:prstGeom prst="rect">
            <a:avLst/>
          </a:prstGeom>
        </p:spPr>
        <p:txBody>
          <a:bodyPr>
            <a:spAutoFit/>
          </a:bodyPr>
          <a:lstStyle/>
          <a:p>
            <a:pPr algn="ctr"/>
            <a:r>
              <a:rPr lang="en-GB" sz="1000" b="1" dirty="0">
                <a:solidFill>
                  <a:schemeClr val="tx2">
                    <a:lumMod val="75000"/>
                  </a:schemeClr>
                </a:solidFill>
                <a:latin typeface="Arial" panose="020B0604020202020204" pitchFamily="34" charset="0"/>
                <a:cs typeface="Arial" panose="020B0604020202020204" pitchFamily="34" charset="0"/>
              </a:rPr>
              <a:t>TRIBUNAL AND COURT-APPOINTED EXPERTS </a:t>
            </a:r>
          </a:p>
          <a:p>
            <a:pPr algn="ctr"/>
            <a:r>
              <a:rPr lang="en-GB" sz="1000" dirty="0">
                <a:solidFill>
                  <a:schemeClr val="tx2">
                    <a:lumMod val="75000"/>
                  </a:schemeClr>
                </a:solidFill>
                <a:latin typeface="Arial" panose="020B0604020202020204" pitchFamily="34" charset="0"/>
                <a:cs typeface="Arial" panose="020B0604020202020204" pitchFamily="34" charset="0"/>
              </a:rPr>
              <a:t>RPPTL Construction Law Committee, Slide </a:t>
            </a:r>
            <a:fld id="{6EDB4092-FCFE-4AB8-AFE1-27DD6CAF0AAD}" type="slidenum">
              <a:rPr lang="en-GB" sz="1000" smtClean="0">
                <a:solidFill>
                  <a:schemeClr val="tx2">
                    <a:lumMod val="75000"/>
                  </a:schemeClr>
                </a:solidFill>
                <a:latin typeface="Arial" panose="020B0604020202020204" pitchFamily="34" charset="0"/>
                <a:cs typeface="Arial" panose="020B0604020202020204" pitchFamily="34" charset="0"/>
              </a:rPr>
              <a:pPr/>
              <a:t>40</a:t>
            </a:fld>
            <a:endParaRPr lang="en-GB" sz="1000" dirty="0">
              <a:solidFill>
                <a:schemeClr val="tx2">
                  <a:lumMod val="75000"/>
                </a:schemeClr>
              </a:solidFill>
              <a:latin typeface="Arial" panose="020B0604020202020204" pitchFamily="34" charset="0"/>
              <a:cs typeface="Arial" panose="020B0604020202020204" pitchFamily="34" charset="0"/>
            </a:endParaRPr>
          </a:p>
          <a:p>
            <a:pPr algn="ctr"/>
            <a:endParaRPr lang="en-GB" sz="1200" dirty="0">
              <a:solidFill>
                <a:srgbClr val="11275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1149450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885948-8B6A-49A9-B01F-CE49622B4615}"/>
              </a:ext>
            </a:extLst>
          </p:cNvPr>
          <p:cNvSpPr>
            <a:spLocks noGrp="1"/>
          </p:cNvSpPr>
          <p:nvPr>
            <p:ph type="title"/>
          </p:nvPr>
        </p:nvSpPr>
        <p:spPr>
          <a:xfrm>
            <a:off x="401683" y="1076231"/>
            <a:ext cx="7722622" cy="705485"/>
          </a:xfrm>
        </p:spPr>
        <p:txBody>
          <a:bodyPr>
            <a:noAutofit/>
          </a:bodyPr>
          <a:lstStyle/>
          <a:p>
            <a:r>
              <a:rPr lang="en-GB" sz="1800" b="1" dirty="0">
                <a:latin typeface="Arial" panose="020B0604020202020204" pitchFamily="34" charset="0"/>
                <a:cs typeface="Arial" panose="020B0604020202020204" pitchFamily="34" charset="0"/>
              </a:rPr>
              <a:t>PREPARING THE CROSS EXAMINATION:  </a:t>
            </a:r>
            <a:br>
              <a:rPr lang="en-GB" sz="1800" b="1" dirty="0">
                <a:latin typeface="Arial" panose="020B0604020202020204" pitchFamily="34" charset="0"/>
                <a:cs typeface="Arial" panose="020B0604020202020204" pitchFamily="34" charset="0"/>
              </a:rPr>
            </a:br>
            <a:r>
              <a:rPr lang="en-GB" sz="1800" b="1" dirty="0">
                <a:latin typeface="Arial" panose="020B0604020202020204" pitchFamily="34" charset="0"/>
                <a:cs typeface="Arial" panose="020B0604020202020204" pitchFamily="34" charset="0"/>
              </a:rPr>
              <a:t>Part V – Delivering the XX</a:t>
            </a:r>
          </a:p>
        </p:txBody>
      </p:sp>
      <p:sp>
        <p:nvSpPr>
          <p:cNvPr id="6" name="Content Placeholder 5">
            <a:extLst>
              <a:ext uri="{FF2B5EF4-FFF2-40B4-BE49-F238E27FC236}">
                <a16:creationId xmlns:a16="http://schemas.microsoft.com/office/drawing/2014/main" id="{7017CD21-A0F2-4233-87F3-2806BCE49C8F}"/>
              </a:ext>
            </a:extLst>
          </p:cNvPr>
          <p:cNvSpPr>
            <a:spLocks noGrp="1"/>
          </p:cNvSpPr>
          <p:nvPr>
            <p:ph idx="1"/>
          </p:nvPr>
        </p:nvSpPr>
        <p:spPr>
          <a:xfrm>
            <a:off x="401683" y="1781716"/>
            <a:ext cx="7352756" cy="3564959"/>
          </a:xfrm>
          <a:noFill/>
        </p:spPr>
        <p:txBody>
          <a:bodyPr>
            <a:noAutofit/>
          </a:bodyPr>
          <a:lstStyle/>
          <a:p>
            <a:r>
              <a:rPr lang="en-GB" sz="1600" dirty="0">
                <a:latin typeface="Arial" panose="020B0604020202020204" pitchFamily="34" charset="0"/>
                <a:cs typeface="Arial" panose="020B0604020202020204" pitchFamily="34" charset="0"/>
              </a:rPr>
              <a:t>Personal preference as to how to XX</a:t>
            </a:r>
          </a:p>
          <a:p>
            <a:pPr marL="672704" indent="-202406"/>
            <a:r>
              <a:rPr lang="en-GB" sz="1400" dirty="0">
                <a:latin typeface="Arial" panose="020B0604020202020204" pitchFamily="34" charset="0"/>
                <a:cs typeface="Arial" panose="020B0604020202020204" pitchFamily="34" charset="0"/>
              </a:rPr>
              <a:t>Series of easy non-controversial questions where the witness/expert will agree; then controversial questions where they shouldn’t agree  </a:t>
            </a:r>
          </a:p>
          <a:p>
            <a:pPr marL="672704" indent="-202406"/>
            <a:r>
              <a:rPr lang="en-GB" sz="1400" dirty="0">
                <a:latin typeface="Arial" panose="020B0604020202020204" pitchFamily="34" charset="0"/>
                <a:cs typeface="Arial" panose="020B0604020202020204" pitchFamily="34" charset="0"/>
              </a:rPr>
              <a:t>Direct onslaught from the outset</a:t>
            </a:r>
          </a:p>
          <a:p>
            <a:r>
              <a:rPr lang="en-GB" sz="1600" dirty="0">
                <a:latin typeface="Arial" panose="020B0604020202020204" pitchFamily="34" charset="0"/>
                <a:cs typeface="Arial" panose="020B0604020202020204" pitchFamily="34" charset="0"/>
              </a:rPr>
              <a:t>Personal preference as to style of XX</a:t>
            </a:r>
          </a:p>
          <a:p>
            <a:pPr marL="672704" indent="-202406"/>
            <a:r>
              <a:rPr lang="en-GB" sz="1400" dirty="0">
                <a:latin typeface="Arial" panose="020B0604020202020204" pitchFamily="34" charset="0"/>
                <a:cs typeface="Arial" panose="020B0604020202020204" pitchFamily="34" charset="0"/>
              </a:rPr>
              <a:t>Aggressive/collaborative/sympathetic</a:t>
            </a:r>
          </a:p>
          <a:p>
            <a:pPr marL="672704" indent="-202406"/>
            <a:r>
              <a:rPr lang="en-GB" sz="1400" dirty="0">
                <a:latin typeface="Arial" panose="020B0604020202020204" pitchFamily="34" charset="0"/>
                <a:cs typeface="Arial" panose="020B0604020202020204" pitchFamily="34" charset="0"/>
              </a:rPr>
              <a:t>Quick/slow</a:t>
            </a:r>
          </a:p>
          <a:p>
            <a:pPr marL="672704" indent="-202406"/>
            <a:r>
              <a:rPr lang="en-GB" sz="1400" dirty="0">
                <a:latin typeface="Arial" panose="020B0604020202020204" pitchFamily="34" charset="0"/>
                <a:cs typeface="Arial" panose="020B0604020202020204" pitchFamily="34" charset="0"/>
              </a:rPr>
              <a:t>Long/short questions</a:t>
            </a:r>
          </a:p>
          <a:p>
            <a:pPr marL="672704" indent="-202406"/>
            <a:r>
              <a:rPr lang="en-GB" sz="1400" dirty="0">
                <a:latin typeface="Arial" panose="020B0604020202020204" pitchFamily="34" charset="0"/>
                <a:cs typeface="Arial" panose="020B0604020202020204" pitchFamily="34" charset="0"/>
              </a:rPr>
              <a:t>Keep up/release pressure</a:t>
            </a:r>
          </a:p>
          <a:p>
            <a:r>
              <a:rPr lang="en-GB" sz="1600" dirty="0">
                <a:latin typeface="Arial" panose="020B0604020202020204" pitchFamily="34" charset="0"/>
                <a:cs typeface="Arial" panose="020B0604020202020204" pitchFamily="34" charset="0"/>
              </a:rPr>
              <a:t>Awareness of the Tribunal and witness is key</a:t>
            </a:r>
          </a:p>
          <a:p>
            <a:pPr marL="672704" indent="-202406"/>
            <a:r>
              <a:rPr lang="en-GB" sz="1400" dirty="0">
                <a:latin typeface="Arial" panose="020B0604020202020204" pitchFamily="34" charset="0"/>
                <a:cs typeface="Arial" panose="020B0604020202020204" pitchFamily="34" charset="0"/>
              </a:rPr>
              <a:t>Physical cues from witness are often more informative than what the witness says orally</a:t>
            </a:r>
          </a:p>
          <a:p>
            <a:pPr marL="672704" indent="-202406"/>
            <a:r>
              <a:rPr lang="en-GB" sz="1400" dirty="0">
                <a:latin typeface="Arial" panose="020B0604020202020204" pitchFamily="34" charset="0"/>
                <a:cs typeface="Arial" panose="020B0604020202020204" pitchFamily="34" charset="0"/>
              </a:rPr>
              <a:t>Red/sweating/shaking</a:t>
            </a:r>
          </a:p>
          <a:p>
            <a:r>
              <a:rPr lang="en-GB" sz="1600" dirty="0">
                <a:latin typeface="Arial" panose="020B0604020202020204" pitchFamily="34" charset="0"/>
                <a:cs typeface="Arial" panose="020B0604020202020204" pitchFamily="34" charset="0"/>
              </a:rPr>
              <a:t>Attitude to witnesses/experts when not cross-examining is just as important</a:t>
            </a:r>
          </a:p>
          <a:p>
            <a:endParaRPr lang="en-GB" sz="1350" dirty="0">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9BD8DA5B-9724-49E8-A1A6-7394C4376DA2}"/>
              </a:ext>
            </a:extLst>
          </p:cNvPr>
          <p:cNvSpPr/>
          <p:nvPr/>
        </p:nvSpPr>
        <p:spPr>
          <a:xfrm>
            <a:off x="4673695" y="420699"/>
            <a:ext cx="4572000" cy="553998"/>
          </a:xfrm>
          <a:prstGeom prst="rect">
            <a:avLst/>
          </a:prstGeom>
        </p:spPr>
        <p:txBody>
          <a:bodyPr>
            <a:spAutoFit/>
          </a:bodyPr>
          <a:lstStyle/>
          <a:p>
            <a:pPr algn="ctr"/>
            <a:r>
              <a:rPr lang="en-GB" sz="1000" b="1" dirty="0">
                <a:solidFill>
                  <a:schemeClr val="tx2">
                    <a:lumMod val="75000"/>
                  </a:schemeClr>
                </a:solidFill>
                <a:latin typeface="Arial" panose="020B0604020202020204" pitchFamily="34" charset="0"/>
                <a:cs typeface="Arial" panose="020B0604020202020204" pitchFamily="34" charset="0"/>
              </a:rPr>
              <a:t>TRIBUNAL AND COURT-APPOINTED EXPERTS </a:t>
            </a:r>
          </a:p>
          <a:p>
            <a:pPr algn="ctr"/>
            <a:r>
              <a:rPr lang="en-GB" sz="1000" dirty="0">
                <a:solidFill>
                  <a:schemeClr val="tx2">
                    <a:lumMod val="75000"/>
                  </a:schemeClr>
                </a:solidFill>
                <a:latin typeface="Arial" panose="020B0604020202020204" pitchFamily="34" charset="0"/>
                <a:cs typeface="Arial" panose="020B0604020202020204" pitchFamily="34" charset="0"/>
              </a:rPr>
              <a:t>RPPTL Construction Law Committee, Slide </a:t>
            </a:r>
            <a:fld id="{6EDB4092-FCFE-4AB8-AFE1-27DD6CAF0AAD}" type="slidenum">
              <a:rPr lang="en-GB" sz="1000" smtClean="0">
                <a:solidFill>
                  <a:schemeClr val="tx2">
                    <a:lumMod val="75000"/>
                  </a:schemeClr>
                </a:solidFill>
                <a:latin typeface="Arial" panose="020B0604020202020204" pitchFamily="34" charset="0"/>
                <a:cs typeface="Arial" panose="020B0604020202020204" pitchFamily="34" charset="0"/>
              </a:rPr>
              <a:pPr/>
              <a:t>41</a:t>
            </a:fld>
            <a:endParaRPr lang="en-GB" sz="1000" dirty="0">
              <a:solidFill>
                <a:schemeClr val="tx2">
                  <a:lumMod val="75000"/>
                </a:schemeClr>
              </a:solidFill>
              <a:latin typeface="Arial" panose="020B0604020202020204" pitchFamily="34" charset="0"/>
              <a:cs typeface="Arial" panose="020B0604020202020204" pitchFamily="34" charset="0"/>
            </a:endParaRPr>
          </a:p>
          <a:p>
            <a:pPr algn="ctr"/>
            <a:endParaRPr lang="en-GB" sz="1000" dirty="0">
              <a:solidFill>
                <a:srgbClr val="11275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9463925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885948-8B6A-49A9-B01F-CE49622B4615}"/>
              </a:ext>
            </a:extLst>
          </p:cNvPr>
          <p:cNvSpPr>
            <a:spLocks noGrp="1"/>
          </p:cNvSpPr>
          <p:nvPr>
            <p:ph type="title"/>
          </p:nvPr>
        </p:nvSpPr>
        <p:spPr>
          <a:xfrm>
            <a:off x="416379" y="1087264"/>
            <a:ext cx="7200947" cy="705485"/>
          </a:xfrm>
        </p:spPr>
        <p:txBody>
          <a:bodyPr>
            <a:noAutofit/>
          </a:bodyPr>
          <a:lstStyle/>
          <a:p>
            <a:r>
              <a:rPr lang="en-GB" sz="2000" b="1" dirty="0">
                <a:latin typeface="Arial" panose="020B0604020202020204" pitchFamily="34" charset="0"/>
                <a:cs typeface="Arial" panose="020B0604020202020204" pitchFamily="34" charset="0"/>
              </a:rPr>
              <a:t>FLEXIBILITY AND TIME</a:t>
            </a:r>
          </a:p>
        </p:txBody>
      </p:sp>
      <p:sp>
        <p:nvSpPr>
          <p:cNvPr id="6" name="Content Placeholder 5">
            <a:extLst>
              <a:ext uri="{FF2B5EF4-FFF2-40B4-BE49-F238E27FC236}">
                <a16:creationId xmlns:a16="http://schemas.microsoft.com/office/drawing/2014/main" id="{7017CD21-A0F2-4233-87F3-2806BCE49C8F}"/>
              </a:ext>
            </a:extLst>
          </p:cNvPr>
          <p:cNvSpPr>
            <a:spLocks noGrp="1"/>
          </p:cNvSpPr>
          <p:nvPr>
            <p:ph idx="1"/>
          </p:nvPr>
        </p:nvSpPr>
        <p:spPr>
          <a:xfrm>
            <a:off x="416379" y="2025049"/>
            <a:ext cx="8220782" cy="3688271"/>
          </a:xfrm>
          <a:noFill/>
        </p:spPr>
        <p:txBody>
          <a:bodyPr>
            <a:noAutofit/>
          </a:bodyPr>
          <a:lstStyle/>
          <a:p>
            <a:pPr marL="0" indent="0">
              <a:buNone/>
            </a:pPr>
            <a:r>
              <a:rPr lang="en-GB" sz="1600" b="1" u="sng" dirty="0">
                <a:latin typeface="Arial" panose="020B0604020202020204" pitchFamily="34" charset="0"/>
                <a:cs typeface="Arial" panose="020B0604020202020204" pitchFamily="34" charset="0"/>
              </a:rPr>
              <a:t>Flexibility</a:t>
            </a:r>
          </a:p>
          <a:p>
            <a:pPr marL="266700" indent="-266700"/>
            <a:r>
              <a:rPr lang="en-GB" sz="1600" dirty="0">
                <a:latin typeface="Arial" panose="020B0604020202020204" pitchFamily="34" charset="0"/>
                <a:cs typeface="Arial" panose="020B0604020202020204" pitchFamily="34" charset="0"/>
              </a:rPr>
              <a:t>Flexibility is key</a:t>
            </a:r>
          </a:p>
          <a:p>
            <a:pPr marL="266700" indent="-266700"/>
            <a:r>
              <a:rPr lang="en-GB" sz="1600" dirty="0">
                <a:latin typeface="Arial" panose="020B0604020202020204" pitchFamily="34" charset="0"/>
                <a:cs typeface="Arial" panose="020B0604020202020204" pitchFamily="34" charset="0"/>
              </a:rPr>
              <a:t>Detailed planning/scripts etc are not there to be followed slavishly</a:t>
            </a:r>
          </a:p>
          <a:p>
            <a:pPr marL="266700" indent="-266700"/>
            <a:r>
              <a:rPr lang="en-GB" sz="1600" dirty="0">
                <a:latin typeface="Arial" panose="020B0604020202020204" pitchFamily="34" charset="0"/>
                <a:cs typeface="Arial" panose="020B0604020202020204" pitchFamily="34" charset="0"/>
              </a:rPr>
              <a:t>Best XX often occurs when expert says/does something unexpected</a:t>
            </a:r>
          </a:p>
          <a:p>
            <a:pPr marL="266700" indent="-266700"/>
            <a:r>
              <a:rPr lang="en-GB" sz="1600" dirty="0">
                <a:latin typeface="Arial" panose="020B0604020202020204" pitchFamily="34" charset="0"/>
                <a:cs typeface="Arial" panose="020B0604020202020204" pitchFamily="34" charset="0"/>
              </a:rPr>
              <a:t>The best XX questions are often the questions you didn’t ask (“More is not better”)</a:t>
            </a:r>
          </a:p>
          <a:p>
            <a:pPr marL="266700" indent="-266700"/>
            <a:endParaRPr lang="en-GB" sz="1600" b="1" u="sng" dirty="0">
              <a:latin typeface="Arial" panose="020B0604020202020204" pitchFamily="34" charset="0"/>
              <a:cs typeface="Arial" panose="020B0604020202020204" pitchFamily="34" charset="0"/>
            </a:endParaRPr>
          </a:p>
          <a:p>
            <a:pPr marL="0" indent="0">
              <a:buNone/>
            </a:pPr>
            <a:r>
              <a:rPr lang="en-GB" sz="1600" b="1" u="sng" dirty="0">
                <a:latin typeface="Arial" panose="020B0604020202020204" pitchFamily="34" charset="0"/>
                <a:cs typeface="Arial" panose="020B0604020202020204" pitchFamily="34" charset="0"/>
              </a:rPr>
              <a:t>Strategies re: time</a:t>
            </a:r>
          </a:p>
          <a:p>
            <a:pPr marL="266700" indent="-266700"/>
            <a:r>
              <a:rPr lang="en-GB" sz="1600" dirty="0">
                <a:latin typeface="Arial" panose="020B0604020202020204" pitchFamily="34" charset="0"/>
                <a:cs typeface="Arial" panose="020B0604020202020204" pitchFamily="34" charset="0"/>
              </a:rPr>
              <a:t>Close monitoring of “chess clock”</a:t>
            </a:r>
          </a:p>
          <a:p>
            <a:pPr marL="266700" indent="-266700"/>
            <a:r>
              <a:rPr lang="en-GB" sz="1600" dirty="0">
                <a:latin typeface="Arial" panose="020B0604020202020204" pitchFamily="34" charset="0"/>
                <a:cs typeface="Arial" panose="020B0604020202020204" pitchFamily="34" charset="0"/>
              </a:rPr>
              <a:t>Control when breaks happen (during day and overnight)</a:t>
            </a:r>
          </a:p>
          <a:p>
            <a:pPr marL="266700" indent="-266700"/>
            <a:r>
              <a:rPr lang="en-GB" sz="1600" dirty="0">
                <a:latin typeface="Arial" panose="020B0604020202020204" pitchFamily="34" charset="0"/>
                <a:cs typeface="Arial" panose="020B0604020202020204" pitchFamily="34" charset="0"/>
              </a:rPr>
              <a:t>If “hot tub” follows XX, consider when to stop XX </a:t>
            </a:r>
          </a:p>
          <a:p>
            <a:pPr marL="266700" indent="-266700"/>
            <a:endParaRPr lang="en-GB" sz="1350" dirty="0">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7A8F7B89-6655-44D0-9F1F-DE2424DEC113}"/>
              </a:ext>
            </a:extLst>
          </p:cNvPr>
          <p:cNvSpPr/>
          <p:nvPr/>
        </p:nvSpPr>
        <p:spPr>
          <a:xfrm>
            <a:off x="4673695" y="420699"/>
            <a:ext cx="4572000" cy="584775"/>
          </a:xfrm>
          <a:prstGeom prst="rect">
            <a:avLst/>
          </a:prstGeom>
        </p:spPr>
        <p:txBody>
          <a:bodyPr>
            <a:spAutoFit/>
          </a:bodyPr>
          <a:lstStyle/>
          <a:p>
            <a:pPr algn="ctr"/>
            <a:r>
              <a:rPr lang="en-GB" sz="1000" b="1" dirty="0">
                <a:solidFill>
                  <a:schemeClr val="tx2">
                    <a:lumMod val="75000"/>
                  </a:schemeClr>
                </a:solidFill>
                <a:latin typeface="Arial" panose="020B0604020202020204" pitchFamily="34" charset="0"/>
                <a:cs typeface="Arial" panose="020B0604020202020204" pitchFamily="34" charset="0"/>
              </a:rPr>
              <a:t>TRIBUNAL AND COURT-APPOINTED EXPERTS </a:t>
            </a:r>
          </a:p>
          <a:p>
            <a:pPr algn="ctr"/>
            <a:r>
              <a:rPr lang="en-GB" sz="1000" dirty="0">
                <a:solidFill>
                  <a:schemeClr val="tx2">
                    <a:lumMod val="75000"/>
                  </a:schemeClr>
                </a:solidFill>
                <a:latin typeface="Arial" panose="020B0604020202020204" pitchFamily="34" charset="0"/>
                <a:cs typeface="Arial" panose="020B0604020202020204" pitchFamily="34" charset="0"/>
              </a:rPr>
              <a:t>RPPTL Construction Law Committee, Slide </a:t>
            </a:r>
            <a:fld id="{6EDB4092-FCFE-4AB8-AFE1-27DD6CAF0AAD}" type="slidenum">
              <a:rPr lang="en-GB" sz="1000" smtClean="0">
                <a:solidFill>
                  <a:schemeClr val="tx2">
                    <a:lumMod val="75000"/>
                  </a:schemeClr>
                </a:solidFill>
                <a:latin typeface="Arial" panose="020B0604020202020204" pitchFamily="34" charset="0"/>
                <a:cs typeface="Arial" panose="020B0604020202020204" pitchFamily="34" charset="0"/>
              </a:rPr>
              <a:pPr/>
              <a:t>42</a:t>
            </a:fld>
            <a:endParaRPr lang="en-GB" sz="1000" dirty="0">
              <a:solidFill>
                <a:schemeClr val="tx2">
                  <a:lumMod val="75000"/>
                </a:schemeClr>
              </a:solidFill>
              <a:latin typeface="Arial" panose="020B0604020202020204" pitchFamily="34" charset="0"/>
              <a:cs typeface="Arial" panose="020B0604020202020204" pitchFamily="34" charset="0"/>
            </a:endParaRPr>
          </a:p>
          <a:p>
            <a:pPr algn="ctr"/>
            <a:endParaRPr lang="en-GB" sz="1200" dirty="0">
              <a:solidFill>
                <a:srgbClr val="11275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0169454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D68896-B98A-4834-A053-8C5E021B1EE8}"/>
              </a:ext>
            </a:extLst>
          </p:cNvPr>
          <p:cNvSpPr>
            <a:spLocks noGrp="1"/>
          </p:cNvSpPr>
          <p:nvPr>
            <p:ph type="title"/>
          </p:nvPr>
        </p:nvSpPr>
        <p:spPr/>
        <p:txBody>
          <a:bodyPr>
            <a:normAutofit/>
          </a:bodyPr>
          <a:lstStyle/>
          <a:p>
            <a:r>
              <a:rPr lang="en-GB" cap="none" dirty="0"/>
              <a:t>Road maps for cross-examination</a:t>
            </a:r>
          </a:p>
        </p:txBody>
      </p:sp>
      <p:sp>
        <p:nvSpPr>
          <p:cNvPr id="5" name="Text Placeholder 4">
            <a:extLst>
              <a:ext uri="{FF2B5EF4-FFF2-40B4-BE49-F238E27FC236}">
                <a16:creationId xmlns:a16="http://schemas.microsoft.com/office/drawing/2014/main" id="{0DF82FF3-42F9-4FFA-905C-44C6134D414B}"/>
              </a:ext>
            </a:extLst>
          </p:cNvPr>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266189356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99DEDC56-0A91-4E56-9173-D6AD38CFEF42}"/>
              </a:ext>
            </a:extLst>
          </p:cNvPr>
          <p:cNvSpPr/>
          <p:nvPr/>
        </p:nvSpPr>
        <p:spPr>
          <a:xfrm>
            <a:off x="2355273" y="2682688"/>
            <a:ext cx="4278283" cy="1107996"/>
          </a:xfrm>
          <a:prstGeom prst="rect">
            <a:avLst/>
          </a:prstGeom>
        </p:spPr>
        <p:txBody>
          <a:bodyPr wrap="square">
            <a:spAutoFit/>
          </a:bodyPr>
          <a:lstStyle/>
          <a:p>
            <a:pPr algn="ctr" defTabSz="342900"/>
            <a:r>
              <a:rPr lang="en-GB" sz="1600" dirty="0">
                <a:solidFill>
                  <a:srgbClr val="112750"/>
                </a:solidFill>
                <a:latin typeface="Arial" panose="020B0604020202020204" pitchFamily="34" charset="0"/>
                <a:cs typeface="Arial" panose="020B0604020202020204" pitchFamily="34" charset="0"/>
              </a:rPr>
              <a:t>“An expert is one who knows more and more about less and less until he knows absolutely everything about nothing.” </a:t>
            </a:r>
          </a:p>
          <a:p>
            <a:pPr algn="ctr" defTabSz="342900"/>
            <a:endParaRPr lang="en-GB" sz="900" dirty="0">
              <a:solidFill>
                <a:srgbClr val="112750"/>
              </a:solidFill>
              <a:latin typeface="Arial" panose="020B0604020202020204" pitchFamily="34" charset="0"/>
              <a:cs typeface="Arial" panose="020B0604020202020204" pitchFamily="34" charset="0"/>
            </a:endParaRPr>
          </a:p>
          <a:p>
            <a:pPr algn="ctr" defTabSz="342900"/>
            <a:r>
              <a:rPr lang="en-GB" sz="900" dirty="0">
                <a:solidFill>
                  <a:srgbClr val="112750"/>
                </a:solidFill>
                <a:latin typeface="Arial" panose="020B0604020202020204" pitchFamily="34" charset="0"/>
                <a:cs typeface="Arial" panose="020B0604020202020204" pitchFamily="34" charset="0"/>
              </a:rPr>
              <a:t>Nicholas Murray Butler, Noble Prize Winner, 1862-1947</a:t>
            </a:r>
          </a:p>
        </p:txBody>
      </p:sp>
      <p:sp>
        <p:nvSpPr>
          <p:cNvPr id="3" name="TextBox 2">
            <a:extLst>
              <a:ext uri="{FF2B5EF4-FFF2-40B4-BE49-F238E27FC236}">
                <a16:creationId xmlns:a16="http://schemas.microsoft.com/office/drawing/2014/main" id="{F7AFB255-62FB-438D-9689-962360458435}"/>
              </a:ext>
            </a:extLst>
          </p:cNvPr>
          <p:cNvSpPr txBox="1"/>
          <p:nvPr/>
        </p:nvSpPr>
        <p:spPr>
          <a:xfrm>
            <a:off x="5746111" y="503191"/>
            <a:ext cx="3105714" cy="400110"/>
          </a:xfrm>
          <a:prstGeom prst="rect">
            <a:avLst/>
          </a:prstGeom>
          <a:noFill/>
        </p:spPr>
        <p:txBody>
          <a:bodyPr wrap="square" rtlCol="0">
            <a:spAutoFit/>
          </a:bodyPr>
          <a:lstStyle/>
          <a:p>
            <a:pPr algn="ctr"/>
            <a:r>
              <a:rPr lang="en-GB" sz="1000" b="1" dirty="0">
                <a:solidFill>
                  <a:schemeClr val="tx2">
                    <a:lumMod val="75000"/>
                  </a:schemeClr>
                </a:solidFill>
                <a:latin typeface="Arial" panose="020B0604020202020204" pitchFamily="34" charset="0"/>
                <a:cs typeface="Arial" panose="020B0604020202020204" pitchFamily="34" charset="0"/>
              </a:rPr>
              <a:t>TRIBUNAL AND COURT-APPOINTED EXPERTS </a:t>
            </a:r>
          </a:p>
          <a:p>
            <a:pPr algn="ctr"/>
            <a:r>
              <a:rPr lang="en-GB" sz="1000" dirty="0">
                <a:solidFill>
                  <a:schemeClr val="tx2">
                    <a:lumMod val="75000"/>
                  </a:schemeClr>
                </a:solidFill>
                <a:latin typeface="Arial" panose="020B0604020202020204" pitchFamily="34" charset="0"/>
                <a:cs typeface="Arial" panose="020B0604020202020204" pitchFamily="34" charset="0"/>
              </a:rPr>
              <a:t>RPPTL Construction Law Committee, Slide </a:t>
            </a:r>
            <a:fld id="{6EDB4092-FCFE-4AB8-AFE1-27DD6CAF0AAD}" type="slidenum">
              <a:rPr lang="en-GB" sz="1000" smtClean="0">
                <a:solidFill>
                  <a:schemeClr val="tx2">
                    <a:lumMod val="75000"/>
                  </a:schemeClr>
                </a:solidFill>
                <a:latin typeface="Arial" panose="020B0604020202020204" pitchFamily="34" charset="0"/>
                <a:cs typeface="Arial" panose="020B0604020202020204" pitchFamily="34" charset="0"/>
              </a:rPr>
              <a:pPr algn="ctr"/>
              <a:t>44</a:t>
            </a:fld>
            <a:endParaRPr lang="en-GB" sz="1000" dirty="0">
              <a:solidFill>
                <a:schemeClr val="tx2">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1545091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885948-8B6A-49A9-B01F-CE49622B4615}"/>
              </a:ext>
            </a:extLst>
          </p:cNvPr>
          <p:cNvSpPr>
            <a:spLocks noGrp="1"/>
          </p:cNvSpPr>
          <p:nvPr>
            <p:ph type="title"/>
          </p:nvPr>
        </p:nvSpPr>
        <p:spPr>
          <a:xfrm>
            <a:off x="453140" y="989678"/>
            <a:ext cx="7831878" cy="705485"/>
          </a:xfrm>
        </p:spPr>
        <p:txBody>
          <a:bodyPr>
            <a:noAutofit/>
          </a:bodyPr>
          <a:lstStyle/>
          <a:p>
            <a:r>
              <a:rPr lang="en-GB" sz="1800" b="1" dirty="0">
                <a:latin typeface="Arial" panose="020B0604020202020204" pitchFamily="34" charset="0"/>
                <a:cs typeface="Arial" panose="020B0604020202020204" pitchFamily="34" charset="0"/>
              </a:rPr>
              <a:t>POTENTIAL AREAS TO CROSS-EXAMINE A LEGAL EXPERT</a:t>
            </a:r>
          </a:p>
        </p:txBody>
      </p:sp>
      <p:sp>
        <p:nvSpPr>
          <p:cNvPr id="20" name="Rectangle 19">
            <a:extLst>
              <a:ext uri="{FF2B5EF4-FFF2-40B4-BE49-F238E27FC236}">
                <a16:creationId xmlns:a16="http://schemas.microsoft.com/office/drawing/2014/main" id="{90AA0F56-2FF6-4FE9-BA2E-CE8CD4B63FBB}"/>
              </a:ext>
            </a:extLst>
          </p:cNvPr>
          <p:cNvSpPr/>
          <p:nvPr/>
        </p:nvSpPr>
        <p:spPr>
          <a:xfrm>
            <a:off x="453140" y="1804104"/>
            <a:ext cx="8108969" cy="4023876"/>
          </a:xfrm>
          <a:prstGeom prst="rect">
            <a:avLst/>
          </a:prstGeom>
          <a:solidFill>
            <a:schemeClr val="bg1"/>
          </a:solidFill>
          <a:ln w="19050">
            <a:solidFill>
              <a:srgbClr val="0F1E2D"/>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1350" dirty="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7D821375-E62E-44CA-86FC-B3E85B64C375}"/>
              </a:ext>
            </a:extLst>
          </p:cNvPr>
          <p:cNvSpPr txBox="1"/>
          <p:nvPr/>
        </p:nvSpPr>
        <p:spPr>
          <a:xfrm>
            <a:off x="547565" y="2366253"/>
            <a:ext cx="3858251" cy="276999"/>
          </a:xfrm>
          <a:prstGeom prst="rect">
            <a:avLst/>
          </a:prstGeom>
          <a:noFill/>
          <a:ln w="12700">
            <a:solidFill>
              <a:srgbClr val="112750"/>
            </a:solidFill>
          </a:ln>
        </p:spPr>
        <p:txBody>
          <a:bodyPr wrap="square" rtlCol="0" anchor="ctr">
            <a:spAutoFit/>
          </a:bodyPr>
          <a:lstStyle/>
          <a:p>
            <a:pPr algn="ctr"/>
            <a:r>
              <a:rPr lang="en-GB" sz="1200" dirty="0">
                <a:solidFill>
                  <a:srgbClr val="112750"/>
                </a:solidFill>
                <a:latin typeface="Arial" panose="020B0604020202020204" pitchFamily="34" charset="0"/>
                <a:cs typeface="Arial" panose="020B0604020202020204" pitchFamily="34" charset="0"/>
              </a:rPr>
              <a:t>Academic/professional qualifications</a:t>
            </a:r>
          </a:p>
        </p:txBody>
      </p:sp>
      <p:sp>
        <p:nvSpPr>
          <p:cNvPr id="5" name="TextBox 4">
            <a:extLst>
              <a:ext uri="{FF2B5EF4-FFF2-40B4-BE49-F238E27FC236}">
                <a16:creationId xmlns:a16="http://schemas.microsoft.com/office/drawing/2014/main" id="{024B515D-FE9A-4758-B9E8-3FE11AB8CB1F}"/>
              </a:ext>
            </a:extLst>
          </p:cNvPr>
          <p:cNvSpPr txBox="1"/>
          <p:nvPr/>
        </p:nvSpPr>
        <p:spPr>
          <a:xfrm>
            <a:off x="4609443" y="2365276"/>
            <a:ext cx="3858251" cy="276999"/>
          </a:xfrm>
          <a:prstGeom prst="rect">
            <a:avLst/>
          </a:prstGeom>
          <a:noFill/>
          <a:ln w="12700">
            <a:solidFill>
              <a:srgbClr val="112750"/>
            </a:solidFill>
          </a:ln>
        </p:spPr>
        <p:txBody>
          <a:bodyPr wrap="square" rtlCol="0" anchor="ctr">
            <a:spAutoFit/>
          </a:bodyPr>
          <a:lstStyle/>
          <a:p>
            <a:pPr algn="ctr"/>
            <a:r>
              <a:rPr lang="en-GB" sz="1200" dirty="0">
                <a:solidFill>
                  <a:srgbClr val="112750"/>
                </a:solidFill>
                <a:latin typeface="Arial" panose="020B0604020202020204" pitchFamily="34" charset="0"/>
                <a:cs typeface="Arial" panose="020B0604020202020204" pitchFamily="34" charset="0"/>
              </a:rPr>
              <a:t>Experience</a:t>
            </a:r>
          </a:p>
        </p:txBody>
      </p:sp>
      <p:sp>
        <p:nvSpPr>
          <p:cNvPr id="7" name="TextBox 6">
            <a:extLst>
              <a:ext uri="{FF2B5EF4-FFF2-40B4-BE49-F238E27FC236}">
                <a16:creationId xmlns:a16="http://schemas.microsoft.com/office/drawing/2014/main" id="{D5E1BB68-FA92-4179-B2E6-1C34782A0167}"/>
              </a:ext>
            </a:extLst>
          </p:cNvPr>
          <p:cNvSpPr txBox="1"/>
          <p:nvPr/>
        </p:nvSpPr>
        <p:spPr>
          <a:xfrm>
            <a:off x="547565" y="2798059"/>
            <a:ext cx="3858251" cy="276999"/>
          </a:xfrm>
          <a:prstGeom prst="rect">
            <a:avLst/>
          </a:prstGeom>
          <a:noFill/>
          <a:ln w="12700">
            <a:solidFill>
              <a:srgbClr val="112750"/>
            </a:solidFill>
          </a:ln>
        </p:spPr>
        <p:txBody>
          <a:bodyPr wrap="square" rtlCol="0" anchor="ctr">
            <a:spAutoFit/>
          </a:bodyPr>
          <a:lstStyle/>
          <a:p>
            <a:pPr algn="ctr"/>
            <a:r>
              <a:rPr lang="en-GB" sz="1200" dirty="0">
                <a:solidFill>
                  <a:srgbClr val="112750"/>
                </a:solidFill>
                <a:latin typeface="Arial" panose="020B0604020202020204" pitchFamily="34" charset="0"/>
                <a:cs typeface="Arial" panose="020B0604020202020204" pitchFamily="34" charset="0"/>
              </a:rPr>
              <a:t>Independent/disclosed conflicts</a:t>
            </a:r>
          </a:p>
        </p:txBody>
      </p:sp>
      <p:sp>
        <p:nvSpPr>
          <p:cNvPr id="8" name="TextBox 7">
            <a:extLst>
              <a:ext uri="{FF2B5EF4-FFF2-40B4-BE49-F238E27FC236}">
                <a16:creationId xmlns:a16="http://schemas.microsoft.com/office/drawing/2014/main" id="{770065AD-851D-4557-913A-71ADCD14BE2F}"/>
              </a:ext>
            </a:extLst>
          </p:cNvPr>
          <p:cNvSpPr txBox="1"/>
          <p:nvPr/>
        </p:nvSpPr>
        <p:spPr>
          <a:xfrm>
            <a:off x="4609443" y="2798059"/>
            <a:ext cx="3858251" cy="276999"/>
          </a:xfrm>
          <a:prstGeom prst="rect">
            <a:avLst/>
          </a:prstGeom>
          <a:noFill/>
          <a:ln w="12700">
            <a:solidFill>
              <a:srgbClr val="112750"/>
            </a:solidFill>
          </a:ln>
        </p:spPr>
        <p:txBody>
          <a:bodyPr wrap="square" rtlCol="0" anchor="ctr">
            <a:spAutoFit/>
          </a:bodyPr>
          <a:lstStyle/>
          <a:p>
            <a:pPr algn="ctr"/>
            <a:r>
              <a:rPr lang="en-GB" sz="1200" dirty="0">
                <a:solidFill>
                  <a:srgbClr val="112750"/>
                </a:solidFill>
                <a:latin typeface="Arial" panose="020B0604020202020204" pitchFamily="34" charset="0"/>
                <a:cs typeface="Arial" panose="020B0604020202020204" pitchFamily="34" charset="0"/>
              </a:rPr>
              <a:t>Understanding of his/her role</a:t>
            </a:r>
          </a:p>
        </p:txBody>
      </p:sp>
      <p:sp>
        <p:nvSpPr>
          <p:cNvPr id="9" name="TextBox 8">
            <a:extLst>
              <a:ext uri="{FF2B5EF4-FFF2-40B4-BE49-F238E27FC236}">
                <a16:creationId xmlns:a16="http://schemas.microsoft.com/office/drawing/2014/main" id="{5EB5DF63-C7C8-4038-A2CF-04F2FC127012}"/>
              </a:ext>
            </a:extLst>
          </p:cNvPr>
          <p:cNvSpPr txBox="1"/>
          <p:nvPr/>
        </p:nvSpPr>
        <p:spPr>
          <a:xfrm>
            <a:off x="547562" y="3681822"/>
            <a:ext cx="3858251" cy="300082"/>
          </a:xfrm>
          <a:prstGeom prst="rect">
            <a:avLst/>
          </a:prstGeom>
          <a:noFill/>
          <a:ln w="12700">
            <a:solidFill>
              <a:srgbClr val="112750"/>
            </a:solidFill>
          </a:ln>
        </p:spPr>
        <p:txBody>
          <a:bodyPr wrap="square" rtlCol="0" anchor="ctr">
            <a:spAutoFit/>
          </a:bodyPr>
          <a:lstStyle/>
          <a:p>
            <a:pPr algn="ctr"/>
            <a:r>
              <a:rPr lang="en-GB" sz="1350" dirty="0">
                <a:solidFill>
                  <a:srgbClr val="112750"/>
                </a:solidFill>
                <a:latin typeface="Arial" panose="020B0604020202020204" pitchFamily="34" charset="0"/>
                <a:cs typeface="Arial" panose="020B0604020202020204" pitchFamily="34" charset="0"/>
              </a:rPr>
              <a:t>Instructions</a:t>
            </a:r>
          </a:p>
        </p:txBody>
      </p:sp>
      <p:sp>
        <p:nvSpPr>
          <p:cNvPr id="13" name="TextBox 12">
            <a:extLst>
              <a:ext uri="{FF2B5EF4-FFF2-40B4-BE49-F238E27FC236}">
                <a16:creationId xmlns:a16="http://schemas.microsoft.com/office/drawing/2014/main" id="{757019FE-598C-42AF-87D3-8D9EB147F60E}"/>
              </a:ext>
            </a:extLst>
          </p:cNvPr>
          <p:cNvSpPr txBox="1"/>
          <p:nvPr/>
        </p:nvSpPr>
        <p:spPr>
          <a:xfrm>
            <a:off x="547565" y="1935440"/>
            <a:ext cx="7920128" cy="300082"/>
          </a:xfrm>
          <a:prstGeom prst="rect">
            <a:avLst/>
          </a:prstGeom>
          <a:solidFill>
            <a:schemeClr val="accent1">
              <a:lumMod val="60000"/>
              <a:lumOff val="40000"/>
            </a:schemeClr>
          </a:solidFill>
          <a:ln w="12700">
            <a:solidFill>
              <a:srgbClr val="112750"/>
            </a:solidFill>
          </a:ln>
        </p:spPr>
        <p:txBody>
          <a:bodyPr wrap="square" rtlCol="0" anchor="ctr">
            <a:spAutoFit/>
          </a:bodyPr>
          <a:lstStyle/>
          <a:p>
            <a:pPr algn="ctr"/>
            <a:r>
              <a:rPr lang="en-GB" sz="1350" dirty="0">
                <a:solidFill>
                  <a:srgbClr val="112750"/>
                </a:solidFill>
                <a:latin typeface="Arial" panose="020B0604020202020204" pitchFamily="34" charset="0"/>
                <a:cs typeface="Arial" panose="020B0604020202020204" pitchFamily="34" charset="0"/>
              </a:rPr>
              <a:t>General credibility of the expert</a:t>
            </a:r>
          </a:p>
        </p:txBody>
      </p:sp>
      <p:sp>
        <p:nvSpPr>
          <p:cNvPr id="14" name="TextBox 13">
            <a:extLst>
              <a:ext uri="{FF2B5EF4-FFF2-40B4-BE49-F238E27FC236}">
                <a16:creationId xmlns:a16="http://schemas.microsoft.com/office/drawing/2014/main" id="{302728AE-ECEC-4D08-A9F2-9A577E20C4B4}"/>
              </a:ext>
            </a:extLst>
          </p:cNvPr>
          <p:cNvSpPr txBox="1"/>
          <p:nvPr/>
        </p:nvSpPr>
        <p:spPr>
          <a:xfrm>
            <a:off x="547562" y="3250740"/>
            <a:ext cx="7920128" cy="300082"/>
          </a:xfrm>
          <a:prstGeom prst="rect">
            <a:avLst/>
          </a:prstGeom>
          <a:solidFill>
            <a:schemeClr val="accent1">
              <a:lumMod val="60000"/>
              <a:lumOff val="40000"/>
            </a:schemeClr>
          </a:solidFill>
          <a:ln w="12700">
            <a:solidFill>
              <a:srgbClr val="112750"/>
            </a:solidFill>
          </a:ln>
        </p:spPr>
        <p:txBody>
          <a:bodyPr wrap="square" rtlCol="0" anchor="ctr">
            <a:spAutoFit/>
          </a:bodyPr>
          <a:lstStyle/>
          <a:p>
            <a:pPr algn="ctr"/>
            <a:r>
              <a:rPr lang="en-GB" sz="1350" dirty="0">
                <a:solidFill>
                  <a:srgbClr val="112750"/>
                </a:solidFill>
                <a:latin typeface="Arial" panose="020B0604020202020204" pitchFamily="34" charset="0"/>
                <a:cs typeface="Arial" panose="020B0604020202020204" pitchFamily="34" charset="0"/>
              </a:rPr>
              <a:t>Substance of the expert’s evidence</a:t>
            </a:r>
          </a:p>
        </p:txBody>
      </p:sp>
      <p:sp>
        <p:nvSpPr>
          <p:cNvPr id="15" name="TextBox 14">
            <a:extLst>
              <a:ext uri="{FF2B5EF4-FFF2-40B4-BE49-F238E27FC236}">
                <a16:creationId xmlns:a16="http://schemas.microsoft.com/office/drawing/2014/main" id="{AC18F5A1-8AA9-4552-BE73-1ED077C267C1}"/>
              </a:ext>
            </a:extLst>
          </p:cNvPr>
          <p:cNvSpPr txBox="1"/>
          <p:nvPr/>
        </p:nvSpPr>
        <p:spPr>
          <a:xfrm>
            <a:off x="4572000" y="4112343"/>
            <a:ext cx="1840690" cy="276999"/>
          </a:xfrm>
          <a:prstGeom prst="rect">
            <a:avLst/>
          </a:prstGeom>
          <a:noFill/>
          <a:ln w="12700">
            <a:solidFill>
              <a:srgbClr val="112750"/>
            </a:solidFill>
          </a:ln>
        </p:spPr>
        <p:txBody>
          <a:bodyPr wrap="square" rtlCol="0" anchor="ctr">
            <a:spAutoFit/>
          </a:bodyPr>
          <a:lstStyle/>
          <a:p>
            <a:pPr algn="ctr"/>
            <a:r>
              <a:rPr lang="en-GB" sz="1200" dirty="0">
                <a:solidFill>
                  <a:srgbClr val="112750"/>
                </a:solidFill>
                <a:latin typeface="Arial" panose="020B0604020202020204" pitchFamily="34" charset="0"/>
                <a:cs typeface="Arial" panose="020B0604020202020204" pitchFamily="34" charset="0"/>
              </a:rPr>
              <a:t>Direct authority</a:t>
            </a:r>
          </a:p>
        </p:txBody>
      </p:sp>
      <p:sp>
        <p:nvSpPr>
          <p:cNvPr id="16" name="TextBox 15">
            <a:extLst>
              <a:ext uri="{FF2B5EF4-FFF2-40B4-BE49-F238E27FC236}">
                <a16:creationId xmlns:a16="http://schemas.microsoft.com/office/drawing/2014/main" id="{C749B661-4E51-490F-B511-812DAA7F5D7E}"/>
              </a:ext>
            </a:extLst>
          </p:cNvPr>
          <p:cNvSpPr txBox="1"/>
          <p:nvPr/>
        </p:nvSpPr>
        <p:spPr>
          <a:xfrm>
            <a:off x="6589558" y="4116342"/>
            <a:ext cx="1840693" cy="276999"/>
          </a:xfrm>
          <a:prstGeom prst="rect">
            <a:avLst/>
          </a:prstGeom>
          <a:noFill/>
          <a:ln w="12700">
            <a:solidFill>
              <a:srgbClr val="112750"/>
            </a:solidFill>
          </a:ln>
        </p:spPr>
        <p:txBody>
          <a:bodyPr wrap="square" rtlCol="0" anchor="ctr">
            <a:spAutoFit/>
          </a:bodyPr>
          <a:lstStyle/>
          <a:p>
            <a:pPr algn="ctr"/>
            <a:r>
              <a:rPr lang="en-GB" sz="1200" dirty="0">
                <a:solidFill>
                  <a:srgbClr val="112750"/>
                </a:solidFill>
                <a:latin typeface="Arial" panose="020B0604020202020204" pitchFamily="34" charset="0"/>
                <a:cs typeface="Arial" panose="020B0604020202020204" pitchFamily="34" charset="0"/>
              </a:rPr>
              <a:t>Comparative Law</a:t>
            </a:r>
          </a:p>
        </p:txBody>
      </p:sp>
      <p:sp>
        <p:nvSpPr>
          <p:cNvPr id="17" name="TextBox 16">
            <a:extLst>
              <a:ext uri="{FF2B5EF4-FFF2-40B4-BE49-F238E27FC236}">
                <a16:creationId xmlns:a16="http://schemas.microsoft.com/office/drawing/2014/main" id="{B937E4AF-371E-4727-B6D2-80B43A656C47}"/>
              </a:ext>
            </a:extLst>
          </p:cNvPr>
          <p:cNvSpPr txBox="1"/>
          <p:nvPr/>
        </p:nvSpPr>
        <p:spPr>
          <a:xfrm>
            <a:off x="547562" y="5415052"/>
            <a:ext cx="7920128" cy="300082"/>
          </a:xfrm>
          <a:prstGeom prst="rect">
            <a:avLst/>
          </a:prstGeom>
          <a:solidFill>
            <a:schemeClr val="accent1">
              <a:lumMod val="60000"/>
              <a:lumOff val="40000"/>
            </a:schemeClr>
          </a:solidFill>
          <a:ln w="12700">
            <a:solidFill>
              <a:srgbClr val="112750"/>
            </a:solidFill>
          </a:ln>
        </p:spPr>
        <p:txBody>
          <a:bodyPr wrap="square" rtlCol="0" anchor="ctr">
            <a:spAutoFit/>
          </a:bodyPr>
          <a:lstStyle/>
          <a:p>
            <a:pPr algn="ctr"/>
            <a:r>
              <a:rPr lang="en-GB" sz="1350" dirty="0">
                <a:solidFill>
                  <a:srgbClr val="112750"/>
                </a:solidFill>
                <a:latin typeface="Arial" panose="020B0604020202020204" pitchFamily="34" charset="0"/>
                <a:cs typeface="Arial" panose="020B0604020202020204" pitchFamily="34" charset="0"/>
              </a:rPr>
              <a:t>Conclusions</a:t>
            </a:r>
          </a:p>
        </p:txBody>
      </p:sp>
      <p:sp>
        <p:nvSpPr>
          <p:cNvPr id="18" name="TextBox 17">
            <a:extLst>
              <a:ext uri="{FF2B5EF4-FFF2-40B4-BE49-F238E27FC236}">
                <a16:creationId xmlns:a16="http://schemas.microsoft.com/office/drawing/2014/main" id="{B1D6B898-AB5B-4634-8666-E07AF236546A}"/>
              </a:ext>
            </a:extLst>
          </p:cNvPr>
          <p:cNvSpPr txBox="1"/>
          <p:nvPr/>
        </p:nvSpPr>
        <p:spPr>
          <a:xfrm>
            <a:off x="547562" y="5013961"/>
            <a:ext cx="7920128" cy="300082"/>
          </a:xfrm>
          <a:prstGeom prst="rect">
            <a:avLst/>
          </a:prstGeom>
          <a:solidFill>
            <a:schemeClr val="accent1">
              <a:lumMod val="20000"/>
              <a:lumOff val="80000"/>
            </a:schemeClr>
          </a:solidFill>
          <a:ln w="12700">
            <a:solidFill>
              <a:srgbClr val="112750"/>
            </a:solidFill>
          </a:ln>
        </p:spPr>
        <p:txBody>
          <a:bodyPr wrap="square" rtlCol="0" anchor="ctr">
            <a:spAutoFit/>
          </a:bodyPr>
          <a:lstStyle/>
          <a:p>
            <a:pPr algn="ctr"/>
            <a:r>
              <a:rPr lang="en-GB" sz="1350" dirty="0">
                <a:solidFill>
                  <a:srgbClr val="112750"/>
                </a:solidFill>
                <a:latin typeface="Arial" panose="020B0604020202020204" pitchFamily="34" charset="0"/>
                <a:cs typeface="Arial" panose="020B0604020202020204" pitchFamily="34" charset="0"/>
              </a:rPr>
              <a:t>Assumptions</a:t>
            </a:r>
          </a:p>
        </p:txBody>
      </p:sp>
      <p:sp>
        <p:nvSpPr>
          <p:cNvPr id="19" name="TextBox 18">
            <a:extLst>
              <a:ext uri="{FF2B5EF4-FFF2-40B4-BE49-F238E27FC236}">
                <a16:creationId xmlns:a16="http://schemas.microsoft.com/office/drawing/2014/main" id="{36B0F3B2-A154-4E68-8FFE-E56E43564611}"/>
              </a:ext>
            </a:extLst>
          </p:cNvPr>
          <p:cNvSpPr txBox="1"/>
          <p:nvPr/>
        </p:nvSpPr>
        <p:spPr>
          <a:xfrm>
            <a:off x="4572000" y="3688169"/>
            <a:ext cx="3858251" cy="300082"/>
          </a:xfrm>
          <a:prstGeom prst="rect">
            <a:avLst/>
          </a:prstGeom>
          <a:noFill/>
          <a:ln w="12700">
            <a:solidFill>
              <a:srgbClr val="112750"/>
            </a:solidFill>
          </a:ln>
        </p:spPr>
        <p:txBody>
          <a:bodyPr wrap="square" rtlCol="0" anchor="ctr">
            <a:spAutoFit/>
          </a:bodyPr>
          <a:lstStyle/>
          <a:p>
            <a:pPr algn="ctr"/>
            <a:r>
              <a:rPr lang="en-GB" sz="1350" dirty="0">
                <a:solidFill>
                  <a:srgbClr val="112750"/>
                </a:solidFill>
                <a:latin typeface="Arial" panose="020B0604020202020204" pitchFamily="34" charset="0"/>
                <a:cs typeface="Arial" panose="020B0604020202020204" pitchFamily="34" charset="0"/>
              </a:rPr>
              <a:t>Basis of testimony</a:t>
            </a:r>
          </a:p>
        </p:txBody>
      </p:sp>
      <p:sp>
        <p:nvSpPr>
          <p:cNvPr id="21" name="TextBox 20">
            <a:extLst>
              <a:ext uri="{FF2B5EF4-FFF2-40B4-BE49-F238E27FC236}">
                <a16:creationId xmlns:a16="http://schemas.microsoft.com/office/drawing/2014/main" id="{BBBAC6AA-7B65-4335-8877-51FF75AF01B2}"/>
              </a:ext>
            </a:extLst>
          </p:cNvPr>
          <p:cNvSpPr txBox="1"/>
          <p:nvPr/>
        </p:nvSpPr>
        <p:spPr>
          <a:xfrm>
            <a:off x="4572000" y="4470371"/>
            <a:ext cx="1840690" cy="276999"/>
          </a:xfrm>
          <a:prstGeom prst="rect">
            <a:avLst/>
          </a:prstGeom>
          <a:noFill/>
          <a:ln w="12700">
            <a:solidFill>
              <a:srgbClr val="112750"/>
            </a:solidFill>
          </a:ln>
        </p:spPr>
        <p:txBody>
          <a:bodyPr wrap="square" rtlCol="0" anchor="ctr">
            <a:spAutoFit/>
          </a:bodyPr>
          <a:lstStyle/>
          <a:p>
            <a:pPr algn="ctr"/>
            <a:r>
              <a:rPr lang="en-GB" sz="1200" dirty="0">
                <a:solidFill>
                  <a:srgbClr val="112750"/>
                </a:solidFill>
                <a:latin typeface="Arial" panose="020B0604020202020204" pitchFamily="34" charset="0"/>
                <a:cs typeface="Arial" panose="020B0604020202020204" pitchFamily="34" charset="0"/>
              </a:rPr>
              <a:t>Commentaries etc</a:t>
            </a:r>
          </a:p>
        </p:txBody>
      </p:sp>
      <p:sp>
        <p:nvSpPr>
          <p:cNvPr id="22" name="Rectangle 21">
            <a:extLst>
              <a:ext uri="{FF2B5EF4-FFF2-40B4-BE49-F238E27FC236}">
                <a16:creationId xmlns:a16="http://schemas.microsoft.com/office/drawing/2014/main" id="{76653518-F20A-4102-AE3E-0317EA1C6322}"/>
              </a:ext>
            </a:extLst>
          </p:cNvPr>
          <p:cNvSpPr/>
          <p:nvPr/>
        </p:nvSpPr>
        <p:spPr>
          <a:xfrm>
            <a:off x="4673695" y="420699"/>
            <a:ext cx="4572000" cy="584775"/>
          </a:xfrm>
          <a:prstGeom prst="rect">
            <a:avLst/>
          </a:prstGeom>
        </p:spPr>
        <p:txBody>
          <a:bodyPr>
            <a:spAutoFit/>
          </a:bodyPr>
          <a:lstStyle/>
          <a:p>
            <a:pPr algn="ctr"/>
            <a:r>
              <a:rPr lang="en-GB" sz="1000" b="1" dirty="0">
                <a:solidFill>
                  <a:schemeClr val="tx2">
                    <a:lumMod val="75000"/>
                  </a:schemeClr>
                </a:solidFill>
                <a:latin typeface="Arial" panose="020B0604020202020204" pitchFamily="34" charset="0"/>
                <a:cs typeface="Arial" panose="020B0604020202020204" pitchFamily="34" charset="0"/>
              </a:rPr>
              <a:t>TRIBUNAL AND COURT-APPOINTED EXPERTS </a:t>
            </a:r>
          </a:p>
          <a:p>
            <a:pPr algn="ctr"/>
            <a:r>
              <a:rPr lang="en-GB" sz="1000" dirty="0">
                <a:solidFill>
                  <a:schemeClr val="tx2">
                    <a:lumMod val="75000"/>
                  </a:schemeClr>
                </a:solidFill>
                <a:latin typeface="Arial" panose="020B0604020202020204" pitchFamily="34" charset="0"/>
                <a:cs typeface="Arial" panose="020B0604020202020204" pitchFamily="34" charset="0"/>
              </a:rPr>
              <a:t>RPPTL Construction Law Committee, Slide </a:t>
            </a:r>
            <a:fld id="{6EDB4092-FCFE-4AB8-AFE1-27DD6CAF0AAD}" type="slidenum">
              <a:rPr lang="en-GB" sz="1000" smtClean="0">
                <a:solidFill>
                  <a:schemeClr val="tx2">
                    <a:lumMod val="75000"/>
                  </a:schemeClr>
                </a:solidFill>
                <a:latin typeface="Arial" panose="020B0604020202020204" pitchFamily="34" charset="0"/>
                <a:cs typeface="Arial" panose="020B0604020202020204" pitchFamily="34" charset="0"/>
              </a:rPr>
              <a:pPr/>
              <a:t>45</a:t>
            </a:fld>
            <a:endParaRPr lang="en-GB" sz="1000" dirty="0">
              <a:solidFill>
                <a:schemeClr val="tx2">
                  <a:lumMod val="75000"/>
                </a:schemeClr>
              </a:solidFill>
              <a:latin typeface="Arial" panose="020B0604020202020204" pitchFamily="34" charset="0"/>
              <a:cs typeface="Arial" panose="020B0604020202020204" pitchFamily="34" charset="0"/>
            </a:endParaRPr>
          </a:p>
          <a:p>
            <a:pPr algn="ctr"/>
            <a:endParaRPr lang="en-GB" sz="1200" dirty="0">
              <a:solidFill>
                <a:srgbClr val="11275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8206806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885948-8B6A-49A9-B01F-CE49622B4615}"/>
              </a:ext>
            </a:extLst>
          </p:cNvPr>
          <p:cNvSpPr>
            <a:spLocks noGrp="1"/>
          </p:cNvSpPr>
          <p:nvPr>
            <p:ph type="title"/>
          </p:nvPr>
        </p:nvSpPr>
        <p:spPr>
          <a:xfrm>
            <a:off x="453140" y="989678"/>
            <a:ext cx="7831878" cy="705485"/>
          </a:xfrm>
        </p:spPr>
        <p:txBody>
          <a:bodyPr>
            <a:noAutofit/>
          </a:bodyPr>
          <a:lstStyle/>
          <a:p>
            <a:r>
              <a:rPr lang="en-GB" sz="1800" b="1" dirty="0">
                <a:latin typeface="Arial" panose="020B0604020202020204" pitchFamily="34" charset="0"/>
                <a:cs typeface="Arial" panose="020B0604020202020204" pitchFamily="34" charset="0"/>
              </a:rPr>
              <a:t>POTENTIAL AREAS TO CROSS-EXAMINE A NON-LEGAL EXPERT</a:t>
            </a:r>
          </a:p>
        </p:txBody>
      </p:sp>
      <p:grpSp>
        <p:nvGrpSpPr>
          <p:cNvPr id="4" name="Group 3">
            <a:extLst>
              <a:ext uri="{FF2B5EF4-FFF2-40B4-BE49-F238E27FC236}">
                <a16:creationId xmlns:a16="http://schemas.microsoft.com/office/drawing/2014/main" id="{5C1B87AF-8FCE-4009-9699-829E3252B866}"/>
              </a:ext>
            </a:extLst>
          </p:cNvPr>
          <p:cNvGrpSpPr/>
          <p:nvPr/>
        </p:nvGrpSpPr>
        <p:grpSpPr>
          <a:xfrm>
            <a:off x="408806" y="1789492"/>
            <a:ext cx="8108969" cy="4023876"/>
            <a:chOff x="1829916" y="1381998"/>
            <a:chExt cx="8323152" cy="4274219"/>
          </a:xfrm>
        </p:grpSpPr>
        <p:sp>
          <p:nvSpPr>
            <p:cNvPr id="20" name="Rectangle 19">
              <a:extLst>
                <a:ext uri="{FF2B5EF4-FFF2-40B4-BE49-F238E27FC236}">
                  <a16:creationId xmlns:a16="http://schemas.microsoft.com/office/drawing/2014/main" id="{90AA0F56-2FF6-4FE9-BA2E-CE8CD4B63FBB}"/>
                </a:ext>
              </a:extLst>
            </p:cNvPr>
            <p:cNvSpPr/>
            <p:nvPr/>
          </p:nvSpPr>
          <p:spPr>
            <a:xfrm>
              <a:off x="1829916" y="1381998"/>
              <a:ext cx="8323152" cy="4274219"/>
            </a:xfrm>
            <a:prstGeom prst="rect">
              <a:avLst/>
            </a:prstGeom>
            <a:solidFill>
              <a:schemeClr val="bg1"/>
            </a:solidFill>
            <a:ln w="19050">
              <a:solidFill>
                <a:srgbClr val="0F1E2D"/>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1350" dirty="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7D821375-E62E-44CA-86FC-B3E85B64C375}"/>
                </a:ext>
              </a:extLst>
            </p:cNvPr>
            <p:cNvSpPr txBox="1"/>
            <p:nvPr/>
          </p:nvSpPr>
          <p:spPr>
            <a:xfrm>
              <a:off x="1926835" y="1979121"/>
              <a:ext cx="3960159" cy="294232"/>
            </a:xfrm>
            <a:prstGeom prst="rect">
              <a:avLst/>
            </a:prstGeom>
            <a:noFill/>
            <a:ln w="12700">
              <a:solidFill>
                <a:srgbClr val="112750"/>
              </a:solidFill>
            </a:ln>
          </p:spPr>
          <p:txBody>
            <a:bodyPr wrap="square" rtlCol="0" anchor="ctr">
              <a:spAutoFit/>
            </a:bodyPr>
            <a:lstStyle/>
            <a:p>
              <a:pPr algn="ctr"/>
              <a:r>
                <a:rPr lang="en-GB" sz="1200" dirty="0">
                  <a:solidFill>
                    <a:srgbClr val="112750"/>
                  </a:solidFill>
                  <a:latin typeface="Arial" panose="020B0604020202020204" pitchFamily="34" charset="0"/>
                  <a:cs typeface="Arial" panose="020B0604020202020204" pitchFamily="34" charset="0"/>
                </a:rPr>
                <a:t>Academic/professional qualifications</a:t>
              </a:r>
            </a:p>
          </p:txBody>
        </p:sp>
        <p:sp>
          <p:nvSpPr>
            <p:cNvPr id="5" name="TextBox 4">
              <a:extLst>
                <a:ext uri="{FF2B5EF4-FFF2-40B4-BE49-F238E27FC236}">
                  <a16:creationId xmlns:a16="http://schemas.microsoft.com/office/drawing/2014/main" id="{024B515D-FE9A-4758-B9E8-3FE11AB8CB1F}"/>
                </a:ext>
              </a:extLst>
            </p:cNvPr>
            <p:cNvSpPr txBox="1"/>
            <p:nvPr/>
          </p:nvSpPr>
          <p:spPr>
            <a:xfrm>
              <a:off x="6096000" y="1978083"/>
              <a:ext cx="3960159" cy="294232"/>
            </a:xfrm>
            <a:prstGeom prst="rect">
              <a:avLst/>
            </a:prstGeom>
            <a:noFill/>
            <a:ln w="12700">
              <a:solidFill>
                <a:srgbClr val="112750"/>
              </a:solidFill>
            </a:ln>
          </p:spPr>
          <p:txBody>
            <a:bodyPr wrap="square" rtlCol="0" anchor="ctr">
              <a:spAutoFit/>
            </a:bodyPr>
            <a:lstStyle/>
            <a:p>
              <a:pPr algn="ctr"/>
              <a:r>
                <a:rPr lang="en-GB" sz="1200" dirty="0">
                  <a:solidFill>
                    <a:srgbClr val="112750"/>
                  </a:solidFill>
                  <a:latin typeface="Arial" panose="020B0604020202020204" pitchFamily="34" charset="0"/>
                  <a:cs typeface="Arial" panose="020B0604020202020204" pitchFamily="34" charset="0"/>
                </a:rPr>
                <a:t>Experience</a:t>
              </a:r>
            </a:p>
          </p:txBody>
        </p:sp>
        <p:sp>
          <p:nvSpPr>
            <p:cNvPr id="7" name="TextBox 6">
              <a:extLst>
                <a:ext uri="{FF2B5EF4-FFF2-40B4-BE49-F238E27FC236}">
                  <a16:creationId xmlns:a16="http://schemas.microsoft.com/office/drawing/2014/main" id="{D5E1BB68-FA92-4179-B2E6-1C34782A0167}"/>
                </a:ext>
              </a:extLst>
            </p:cNvPr>
            <p:cNvSpPr txBox="1"/>
            <p:nvPr/>
          </p:nvSpPr>
          <p:spPr>
            <a:xfrm>
              <a:off x="1926835" y="2437791"/>
              <a:ext cx="3960159" cy="294232"/>
            </a:xfrm>
            <a:prstGeom prst="rect">
              <a:avLst/>
            </a:prstGeom>
            <a:noFill/>
            <a:ln w="12700">
              <a:solidFill>
                <a:srgbClr val="112750"/>
              </a:solidFill>
            </a:ln>
          </p:spPr>
          <p:txBody>
            <a:bodyPr wrap="square" rtlCol="0" anchor="ctr">
              <a:spAutoFit/>
            </a:bodyPr>
            <a:lstStyle/>
            <a:p>
              <a:pPr algn="ctr"/>
              <a:r>
                <a:rPr lang="en-GB" sz="1200" dirty="0">
                  <a:solidFill>
                    <a:srgbClr val="112750"/>
                  </a:solidFill>
                  <a:latin typeface="Arial" panose="020B0604020202020204" pitchFamily="34" charset="0"/>
                  <a:cs typeface="Arial" panose="020B0604020202020204" pitchFamily="34" charset="0"/>
                </a:rPr>
                <a:t>Independent/disclosed conflicts</a:t>
              </a:r>
            </a:p>
          </p:txBody>
        </p:sp>
        <p:sp>
          <p:nvSpPr>
            <p:cNvPr id="8" name="TextBox 7">
              <a:extLst>
                <a:ext uri="{FF2B5EF4-FFF2-40B4-BE49-F238E27FC236}">
                  <a16:creationId xmlns:a16="http://schemas.microsoft.com/office/drawing/2014/main" id="{770065AD-851D-4557-913A-71ADCD14BE2F}"/>
                </a:ext>
              </a:extLst>
            </p:cNvPr>
            <p:cNvSpPr txBox="1"/>
            <p:nvPr/>
          </p:nvSpPr>
          <p:spPr>
            <a:xfrm>
              <a:off x="6096000" y="2437791"/>
              <a:ext cx="3960159" cy="294232"/>
            </a:xfrm>
            <a:prstGeom prst="rect">
              <a:avLst/>
            </a:prstGeom>
            <a:noFill/>
            <a:ln w="12700">
              <a:solidFill>
                <a:srgbClr val="112750"/>
              </a:solidFill>
            </a:ln>
          </p:spPr>
          <p:txBody>
            <a:bodyPr wrap="square" rtlCol="0" anchor="ctr">
              <a:spAutoFit/>
            </a:bodyPr>
            <a:lstStyle/>
            <a:p>
              <a:pPr algn="ctr"/>
              <a:r>
                <a:rPr lang="en-GB" sz="1200" dirty="0">
                  <a:solidFill>
                    <a:srgbClr val="112750"/>
                  </a:solidFill>
                  <a:latin typeface="Arial" panose="020B0604020202020204" pitchFamily="34" charset="0"/>
                  <a:cs typeface="Arial" panose="020B0604020202020204" pitchFamily="34" charset="0"/>
                </a:rPr>
                <a:t>Understanding of his/her role</a:t>
              </a:r>
            </a:p>
          </p:txBody>
        </p:sp>
        <p:sp>
          <p:nvSpPr>
            <p:cNvPr id="9" name="TextBox 8">
              <a:extLst>
                <a:ext uri="{FF2B5EF4-FFF2-40B4-BE49-F238E27FC236}">
                  <a16:creationId xmlns:a16="http://schemas.microsoft.com/office/drawing/2014/main" id="{5EB5DF63-C7C8-4038-A2CF-04F2FC127012}"/>
                </a:ext>
              </a:extLst>
            </p:cNvPr>
            <p:cNvSpPr txBox="1"/>
            <p:nvPr/>
          </p:nvSpPr>
          <p:spPr>
            <a:xfrm>
              <a:off x="1926832" y="3376537"/>
              <a:ext cx="8129323" cy="318751"/>
            </a:xfrm>
            <a:prstGeom prst="rect">
              <a:avLst/>
            </a:prstGeom>
            <a:solidFill>
              <a:schemeClr val="accent1">
                <a:lumMod val="20000"/>
                <a:lumOff val="80000"/>
              </a:schemeClr>
            </a:solidFill>
            <a:ln w="12700">
              <a:solidFill>
                <a:srgbClr val="112750"/>
              </a:solidFill>
            </a:ln>
          </p:spPr>
          <p:txBody>
            <a:bodyPr wrap="square" rtlCol="0" anchor="ctr">
              <a:spAutoFit/>
            </a:bodyPr>
            <a:lstStyle/>
            <a:p>
              <a:pPr algn="ctr"/>
              <a:r>
                <a:rPr lang="en-GB" sz="1350" dirty="0">
                  <a:solidFill>
                    <a:srgbClr val="112750"/>
                  </a:solidFill>
                  <a:latin typeface="Arial" panose="020B0604020202020204" pitchFamily="34" charset="0"/>
                  <a:cs typeface="Arial" panose="020B0604020202020204" pitchFamily="34" charset="0"/>
                </a:rPr>
                <a:t>Methodology</a:t>
              </a:r>
            </a:p>
          </p:txBody>
        </p:sp>
        <p:sp>
          <p:nvSpPr>
            <p:cNvPr id="11" name="TextBox 10">
              <a:extLst>
                <a:ext uri="{FF2B5EF4-FFF2-40B4-BE49-F238E27FC236}">
                  <a16:creationId xmlns:a16="http://schemas.microsoft.com/office/drawing/2014/main" id="{EF3253F3-A15A-45B6-B5BE-9D8E77A6E0FF}"/>
                </a:ext>
              </a:extLst>
            </p:cNvPr>
            <p:cNvSpPr txBox="1"/>
            <p:nvPr/>
          </p:nvSpPr>
          <p:spPr>
            <a:xfrm>
              <a:off x="6095999" y="3815299"/>
              <a:ext cx="3960159" cy="294232"/>
            </a:xfrm>
            <a:prstGeom prst="rect">
              <a:avLst/>
            </a:prstGeom>
            <a:noFill/>
            <a:ln w="12700">
              <a:solidFill>
                <a:srgbClr val="112750"/>
              </a:solidFill>
            </a:ln>
          </p:spPr>
          <p:txBody>
            <a:bodyPr wrap="square" rtlCol="0" anchor="ctr">
              <a:spAutoFit/>
            </a:bodyPr>
            <a:lstStyle/>
            <a:p>
              <a:pPr algn="ctr"/>
              <a:r>
                <a:rPr lang="en-GB" sz="1200" dirty="0">
                  <a:solidFill>
                    <a:srgbClr val="112750"/>
                  </a:solidFill>
                  <a:latin typeface="Arial" panose="020B0604020202020204" pitchFamily="34" charset="0"/>
                  <a:cs typeface="Arial" panose="020B0604020202020204" pitchFamily="34" charset="0"/>
                </a:rPr>
                <a:t>Implementation</a:t>
              </a:r>
            </a:p>
          </p:txBody>
        </p:sp>
        <p:sp>
          <p:nvSpPr>
            <p:cNvPr id="12" name="TextBox 11">
              <a:extLst>
                <a:ext uri="{FF2B5EF4-FFF2-40B4-BE49-F238E27FC236}">
                  <a16:creationId xmlns:a16="http://schemas.microsoft.com/office/drawing/2014/main" id="{E2F9B9EF-0BD2-4FC7-85CE-8F8CB587EFCA}"/>
                </a:ext>
              </a:extLst>
            </p:cNvPr>
            <p:cNvSpPr txBox="1"/>
            <p:nvPr/>
          </p:nvSpPr>
          <p:spPr>
            <a:xfrm>
              <a:off x="1926835" y="3815299"/>
              <a:ext cx="3960159" cy="294232"/>
            </a:xfrm>
            <a:prstGeom prst="rect">
              <a:avLst/>
            </a:prstGeom>
            <a:noFill/>
            <a:ln w="12700">
              <a:solidFill>
                <a:srgbClr val="112750"/>
              </a:solidFill>
            </a:ln>
          </p:spPr>
          <p:txBody>
            <a:bodyPr wrap="square" rtlCol="0" anchor="ctr">
              <a:spAutoFit/>
            </a:bodyPr>
            <a:lstStyle/>
            <a:p>
              <a:pPr algn="ctr"/>
              <a:r>
                <a:rPr lang="en-GB" sz="1200" dirty="0">
                  <a:solidFill>
                    <a:srgbClr val="112750"/>
                  </a:solidFill>
                  <a:latin typeface="Arial" panose="020B0604020202020204" pitchFamily="34" charset="0"/>
                  <a:cs typeface="Arial" panose="020B0604020202020204" pitchFamily="34" charset="0"/>
                </a:rPr>
                <a:t>Theoretical</a:t>
              </a:r>
            </a:p>
          </p:txBody>
        </p:sp>
        <p:sp>
          <p:nvSpPr>
            <p:cNvPr id="13" name="TextBox 12">
              <a:extLst>
                <a:ext uri="{FF2B5EF4-FFF2-40B4-BE49-F238E27FC236}">
                  <a16:creationId xmlns:a16="http://schemas.microsoft.com/office/drawing/2014/main" id="{757019FE-598C-42AF-87D3-8D9EB147F60E}"/>
                </a:ext>
              </a:extLst>
            </p:cNvPr>
            <p:cNvSpPr txBox="1"/>
            <p:nvPr/>
          </p:nvSpPr>
          <p:spPr>
            <a:xfrm>
              <a:off x="1926835" y="1521505"/>
              <a:ext cx="8129323" cy="318751"/>
            </a:xfrm>
            <a:prstGeom prst="rect">
              <a:avLst/>
            </a:prstGeom>
            <a:solidFill>
              <a:schemeClr val="accent1">
                <a:lumMod val="60000"/>
                <a:lumOff val="40000"/>
              </a:schemeClr>
            </a:solidFill>
            <a:ln w="12700">
              <a:solidFill>
                <a:srgbClr val="112750"/>
              </a:solidFill>
            </a:ln>
          </p:spPr>
          <p:txBody>
            <a:bodyPr wrap="square" rtlCol="0" anchor="ctr">
              <a:spAutoFit/>
            </a:bodyPr>
            <a:lstStyle/>
            <a:p>
              <a:pPr algn="ctr"/>
              <a:r>
                <a:rPr lang="en-GB" sz="1350" dirty="0">
                  <a:solidFill>
                    <a:srgbClr val="112750"/>
                  </a:solidFill>
                  <a:latin typeface="Arial" panose="020B0604020202020204" pitchFamily="34" charset="0"/>
                  <a:cs typeface="Arial" panose="020B0604020202020204" pitchFamily="34" charset="0"/>
                </a:rPr>
                <a:t>General credibility of the expert</a:t>
              </a:r>
            </a:p>
          </p:txBody>
        </p:sp>
        <p:sp>
          <p:nvSpPr>
            <p:cNvPr id="14" name="TextBox 13">
              <a:extLst>
                <a:ext uri="{FF2B5EF4-FFF2-40B4-BE49-F238E27FC236}">
                  <a16:creationId xmlns:a16="http://schemas.microsoft.com/office/drawing/2014/main" id="{302728AE-ECEC-4D08-A9F2-9A577E20C4B4}"/>
                </a:ext>
              </a:extLst>
            </p:cNvPr>
            <p:cNvSpPr txBox="1"/>
            <p:nvPr/>
          </p:nvSpPr>
          <p:spPr>
            <a:xfrm>
              <a:off x="1926832" y="2918636"/>
              <a:ext cx="8129323" cy="318751"/>
            </a:xfrm>
            <a:prstGeom prst="rect">
              <a:avLst/>
            </a:prstGeom>
            <a:solidFill>
              <a:schemeClr val="accent1">
                <a:lumMod val="60000"/>
                <a:lumOff val="40000"/>
              </a:schemeClr>
            </a:solidFill>
            <a:ln w="12700">
              <a:solidFill>
                <a:srgbClr val="112750"/>
              </a:solidFill>
            </a:ln>
          </p:spPr>
          <p:txBody>
            <a:bodyPr wrap="square" rtlCol="0" anchor="ctr">
              <a:spAutoFit/>
            </a:bodyPr>
            <a:lstStyle/>
            <a:p>
              <a:pPr algn="ctr"/>
              <a:r>
                <a:rPr lang="en-GB" sz="1350" dirty="0">
                  <a:solidFill>
                    <a:srgbClr val="112750"/>
                  </a:solidFill>
                  <a:latin typeface="Arial" panose="020B0604020202020204" pitchFamily="34" charset="0"/>
                  <a:cs typeface="Arial" panose="020B0604020202020204" pitchFamily="34" charset="0"/>
                </a:rPr>
                <a:t>Substance of the expert’s evidence</a:t>
              </a:r>
            </a:p>
          </p:txBody>
        </p:sp>
        <p:sp>
          <p:nvSpPr>
            <p:cNvPr id="15" name="TextBox 14">
              <a:extLst>
                <a:ext uri="{FF2B5EF4-FFF2-40B4-BE49-F238E27FC236}">
                  <a16:creationId xmlns:a16="http://schemas.microsoft.com/office/drawing/2014/main" id="{AC18F5A1-8AA9-4552-BE73-1ED077C267C1}"/>
                </a:ext>
              </a:extLst>
            </p:cNvPr>
            <p:cNvSpPr txBox="1"/>
            <p:nvPr/>
          </p:nvSpPr>
          <p:spPr>
            <a:xfrm>
              <a:off x="6096003" y="4250343"/>
              <a:ext cx="1889308" cy="294232"/>
            </a:xfrm>
            <a:prstGeom prst="rect">
              <a:avLst/>
            </a:prstGeom>
            <a:noFill/>
            <a:ln w="12700">
              <a:solidFill>
                <a:srgbClr val="112750"/>
              </a:solidFill>
            </a:ln>
          </p:spPr>
          <p:txBody>
            <a:bodyPr wrap="square" rtlCol="0" anchor="ctr">
              <a:spAutoFit/>
            </a:bodyPr>
            <a:lstStyle/>
            <a:p>
              <a:pPr algn="ctr"/>
              <a:r>
                <a:rPr lang="en-GB" sz="1200" dirty="0">
                  <a:solidFill>
                    <a:srgbClr val="112750"/>
                  </a:solidFill>
                  <a:latin typeface="Arial" panose="020B0604020202020204" pitchFamily="34" charset="0"/>
                  <a:cs typeface="Arial" panose="020B0604020202020204" pitchFamily="34" charset="0"/>
                </a:rPr>
                <a:t>In principle</a:t>
              </a:r>
            </a:p>
          </p:txBody>
        </p:sp>
        <p:sp>
          <p:nvSpPr>
            <p:cNvPr id="16" name="TextBox 15">
              <a:extLst>
                <a:ext uri="{FF2B5EF4-FFF2-40B4-BE49-F238E27FC236}">
                  <a16:creationId xmlns:a16="http://schemas.microsoft.com/office/drawing/2014/main" id="{C749B661-4E51-490F-B511-812DAA7F5D7E}"/>
                </a:ext>
              </a:extLst>
            </p:cNvPr>
            <p:cNvSpPr txBox="1"/>
            <p:nvPr/>
          </p:nvSpPr>
          <p:spPr>
            <a:xfrm>
              <a:off x="8166847" y="4250343"/>
              <a:ext cx="1889311" cy="294232"/>
            </a:xfrm>
            <a:prstGeom prst="rect">
              <a:avLst/>
            </a:prstGeom>
            <a:noFill/>
            <a:ln w="12700">
              <a:solidFill>
                <a:srgbClr val="112750"/>
              </a:solidFill>
            </a:ln>
          </p:spPr>
          <p:txBody>
            <a:bodyPr wrap="square" rtlCol="0" anchor="ctr">
              <a:spAutoFit/>
            </a:bodyPr>
            <a:lstStyle/>
            <a:p>
              <a:pPr algn="ctr"/>
              <a:r>
                <a:rPr lang="en-GB" sz="1200" dirty="0">
                  <a:solidFill>
                    <a:srgbClr val="112750"/>
                  </a:solidFill>
                  <a:latin typeface="Arial" panose="020B0604020202020204" pitchFamily="34" charset="0"/>
                  <a:cs typeface="Arial" panose="020B0604020202020204" pitchFamily="34" charset="0"/>
                </a:rPr>
                <a:t>Detail</a:t>
              </a:r>
            </a:p>
          </p:txBody>
        </p:sp>
        <p:sp>
          <p:nvSpPr>
            <p:cNvPr id="17" name="TextBox 16">
              <a:extLst>
                <a:ext uri="{FF2B5EF4-FFF2-40B4-BE49-F238E27FC236}">
                  <a16:creationId xmlns:a16="http://schemas.microsoft.com/office/drawing/2014/main" id="{B937E4AF-371E-4727-B6D2-80B43A656C47}"/>
                </a:ext>
              </a:extLst>
            </p:cNvPr>
            <p:cNvSpPr txBox="1"/>
            <p:nvPr/>
          </p:nvSpPr>
          <p:spPr>
            <a:xfrm>
              <a:off x="1926833" y="5197731"/>
              <a:ext cx="8129323" cy="318751"/>
            </a:xfrm>
            <a:prstGeom prst="rect">
              <a:avLst/>
            </a:prstGeom>
            <a:solidFill>
              <a:schemeClr val="accent1">
                <a:lumMod val="60000"/>
                <a:lumOff val="40000"/>
              </a:schemeClr>
            </a:solidFill>
            <a:ln w="12700">
              <a:solidFill>
                <a:srgbClr val="112750"/>
              </a:solidFill>
            </a:ln>
          </p:spPr>
          <p:txBody>
            <a:bodyPr wrap="square" rtlCol="0" anchor="ctr">
              <a:spAutoFit/>
            </a:bodyPr>
            <a:lstStyle/>
            <a:p>
              <a:pPr algn="ctr"/>
              <a:r>
                <a:rPr lang="en-GB" sz="1350" dirty="0">
                  <a:solidFill>
                    <a:srgbClr val="112750"/>
                  </a:solidFill>
                  <a:latin typeface="Arial" panose="020B0604020202020204" pitchFamily="34" charset="0"/>
                  <a:cs typeface="Arial" panose="020B0604020202020204" pitchFamily="34" charset="0"/>
                </a:rPr>
                <a:t>Conclusions</a:t>
              </a:r>
            </a:p>
          </p:txBody>
        </p:sp>
        <p:sp>
          <p:nvSpPr>
            <p:cNvPr id="18" name="TextBox 17">
              <a:extLst>
                <a:ext uri="{FF2B5EF4-FFF2-40B4-BE49-F238E27FC236}">
                  <a16:creationId xmlns:a16="http://schemas.microsoft.com/office/drawing/2014/main" id="{B1D6B898-AB5B-4634-8666-E07AF236546A}"/>
                </a:ext>
              </a:extLst>
            </p:cNvPr>
            <p:cNvSpPr txBox="1"/>
            <p:nvPr/>
          </p:nvSpPr>
          <p:spPr>
            <a:xfrm>
              <a:off x="1926832" y="4694497"/>
              <a:ext cx="8129323" cy="318751"/>
            </a:xfrm>
            <a:prstGeom prst="rect">
              <a:avLst/>
            </a:prstGeom>
            <a:solidFill>
              <a:schemeClr val="accent1">
                <a:lumMod val="20000"/>
                <a:lumOff val="80000"/>
              </a:schemeClr>
            </a:solidFill>
            <a:ln w="12700">
              <a:solidFill>
                <a:srgbClr val="112750"/>
              </a:solidFill>
            </a:ln>
          </p:spPr>
          <p:txBody>
            <a:bodyPr wrap="square" rtlCol="0" anchor="ctr">
              <a:spAutoFit/>
            </a:bodyPr>
            <a:lstStyle/>
            <a:p>
              <a:pPr algn="ctr"/>
              <a:r>
                <a:rPr lang="en-GB" sz="1350" dirty="0">
                  <a:solidFill>
                    <a:srgbClr val="112750"/>
                  </a:solidFill>
                  <a:latin typeface="Arial" panose="020B0604020202020204" pitchFamily="34" charset="0"/>
                  <a:cs typeface="Arial" panose="020B0604020202020204" pitchFamily="34" charset="0"/>
                </a:rPr>
                <a:t>Assumed facts</a:t>
              </a:r>
            </a:p>
          </p:txBody>
        </p:sp>
      </p:grpSp>
      <p:sp>
        <p:nvSpPr>
          <p:cNvPr id="19" name="Rectangle 18">
            <a:extLst>
              <a:ext uri="{FF2B5EF4-FFF2-40B4-BE49-F238E27FC236}">
                <a16:creationId xmlns:a16="http://schemas.microsoft.com/office/drawing/2014/main" id="{5C4EA0A7-091A-47CB-A00C-BA32527059B5}"/>
              </a:ext>
            </a:extLst>
          </p:cNvPr>
          <p:cNvSpPr/>
          <p:nvPr/>
        </p:nvSpPr>
        <p:spPr>
          <a:xfrm>
            <a:off x="4673695" y="420699"/>
            <a:ext cx="4572000" cy="584775"/>
          </a:xfrm>
          <a:prstGeom prst="rect">
            <a:avLst/>
          </a:prstGeom>
        </p:spPr>
        <p:txBody>
          <a:bodyPr>
            <a:spAutoFit/>
          </a:bodyPr>
          <a:lstStyle/>
          <a:p>
            <a:pPr algn="ctr"/>
            <a:r>
              <a:rPr lang="en-GB" sz="1000" b="1" dirty="0">
                <a:solidFill>
                  <a:schemeClr val="tx2">
                    <a:lumMod val="75000"/>
                  </a:schemeClr>
                </a:solidFill>
                <a:latin typeface="Arial" panose="020B0604020202020204" pitchFamily="34" charset="0"/>
                <a:cs typeface="Arial" panose="020B0604020202020204" pitchFamily="34" charset="0"/>
              </a:rPr>
              <a:t>TRIBUNAL AND COURT-APPOINTED EXPERTS </a:t>
            </a:r>
          </a:p>
          <a:p>
            <a:pPr algn="ctr"/>
            <a:r>
              <a:rPr lang="en-GB" sz="1000" dirty="0">
                <a:solidFill>
                  <a:schemeClr val="tx2">
                    <a:lumMod val="75000"/>
                  </a:schemeClr>
                </a:solidFill>
                <a:latin typeface="Arial" panose="020B0604020202020204" pitchFamily="34" charset="0"/>
                <a:cs typeface="Arial" panose="020B0604020202020204" pitchFamily="34" charset="0"/>
              </a:rPr>
              <a:t>RPPTL Construction Law Committee, Slide </a:t>
            </a:r>
            <a:fld id="{6EDB4092-FCFE-4AB8-AFE1-27DD6CAF0AAD}" type="slidenum">
              <a:rPr lang="en-GB" sz="1000" smtClean="0">
                <a:solidFill>
                  <a:schemeClr val="tx2">
                    <a:lumMod val="75000"/>
                  </a:schemeClr>
                </a:solidFill>
                <a:latin typeface="Arial" panose="020B0604020202020204" pitchFamily="34" charset="0"/>
                <a:cs typeface="Arial" panose="020B0604020202020204" pitchFamily="34" charset="0"/>
              </a:rPr>
              <a:pPr/>
              <a:t>46</a:t>
            </a:fld>
            <a:endParaRPr lang="en-GB" sz="1000" dirty="0">
              <a:solidFill>
                <a:schemeClr val="tx2">
                  <a:lumMod val="75000"/>
                </a:schemeClr>
              </a:solidFill>
              <a:latin typeface="Arial" panose="020B0604020202020204" pitchFamily="34" charset="0"/>
              <a:cs typeface="Arial" panose="020B0604020202020204" pitchFamily="34" charset="0"/>
            </a:endParaRPr>
          </a:p>
          <a:p>
            <a:pPr algn="ctr"/>
            <a:endParaRPr lang="en-GB" sz="1200" dirty="0">
              <a:solidFill>
                <a:srgbClr val="11275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4669500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885948-8B6A-49A9-B01F-CE49622B4615}"/>
              </a:ext>
            </a:extLst>
          </p:cNvPr>
          <p:cNvSpPr>
            <a:spLocks noGrp="1"/>
          </p:cNvSpPr>
          <p:nvPr>
            <p:ph type="title"/>
          </p:nvPr>
        </p:nvSpPr>
        <p:spPr>
          <a:xfrm>
            <a:off x="450669" y="1174936"/>
            <a:ext cx="8183484" cy="705485"/>
          </a:xfrm>
        </p:spPr>
        <p:txBody>
          <a:bodyPr>
            <a:noAutofit/>
          </a:bodyPr>
          <a:lstStyle/>
          <a:p>
            <a:r>
              <a:rPr lang="en-GB" sz="1800" b="1" dirty="0">
                <a:latin typeface="Arial" panose="020B0604020202020204" pitchFamily="34" charset="0"/>
                <a:cs typeface="Arial" panose="020B0604020202020204" pitchFamily="34" charset="0"/>
              </a:rPr>
              <a:t>TYPICAL ROAD MAP FOR CROSS-EXAMINATION OF EXPERT </a:t>
            </a:r>
            <a:r>
              <a:rPr lang="en-GB" sz="1000" b="1" dirty="0">
                <a:latin typeface="Arial" panose="020B0604020202020204" pitchFamily="34" charset="0"/>
                <a:cs typeface="Arial" panose="020B0604020202020204" pitchFamily="34" charset="0"/>
              </a:rPr>
              <a:t>(1/4)</a:t>
            </a:r>
            <a:endParaRPr lang="en-GB" sz="1600" b="1" dirty="0">
              <a:latin typeface="Arial" panose="020B0604020202020204" pitchFamily="34" charset="0"/>
              <a:cs typeface="Arial" panose="020B0604020202020204" pitchFamily="34" charset="0"/>
            </a:endParaRPr>
          </a:p>
        </p:txBody>
      </p:sp>
      <p:sp>
        <p:nvSpPr>
          <p:cNvPr id="6" name="Content Placeholder 5">
            <a:extLst>
              <a:ext uri="{FF2B5EF4-FFF2-40B4-BE49-F238E27FC236}">
                <a16:creationId xmlns:a16="http://schemas.microsoft.com/office/drawing/2014/main" id="{7017CD21-A0F2-4233-87F3-2806BCE49C8F}"/>
              </a:ext>
            </a:extLst>
          </p:cNvPr>
          <p:cNvSpPr>
            <a:spLocks noGrp="1"/>
          </p:cNvSpPr>
          <p:nvPr>
            <p:ph idx="1"/>
          </p:nvPr>
        </p:nvSpPr>
        <p:spPr>
          <a:xfrm>
            <a:off x="450669" y="1939345"/>
            <a:ext cx="7270598" cy="3488853"/>
          </a:xfrm>
          <a:noFill/>
        </p:spPr>
        <p:txBody>
          <a:bodyPr>
            <a:noAutofit/>
          </a:bodyPr>
          <a:lstStyle/>
          <a:p>
            <a:r>
              <a:rPr lang="en-GB" sz="1600" b="1" u="sng" dirty="0">
                <a:latin typeface="Arial" panose="020B0604020202020204" pitchFamily="34" charset="0"/>
                <a:cs typeface="Arial" panose="020B0604020202020204" pitchFamily="34" charset="0"/>
              </a:rPr>
              <a:t>XX as to expertise/general credibility</a:t>
            </a:r>
          </a:p>
          <a:p>
            <a:pPr marL="266700" indent="-266700"/>
            <a:r>
              <a:rPr lang="en-GB" sz="1600" dirty="0">
                <a:latin typeface="Arial" panose="020B0604020202020204" pitchFamily="34" charset="0"/>
                <a:cs typeface="Arial" panose="020B0604020202020204" pitchFamily="34" charset="0"/>
              </a:rPr>
              <a:t>Consider asking basis upon which appearing </a:t>
            </a:r>
          </a:p>
          <a:p>
            <a:pPr marL="266700" indent="275035"/>
            <a:r>
              <a:rPr lang="en-GB" sz="1400" dirty="0">
                <a:latin typeface="Arial" panose="020B0604020202020204" pitchFamily="34" charset="0"/>
                <a:cs typeface="Arial" panose="020B0604020202020204" pitchFamily="34" charset="0"/>
              </a:rPr>
              <a:t>Independent/party expert</a:t>
            </a:r>
          </a:p>
          <a:p>
            <a:pPr marL="266700" indent="275035"/>
            <a:r>
              <a:rPr lang="en-GB" sz="1400" dirty="0">
                <a:latin typeface="Arial" panose="020B0604020202020204" pitchFamily="34" charset="0"/>
                <a:cs typeface="Arial" panose="020B0604020202020204" pitchFamily="34" charset="0"/>
              </a:rPr>
              <a:t>Overriding duty to Tribunal</a:t>
            </a:r>
          </a:p>
          <a:p>
            <a:pPr marL="266700" indent="275035"/>
            <a:r>
              <a:rPr lang="en-GB" sz="1400" dirty="0">
                <a:latin typeface="Arial" panose="020B0604020202020204" pitchFamily="34" charset="0"/>
                <a:cs typeface="Arial" panose="020B0604020202020204" pitchFamily="34" charset="0"/>
              </a:rPr>
              <a:t>Conditional fees</a:t>
            </a:r>
          </a:p>
          <a:p>
            <a:pPr marL="266700" indent="275035"/>
            <a:r>
              <a:rPr lang="en-GB" sz="1400" dirty="0">
                <a:latin typeface="Arial" panose="020B0604020202020204" pitchFamily="34" charset="0"/>
                <a:cs typeface="Arial" panose="020B0604020202020204" pitchFamily="34" charset="0"/>
              </a:rPr>
              <a:t>Fees generated by this client/law firm</a:t>
            </a:r>
          </a:p>
          <a:p>
            <a:pPr marL="266700" indent="-266700"/>
            <a:r>
              <a:rPr lang="en-GB" sz="1600" dirty="0">
                <a:latin typeface="Arial" panose="020B0604020202020204" pitchFamily="34" charset="0"/>
                <a:cs typeface="Arial" panose="020B0604020202020204" pitchFamily="34" charset="0"/>
              </a:rPr>
              <a:t>Seek confirmation that expert has complied with relevant professional obligations, then demonstrate later in XX that they have not complied and seek concessions</a:t>
            </a:r>
          </a:p>
          <a:p>
            <a:pPr marL="266700" indent="-266700"/>
            <a:r>
              <a:rPr lang="en-GB" sz="1600" dirty="0">
                <a:latin typeface="Arial" panose="020B0604020202020204" pitchFamily="34" charset="0"/>
                <a:cs typeface="Arial" panose="020B0604020202020204" pitchFamily="34" charset="0"/>
              </a:rPr>
              <a:t>Demonstrate undisclosed conflicts</a:t>
            </a:r>
          </a:p>
          <a:p>
            <a:pPr marL="266700" indent="-266700"/>
            <a:r>
              <a:rPr lang="en-GB" sz="1600" dirty="0">
                <a:latin typeface="Arial" panose="020B0604020202020204" pitchFamily="34" charset="0"/>
                <a:cs typeface="Arial" panose="020B0604020202020204" pitchFamily="34" charset="0"/>
              </a:rPr>
              <a:t>Demonstrate limited “real life” and/or relevant experience </a:t>
            </a:r>
          </a:p>
          <a:p>
            <a:pPr marL="266700" indent="-266700"/>
            <a:r>
              <a:rPr lang="en-GB" sz="1600" dirty="0">
                <a:latin typeface="Arial" panose="020B0604020202020204" pitchFamily="34" charset="0"/>
                <a:cs typeface="Arial" panose="020B0604020202020204" pitchFamily="34" charset="0"/>
              </a:rPr>
              <a:t>Compare expert experience to that of “your” expert and seek concession that opposing expert is not as experienced </a:t>
            </a:r>
          </a:p>
          <a:p>
            <a:pPr marL="266700" indent="-266700"/>
            <a:r>
              <a:rPr lang="en-GB" sz="1600" dirty="0">
                <a:latin typeface="Arial" panose="020B0604020202020204" pitchFamily="34" charset="0"/>
                <a:cs typeface="Arial" panose="020B0604020202020204" pitchFamily="34" charset="0"/>
              </a:rPr>
              <a:t>Address egregious amendments/errata (now or later)</a:t>
            </a:r>
          </a:p>
          <a:p>
            <a:pPr marL="266700" indent="-266700"/>
            <a:endParaRPr lang="en-GB" sz="1350" dirty="0">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70E78066-E842-4CC3-88F0-06EB53CD96F8}"/>
              </a:ext>
            </a:extLst>
          </p:cNvPr>
          <p:cNvSpPr/>
          <p:nvPr/>
        </p:nvSpPr>
        <p:spPr>
          <a:xfrm>
            <a:off x="4673695" y="420699"/>
            <a:ext cx="4572000" cy="584775"/>
          </a:xfrm>
          <a:prstGeom prst="rect">
            <a:avLst/>
          </a:prstGeom>
        </p:spPr>
        <p:txBody>
          <a:bodyPr>
            <a:spAutoFit/>
          </a:bodyPr>
          <a:lstStyle/>
          <a:p>
            <a:pPr algn="ctr"/>
            <a:r>
              <a:rPr lang="en-GB" sz="1000" b="1" dirty="0">
                <a:solidFill>
                  <a:schemeClr val="tx2">
                    <a:lumMod val="75000"/>
                  </a:schemeClr>
                </a:solidFill>
                <a:latin typeface="Arial" panose="020B0604020202020204" pitchFamily="34" charset="0"/>
                <a:cs typeface="Arial" panose="020B0604020202020204" pitchFamily="34" charset="0"/>
              </a:rPr>
              <a:t>TRIBUNAL AND COURT-APPOINTED EXPERTS </a:t>
            </a:r>
          </a:p>
          <a:p>
            <a:pPr algn="ctr"/>
            <a:r>
              <a:rPr lang="en-GB" sz="1000" dirty="0">
                <a:solidFill>
                  <a:schemeClr val="tx2">
                    <a:lumMod val="75000"/>
                  </a:schemeClr>
                </a:solidFill>
                <a:latin typeface="Arial" panose="020B0604020202020204" pitchFamily="34" charset="0"/>
                <a:cs typeface="Arial" panose="020B0604020202020204" pitchFamily="34" charset="0"/>
              </a:rPr>
              <a:t>RPPTL Construction Law Committee, Slide </a:t>
            </a:r>
            <a:fld id="{6EDB4092-FCFE-4AB8-AFE1-27DD6CAF0AAD}" type="slidenum">
              <a:rPr lang="en-GB" sz="1000" smtClean="0">
                <a:solidFill>
                  <a:schemeClr val="tx2">
                    <a:lumMod val="75000"/>
                  </a:schemeClr>
                </a:solidFill>
                <a:latin typeface="Arial" panose="020B0604020202020204" pitchFamily="34" charset="0"/>
                <a:cs typeface="Arial" panose="020B0604020202020204" pitchFamily="34" charset="0"/>
              </a:rPr>
              <a:pPr/>
              <a:t>47</a:t>
            </a:fld>
            <a:endParaRPr lang="en-GB" sz="1000" dirty="0">
              <a:solidFill>
                <a:schemeClr val="tx2">
                  <a:lumMod val="75000"/>
                </a:schemeClr>
              </a:solidFill>
              <a:latin typeface="Arial" panose="020B0604020202020204" pitchFamily="34" charset="0"/>
              <a:cs typeface="Arial" panose="020B0604020202020204" pitchFamily="34" charset="0"/>
            </a:endParaRPr>
          </a:p>
          <a:p>
            <a:pPr algn="ctr"/>
            <a:endParaRPr lang="en-GB" sz="1200" dirty="0">
              <a:solidFill>
                <a:srgbClr val="11275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4057816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885948-8B6A-49A9-B01F-CE49622B4615}"/>
              </a:ext>
            </a:extLst>
          </p:cNvPr>
          <p:cNvSpPr>
            <a:spLocks noGrp="1"/>
          </p:cNvSpPr>
          <p:nvPr>
            <p:ph type="title"/>
          </p:nvPr>
        </p:nvSpPr>
        <p:spPr>
          <a:xfrm>
            <a:off x="396785" y="1144680"/>
            <a:ext cx="7220541" cy="705485"/>
          </a:xfrm>
        </p:spPr>
        <p:txBody>
          <a:bodyPr>
            <a:noAutofit/>
          </a:bodyPr>
          <a:lstStyle/>
          <a:p>
            <a:r>
              <a:rPr lang="en-GB" sz="1800" b="1" dirty="0">
                <a:latin typeface="Arial" panose="020B0604020202020204" pitchFamily="34" charset="0"/>
                <a:cs typeface="Arial" panose="020B0604020202020204" pitchFamily="34" charset="0"/>
              </a:rPr>
              <a:t>TYPICAL CROSS-EXAMINATION OF EXPERT </a:t>
            </a:r>
            <a:r>
              <a:rPr lang="en-GB" sz="900" b="1" dirty="0">
                <a:latin typeface="Arial" panose="020B0604020202020204" pitchFamily="34" charset="0"/>
                <a:cs typeface="Arial" panose="020B0604020202020204" pitchFamily="34" charset="0"/>
              </a:rPr>
              <a:t>(2/4)</a:t>
            </a:r>
            <a:endParaRPr lang="en-GB" sz="1500" b="1" dirty="0">
              <a:latin typeface="Arial" panose="020B0604020202020204" pitchFamily="34" charset="0"/>
              <a:cs typeface="Arial" panose="020B0604020202020204" pitchFamily="34" charset="0"/>
            </a:endParaRPr>
          </a:p>
        </p:txBody>
      </p:sp>
      <p:sp>
        <p:nvSpPr>
          <p:cNvPr id="6" name="Content Placeholder 5">
            <a:extLst>
              <a:ext uri="{FF2B5EF4-FFF2-40B4-BE49-F238E27FC236}">
                <a16:creationId xmlns:a16="http://schemas.microsoft.com/office/drawing/2014/main" id="{7017CD21-A0F2-4233-87F3-2806BCE49C8F}"/>
              </a:ext>
            </a:extLst>
          </p:cNvPr>
          <p:cNvSpPr>
            <a:spLocks noGrp="1"/>
          </p:cNvSpPr>
          <p:nvPr>
            <p:ph idx="1"/>
          </p:nvPr>
        </p:nvSpPr>
        <p:spPr>
          <a:xfrm>
            <a:off x="396785" y="2025049"/>
            <a:ext cx="7313286" cy="3688271"/>
          </a:xfrm>
          <a:noFill/>
        </p:spPr>
        <p:txBody>
          <a:bodyPr>
            <a:noAutofit/>
          </a:bodyPr>
          <a:lstStyle/>
          <a:p>
            <a:pPr marL="266700" indent="-266700"/>
            <a:r>
              <a:rPr lang="en-GB" sz="1600" b="1" u="sng" dirty="0">
                <a:latin typeface="Arial" panose="020B0604020202020204" pitchFamily="34" charset="0"/>
                <a:cs typeface="Arial" panose="020B0604020202020204" pitchFamily="34" charset="0"/>
              </a:rPr>
              <a:t>XX as to failure to understand role</a:t>
            </a:r>
          </a:p>
          <a:p>
            <a:pPr marL="266700" indent="-266700"/>
            <a:r>
              <a:rPr lang="en-GB" sz="1600" dirty="0">
                <a:latin typeface="Arial" panose="020B0604020202020204" pitchFamily="34" charset="0"/>
                <a:cs typeface="Arial" panose="020B0604020202020204" pitchFamily="34" charset="0"/>
              </a:rPr>
              <a:t>Expert not addressing what instructed to address</a:t>
            </a:r>
          </a:p>
          <a:p>
            <a:pPr marL="266700" indent="-266700"/>
            <a:r>
              <a:rPr lang="en-GB" sz="1600" dirty="0">
                <a:latin typeface="Arial" panose="020B0604020202020204" pitchFamily="34" charset="0"/>
                <a:cs typeface="Arial" panose="020B0604020202020204" pitchFamily="34" charset="0"/>
              </a:rPr>
              <a:t>Expert opining as to entitlement/liability</a:t>
            </a:r>
          </a:p>
          <a:p>
            <a:pPr marL="266700" indent="-266700"/>
            <a:r>
              <a:rPr lang="en-GB" sz="1600" dirty="0">
                <a:latin typeface="Arial" panose="020B0604020202020204" pitchFamily="34" charset="0"/>
                <a:cs typeface="Arial" panose="020B0604020202020204" pitchFamily="34" charset="0"/>
              </a:rPr>
              <a:t>Expert not providing alternatives when underlying facts are disputed</a:t>
            </a:r>
          </a:p>
          <a:p>
            <a:pPr marL="266700" indent="-266700"/>
            <a:r>
              <a:rPr lang="en-GB" sz="1600" dirty="0">
                <a:latin typeface="Arial" panose="020B0604020202020204" pitchFamily="34" charset="0"/>
                <a:cs typeface="Arial" panose="020B0604020202020204" pitchFamily="34" charset="0"/>
              </a:rPr>
              <a:t>Experts testifying as to facts</a:t>
            </a:r>
          </a:p>
          <a:p>
            <a:pPr marL="266700" indent="-266700"/>
            <a:endParaRPr lang="en-GB" sz="1600" dirty="0">
              <a:latin typeface="Arial" panose="020B0604020202020204" pitchFamily="34" charset="0"/>
              <a:cs typeface="Arial" panose="020B0604020202020204" pitchFamily="34" charset="0"/>
            </a:endParaRPr>
          </a:p>
          <a:p>
            <a:pPr marL="266700" indent="-266700"/>
            <a:r>
              <a:rPr lang="en-GB" sz="1600" b="1" u="sng" dirty="0">
                <a:latin typeface="Arial" panose="020B0604020202020204" pitchFamily="34" charset="0"/>
                <a:cs typeface="Arial" panose="020B0604020202020204" pitchFamily="34" charset="0"/>
              </a:rPr>
              <a:t>Basis of opinion</a:t>
            </a:r>
          </a:p>
          <a:p>
            <a:pPr marL="266700" indent="-266700"/>
            <a:r>
              <a:rPr lang="en-GB" sz="1600" dirty="0">
                <a:latin typeface="Arial" panose="020B0604020202020204" pitchFamily="34" charset="0"/>
                <a:cs typeface="Arial" panose="020B0604020202020204" pitchFamily="34" charset="0"/>
              </a:rPr>
              <a:t>Ascertain what material was made available / the expert considered</a:t>
            </a:r>
          </a:p>
          <a:p>
            <a:pPr marL="266700" indent="-266700"/>
            <a:r>
              <a:rPr lang="en-GB" sz="1600" dirty="0">
                <a:latin typeface="Arial" panose="020B0604020202020204" pitchFamily="34" charset="0"/>
                <a:cs typeface="Arial" panose="020B0604020202020204" pitchFamily="34" charset="0"/>
              </a:rPr>
              <a:t>Query what steps expert took (if any) to obtain further information</a:t>
            </a:r>
          </a:p>
          <a:p>
            <a:pPr marL="266700" indent="-266700"/>
            <a:r>
              <a:rPr lang="en-GB" sz="1600" dirty="0">
                <a:latin typeface="Arial" panose="020B0604020202020204" pitchFamily="34" charset="0"/>
                <a:cs typeface="Arial" panose="020B0604020202020204" pitchFamily="34" charset="0"/>
              </a:rPr>
              <a:t>Query why expert did not consider everything available</a:t>
            </a:r>
          </a:p>
          <a:p>
            <a:pPr marL="266700" indent="-266700"/>
            <a:r>
              <a:rPr lang="en-GB" sz="1600" dirty="0">
                <a:latin typeface="Arial" panose="020B0604020202020204" pitchFamily="34" charset="0"/>
                <a:cs typeface="Arial" panose="020B0604020202020204" pitchFamily="34" charset="0"/>
              </a:rPr>
              <a:t>Aim for concession that opinion may change if reviewed</a:t>
            </a:r>
          </a:p>
          <a:p>
            <a:pPr marL="266700" indent="-266700"/>
            <a:r>
              <a:rPr lang="en-GB" sz="1600" dirty="0">
                <a:latin typeface="Arial" panose="020B0604020202020204" pitchFamily="34" charset="0"/>
                <a:cs typeface="Arial" panose="020B0604020202020204" pitchFamily="34" charset="0"/>
              </a:rPr>
              <a:t>Do not XX on the underlying facts (the expert was not there!)</a:t>
            </a:r>
          </a:p>
          <a:p>
            <a:pPr marL="266700" indent="-266700"/>
            <a:endParaRPr lang="en-GB" sz="1350" dirty="0">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16541A97-161F-4331-9ECD-D08C0EFC88CC}"/>
              </a:ext>
            </a:extLst>
          </p:cNvPr>
          <p:cNvSpPr/>
          <p:nvPr/>
        </p:nvSpPr>
        <p:spPr>
          <a:xfrm>
            <a:off x="4673695" y="420699"/>
            <a:ext cx="4572000" cy="584775"/>
          </a:xfrm>
          <a:prstGeom prst="rect">
            <a:avLst/>
          </a:prstGeom>
        </p:spPr>
        <p:txBody>
          <a:bodyPr>
            <a:spAutoFit/>
          </a:bodyPr>
          <a:lstStyle/>
          <a:p>
            <a:pPr algn="ctr"/>
            <a:r>
              <a:rPr lang="en-GB" sz="1000" b="1" dirty="0">
                <a:solidFill>
                  <a:schemeClr val="tx2">
                    <a:lumMod val="75000"/>
                  </a:schemeClr>
                </a:solidFill>
                <a:latin typeface="Arial" panose="020B0604020202020204" pitchFamily="34" charset="0"/>
                <a:cs typeface="Arial" panose="020B0604020202020204" pitchFamily="34" charset="0"/>
              </a:rPr>
              <a:t>TRIBUNAL AND COURT-APPOINTED EXPERTS </a:t>
            </a:r>
          </a:p>
          <a:p>
            <a:pPr algn="ctr"/>
            <a:r>
              <a:rPr lang="en-GB" sz="1000" dirty="0">
                <a:solidFill>
                  <a:schemeClr val="tx2">
                    <a:lumMod val="75000"/>
                  </a:schemeClr>
                </a:solidFill>
                <a:latin typeface="Arial" panose="020B0604020202020204" pitchFamily="34" charset="0"/>
                <a:cs typeface="Arial" panose="020B0604020202020204" pitchFamily="34" charset="0"/>
              </a:rPr>
              <a:t>RPPTL Construction Law Committee, Slide </a:t>
            </a:r>
            <a:fld id="{6EDB4092-FCFE-4AB8-AFE1-27DD6CAF0AAD}" type="slidenum">
              <a:rPr lang="en-GB" sz="1000" smtClean="0">
                <a:solidFill>
                  <a:schemeClr val="tx2">
                    <a:lumMod val="75000"/>
                  </a:schemeClr>
                </a:solidFill>
                <a:latin typeface="Arial" panose="020B0604020202020204" pitchFamily="34" charset="0"/>
                <a:cs typeface="Arial" panose="020B0604020202020204" pitchFamily="34" charset="0"/>
              </a:rPr>
              <a:pPr/>
              <a:t>48</a:t>
            </a:fld>
            <a:endParaRPr lang="en-GB" sz="1000" dirty="0">
              <a:solidFill>
                <a:schemeClr val="tx2">
                  <a:lumMod val="75000"/>
                </a:schemeClr>
              </a:solidFill>
              <a:latin typeface="Arial" panose="020B0604020202020204" pitchFamily="34" charset="0"/>
              <a:cs typeface="Arial" panose="020B0604020202020204" pitchFamily="34" charset="0"/>
            </a:endParaRPr>
          </a:p>
          <a:p>
            <a:pPr algn="ctr"/>
            <a:endParaRPr lang="en-GB" sz="1200" dirty="0">
              <a:solidFill>
                <a:srgbClr val="11275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63631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885948-8B6A-49A9-B01F-CE49622B4615}"/>
              </a:ext>
            </a:extLst>
          </p:cNvPr>
          <p:cNvSpPr>
            <a:spLocks noGrp="1"/>
          </p:cNvSpPr>
          <p:nvPr>
            <p:ph type="title"/>
          </p:nvPr>
        </p:nvSpPr>
        <p:spPr>
          <a:xfrm>
            <a:off x="406582" y="1065096"/>
            <a:ext cx="7210744" cy="705485"/>
          </a:xfrm>
        </p:spPr>
        <p:txBody>
          <a:bodyPr>
            <a:noAutofit/>
          </a:bodyPr>
          <a:lstStyle/>
          <a:p>
            <a:r>
              <a:rPr lang="en-GB" sz="1800" b="1" dirty="0">
                <a:latin typeface="Arial" panose="020B0604020202020204" pitchFamily="34" charset="0"/>
                <a:cs typeface="Arial" panose="020B0604020202020204" pitchFamily="34" charset="0"/>
              </a:rPr>
              <a:t>TYPICAL CROSS-EXAMINATION OF EXPERT </a:t>
            </a:r>
            <a:r>
              <a:rPr lang="en-GB" sz="900" b="1" dirty="0">
                <a:latin typeface="Arial" panose="020B0604020202020204" pitchFamily="34" charset="0"/>
                <a:cs typeface="Arial" panose="020B0604020202020204" pitchFamily="34" charset="0"/>
              </a:rPr>
              <a:t>(3/4)</a:t>
            </a:r>
            <a:endParaRPr lang="en-GB" sz="1500" b="1" dirty="0">
              <a:latin typeface="Arial" panose="020B0604020202020204" pitchFamily="34" charset="0"/>
              <a:cs typeface="Arial" panose="020B0604020202020204" pitchFamily="34" charset="0"/>
            </a:endParaRPr>
          </a:p>
        </p:txBody>
      </p:sp>
      <p:sp>
        <p:nvSpPr>
          <p:cNvPr id="6" name="Content Placeholder 5">
            <a:extLst>
              <a:ext uri="{FF2B5EF4-FFF2-40B4-BE49-F238E27FC236}">
                <a16:creationId xmlns:a16="http://schemas.microsoft.com/office/drawing/2014/main" id="{7017CD21-A0F2-4233-87F3-2806BCE49C8F}"/>
              </a:ext>
            </a:extLst>
          </p:cNvPr>
          <p:cNvSpPr>
            <a:spLocks noGrp="1"/>
          </p:cNvSpPr>
          <p:nvPr>
            <p:ph idx="1"/>
          </p:nvPr>
        </p:nvSpPr>
        <p:spPr>
          <a:xfrm>
            <a:off x="406582" y="1770581"/>
            <a:ext cx="7303489" cy="3688271"/>
          </a:xfrm>
          <a:noFill/>
        </p:spPr>
        <p:txBody>
          <a:bodyPr>
            <a:noAutofit/>
          </a:bodyPr>
          <a:lstStyle/>
          <a:p>
            <a:pPr marL="266700" indent="-266700"/>
            <a:r>
              <a:rPr lang="en-GB" sz="1600" b="1" u="sng" dirty="0">
                <a:latin typeface="Arial" panose="020B0604020202020204" pitchFamily="34" charset="0"/>
                <a:cs typeface="Arial" panose="020B0604020202020204" pitchFamily="34" charset="0"/>
              </a:rPr>
              <a:t>XX on Methodologies – theoretical </a:t>
            </a:r>
          </a:p>
          <a:p>
            <a:pPr marL="266700" indent="-266700"/>
            <a:r>
              <a:rPr lang="en-GB" sz="1600" dirty="0">
                <a:latin typeface="Arial" panose="020B0604020202020204" pitchFamily="34" charset="0"/>
                <a:cs typeface="Arial" panose="020B0604020202020204" pitchFamily="34" charset="0"/>
              </a:rPr>
              <a:t>Demonstrate inconsistencies between current and previous opinions</a:t>
            </a:r>
          </a:p>
          <a:p>
            <a:pPr marL="266700" indent="-266700"/>
            <a:r>
              <a:rPr lang="en-GB" sz="1600" dirty="0">
                <a:latin typeface="Arial" panose="020B0604020202020204" pitchFamily="34" charset="0"/>
                <a:cs typeface="Arial" panose="020B0604020202020204" pitchFamily="34" charset="0"/>
              </a:rPr>
              <a:t>Demonstrate that methodologies adopted are not widely accepted/criticised</a:t>
            </a:r>
          </a:p>
          <a:p>
            <a:pPr marL="266700" indent="-266700"/>
            <a:r>
              <a:rPr lang="en-GB" sz="1600" dirty="0">
                <a:latin typeface="Arial" panose="020B0604020202020204" pitchFamily="34" charset="0"/>
                <a:cs typeface="Arial" panose="020B0604020202020204" pitchFamily="34" charset="0"/>
              </a:rPr>
              <a:t>Demonstrate that methodology is inappropriate in this situation </a:t>
            </a:r>
          </a:p>
          <a:p>
            <a:pPr marL="266700" indent="-266700"/>
            <a:r>
              <a:rPr lang="en-GB" sz="1600" b="1" u="sng" dirty="0">
                <a:latin typeface="Arial" panose="020B0604020202020204" pitchFamily="34" charset="0"/>
                <a:cs typeface="Arial" panose="020B0604020202020204" pitchFamily="34" charset="0"/>
              </a:rPr>
              <a:t>XX on Methodology - implementation</a:t>
            </a:r>
          </a:p>
          <a:p>
            <a:pPr marL="266700" indent="-266700"/>
            <a:r>
              <a:rPr lang="en-GB" sz="1600" dirty="0">
                <a:latin typeface="Arial" panose="020B0604020202020204" pitchFamily="34" charset="0"/>
                <a:cs typeface="Arial" panose="020B0604020202020204" pitchFamily="34" charset="0"/>
              </a:rPr>
              <a:t>Demonstrate that methodology has been incorrectly implemented in principle</a:t>
            </a:r>
          </a:p>
          <a:p>
            <a:pPr marL="266700" indent="-266700"/>
            <a:r>
              <a:rPr lang="en-GB" sz="1600" b="1" u="sng" dirty="0">
                <a:latin typeface="Arial" panose="020B0604020202020204" pitchFamily="34" charset="0"/>
                <a:cs typeface="Arial" panose="020B0604020202020204" pitchFamily="34" charset="0"/>
              </a:rPr>
              <a:t>Detailed XX on implementation/assumed facts</a:t>
            </a:r>
          </a:p>
          <a:p>
            <a:pPr marL="266700" indent="-266700"/>
            <a:r>
              <a:rPr lang="en-GB" sz="1600" dirty="0">
                <a:latin typeface="Arial" panose="020B0604020202020204" pitchFamily="34" charset="0"/>
                <a:cs typeface="Arial" panose="020B0604020202020204" pitchFamily="34" charset="0"/>
              </a:rPr>
              <a:t>Take expert to documents to demonstrate (repeatedly) </a:t>
            </a:r>
          </a:p>
          <a:p>
            <a:pPr marL="672704" indent="-202406"/>
            <a:r>
              <a:rPr lang="en-GB" sz="1400" dirty="0">
                <a:latin typeface="Arial" panose="020B0604020202020204" pitchFamily="34" charset="0"/>
                <a:cs typeface="Arial" panose="020B0604020202020204" pitchFamily="34" charset="0"/>
              </a:rPr>
              <a:t>That the expert has made errors in reports (fact and calculations) </a:t>
            </a:r>
          </a:p>
          <a:p>
            <a:pPr marL="672704" indent="-202406"/>
            <a:r>
              <a:rPr lang="en-GB" sz="1400" dirty="0">
                <a:latin typeface="Arial" panose="020B0604020202020204" pitchFamily="34" charset="0"/>
                <a:cs typeface="Arial" panose="020B0604020202020204" pitchFamily="34" charset="0"/>
              </a:rPr>
              <a:t>That the assumed facts are not supported by records/testimony</a:t>
            </a:r>
          </a:p>
          <a:p>
            <a:pPr marL="672704" indent="-202406"/>
            <a:r>
              <a:rPr lang="en-GB" sz="1400" dirty="0">
                <a:latin typeface="Arial" panose="020B0604020202020204" pitchFamily="34" charset="0"/>
                <a:cs typeface="Arial" panose="020B0604020202020204" pitchFamily="34" charset="0"/>
              </a:rPr>
              <a:t>That the expert has not considered relevant material</a:t>
            </a:r>
          </a:p>
          <a:p>
            <a:pPr marL="672704" indent="-202406"/>
            <a:r>
              <a:rPr lang="en-GB" sz="1400" dirty="0">
                <a:latin typeface="Arial" panose="020B0604020202020204" pitchFamily="34" charset="0"/>
                <a:cs typeface="Arial" panose="020B0604020202020204" pitchFamily="34" charset="0"/>
              </a:rPr>
              <a:t>That the material not considered is unfavourable to “his” client</a:t>
            </a:r>
          </a:p>
          <a:p>
            <a:pPr marL="266700" indent="-266700"/>
            <a:endParaRPr lang="en-GB" sz="1350" dirty="0">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A1A281CB-4D9B-4691-8E67-7BDD97751377}"/>
              </a:ext>
            </a:extLst>
          </p:cNvPr>
          <p:cNvSpPr/>
          <p:nvPr/>
        </p:nvSpPr>
        <p:spPr>
          <a:xfrm>
            <a:off x="4673695" y="420699"/>
            <a:ext cx="4572000" cy="584775"/>
          </a:xfrm>
          <a:prstGeom prst="rect">
            <a:avLst/>
          </a:prstGeom>
        </p:spPr>
        <p:txBody>
          <a:bodyPr>
            <a:spAutoFit/>
          </a:bodyPr>
          <a:lstStyle/>
          <a:p>
            <a:pPr algn="ctr"/>
            <a:r>
              <a:rPr lang="en-GB" sz="1000" b="1" dirty="0">
                <a:solidFill>
                  <a:schemeClr val="tx2">
                    <a:lumMod val="75000"/>
                  </a:schemeClr>
                </a:solidFill>
                <a:latin typeface="Arial" panose="020B0604020202020204" pitchFamily="34" charset="0"/>
                <a:cs typeface="Arial" panose="020B0604020202020204" pitchFamily="34" charset="0"/>
              </a:rPr>
              <a:t>TRIBUNAL AND COURT-APPOINTED EXPERTS </a:t>
            </a:r>
          </a:p>
          <a:p>
            <a:pPr algn="ctr"/>
            <a:r>
              <a:rPr lang="en-GB" sz="1000" dirty="0">
                <a:solidFill>
                  <a:schemeClr val="tx2">
                    <a:lumMod val="75000"/>
                  </a:schemeClr>
                </a:solidFill>
                <a:latin typeface="Arial" panose="020B0604020202020204" pitchFamily="34" charset="0"/>
                <a:cs typeface="Arial" panose="020B0604020202020204" pitchFamily="34" charset="0"/>
              </a:rPr>
              <a:t>RPPTL Construction Law Committee, Slide </a:t>
            </a:r>
            <a:fld id="{6EDB4092-FCFE-4AB8-AFE1-27DD6CAF0AAD}" type="slidenum">
              <a:rPr lang="en-GB" sz="1000" smtClean="0">
                <a:solidFill>
                  <a:schemeClr val="tx2">
                    <a:lumMod val="75000"/>
                  </a:schemeClr>
                </a:solidFill>
                <a:latin typeface="Arial" panose="020B0604020202020204" pitchFamily="34" charset="0"/>
                <a:cs typeface="Arial" panose="020B0604020202020204" pitchFamily="34" charset="0"/>
              </a:rPr>
              <a:pPr/>
              <a:t>49</a:t>
            </a:fld>
            <a:endParaRPr lang="en-GB" sz="1000" dirty="0">
              <a:solidFill>
                <a:schemeClr val="tx2">
                  <a:lumMod val="75000"/>
                </a:schemeClr>
              </a:solidFill>
              <a:latin typeface="Arial" panose="020B0604020202020204" pitchFamily="34" charset="0"/>
              <a:cs typeface="Arial" panose="020B0604020202020204" pitchFamily="34" charset="0"/>
            </a:endParaRPr>
          </a:p>
          <a:p>
            <a:pPr algn="ctr"/>
            <a:endParaRPr lang="en-GB" sz="1200" dirty="0">
              <a:solidFill>
                <a:srgbClr val="11275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672615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0280BFA0-49A4-49A1-9AB6-7CA787CFD17B}"/>
              </a:ext>
            </a:extLst>
          </p:cNvPr>
          <p:cNvSpPr/>
          <p:nvPr/>
        </p:nvSpPr>
        <p:spPr>
          <a:xfrm>
            <a:off x="318448" y="2257772"/>
            <a:ext cx="8070546" cy="4179529"/>
          </a:xfrm>
          <a:prstGeom prst="rect">
            <a:avLst/>
          </a:prstGeom>
          <a:solidFill>
            <a:schemeClr val="bg1"/>
          </a:solidFill>
          <a:ln w="19050">
            <a:solidFill>
              <a:srgbClr val="0F1E2D"/>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342900"/>
            <a:endParaRPr lang="en-GB" sz="1350" dirty="0">
              <a:solidFill>
                <a:prstClr val="white"/>
              </a:solidFill>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EF3253F3-A15A-45B6-B5BE-9D8E77A6E0FF}"/>
              </a:ext>
            </a:extLst>
          </p:cNvPr>
          <p:cNvSpPr txBox="1"/>
          <p:nvPr/>
        </p:nvSpPr>
        <p:spPr>
          <a:xfrm>
            <a:off x="4777373" y="1656608"/>
            <a:ext cx="3472164" cy="276999"/>
          </a:xfrm>
          <a:prstGeom prst="rect">
            <a:avLst/>
          </a:prstGeom>
          <a:noFill/>
          <a:ln w="12700">
            <a:solidFill>
              <a:srgbClr val="112750"/>
            </a:solidFill>
          </a:ln>
        </p:spPr>
        <p:txBody>
          <a:bodyPr wrap="square" rtlCol="0" anchor="ctr">
            <a:spAutoFit/>
          </a:bodyPr>
          <a:lstStyle/>
          <a:p>
            <a:pPr algn="ctr" defTabSz="342900">
              <a:spcBef>
                <a:spcPts val="900"/>
              </a:spcBef>
              <a:spcAft>
                <a:spcPts val="900"/>
              </a:spcAft>
            </a:pPr>
            <a:r>
              <a:rPr lang="en-GB" sz="1200" dirty="0">
                <a:solidFill>
                  <a:srgbClr val="112750"/>
                </a:solidFill>
                <a:latin typeface="Arial" panose="020B0604020202020204" pitchFamily="34" charset="0"/>
                <a:cs typeface="Arial" panose="020B0604020202020204" pitchFamily="34" charset="0"/>
              </a:rPr>
              <a:t>Experience</a:t>
            </a:r>
          </a:p>
        </p:txBody>
      </p:sp>
      <p:sp>
        <p:nvSpPr>
          <p:cNvPr id="12" name="TextBox 11">
            <a:extLst>
              <a:ext uri="{FF2B5EF4-FFF2-40B4-BE49-F238E27FC236}">
                <a16:creationId xmlns:a16="http://schemas.microsoft.com/office/drawing/2014/main" id="{E2F9B9EF-0BD2-4FC7-85CE-8F8CB587EFCA}"/>
              </a:ext>
            </a:extLst>
          </p:cNvPr>
          <p:cNvSpPr txBox="1"/>
          <p:nvPr/>
        </p:nvSpPr>
        <p:spPr>
          <a:xfrm>
            <a:off x="503877" y="1656608"/>
            <a:ext cx="3421471" cy="276999"/>
          </a:xfrm>
          <a:prstGeom prst="rect">
            <a:avLst/>
          </a:prstGeom>
          <a:noFill/>
          <a:ln w="12700">
            <a:solidFill>
              <a:srgbClr val="112750"/>
            </a:solidFill>
          </a:ln>
        </p:spPr>
        <p:txBody>
          <a:bodyPr wrap="square" rtlCol="0" anchor="ctr">
            <a:spAutoFit/>
          </a:bodyPr>
          <a:lstStyle/>
          <a:p>
            <a:pPr algn="ctr" defTabSz="342900"/>
            <a:r>
              <a:rPr lang="en-GB" sz="1200" dirty="0">
                <a:solidFill>
                  <a:srgbClr val="112750"/>
                </a:solidFill>
                <a:latin typeface="Arial" panose="020B0604020202020204" pitchFamily="34" charset="0"/>
                <a:cs typeface="Arial" panose="020B0604020202020204" pitchFamily="34" charset="0"/>
              </a:rPr>
              <a:t>Academic/professional qualifications</a:t>
            </a:r>
          </a:p>
        </p:txBody>
      </p:sp>
      <p:sp>
        <p:nvSpPr>
          <p:cNvPr id="13" name="TextBox 12">
            <a:extLst>
              <a:ext uri="{FF2B5EF4-FFF2-40B4-BE49-F238E27FC236}">
                <a16:creationId xmlns:a16="http://schemas.microsoft.com/office/drawing/2014/main" id="{757019FE-598C-42AF-87D3-8D9EB147F60E}"/>
              </a:ext>
            </a:extLst>
          </p:cNvPr>
          <p:cNvSpPr txBox="1"/>
          <p:nvPr/>
        </p:nvSpPr>
        <p:spPr>
          <a:xfrm>
            <a:off x="485675" y="2685601"/>
            <a:ext cx="3773259" cy="300082"/>
          </a:xfrm>
          <a:prstGeom prst="rect">
            <a:avLst/>
          </a:prstGeom>
          <a:solidFill>
            <a:schemeClr val="accent1">
              <a:lumMod val="40000"/>
              <a:lumOff val="60000"/>
            </a:schemeClr>
          </a:solidFill>
          <a:ln w="12700">
            <a:solidFill>
              <a:srgbClr val="112750"/>
            </a:solidFill>
          </a:ln>
        </p:spPr>
        <p:txBody>
          <a:bodyPr wrap="square" rtlCol="0" anchor="ctr">
            <a:spAutoFit/>
          </a:bodyPr>
          <a:lstStyle>
            <a:defPPr>
              <a:defRPr lang="en-US"/>
            </a:defPPr>
            <a:lvl1pPr algn="ctr">
              <a:defRPr>
                <a:solidFill>
                  <a:srgbClr val="112750"/>
                </a:solidFill>
                <a:latin typeface="Palatino Linotype" panose="02040502050505030304" pitchFamily="18" charset="0"/>
              </a:defRPr>
            </a:lvl1pPr>
          </a:lstStyle>
          <a:p>
            <a:pPr defTabSz="342900"/>
            <a:r>
              <a:rPr lang="en-GB" sz="1350" dirty="0">
                <a:latin typeface="Arial" panose="020B0604020202020204" pitchFamily="34" charset="0"/>
                <a:cs typeface="Arial" panose="020B0604020202020204" pitchFamily="34" charset="0"/>
              </a:rPr>
              <a:t>LEGAL EXPERT</a:t>
            </a:r>
          </a:p>
        </p:txBody>
      </p:sp>
      <p:sp>
        <p:nvSpPr>
          <p:cNvPr id="17" name="TextBox 16">
            <a:extLst>
              <a:ext uri="{FF2B5EF4-FFF2-40B4-BE49-F238E27FC236}">
                <a16:creationId xmlns:a16="http://schemas.microsoft.com/office/drawing/2014/main" id="{B937E4AF-371E-4727-B6D2-80B43A656C47}"/>
              </a:ext>
            </a:extLst>
          </p:cNvPr>
          <p:cNvSpPr txBox="1"/>
          <p:nvPr/>
        </p:nvSpPr>
        <p:spPr>
          <a:xfrm>
            <a:off x="503882" y="1171708"/>
            <a:ext cx="7745661" cy="300082"/>
          </a:xfrm>
          <a:prstGeom prst="rect">
            <a:avLst/>
          </a:prstGeom>
          <a:solidFill>
            <a:schemeClr val="accent1">
              <a:lumMod val="60000"/>
              <a:lumOff val="40000"/>
            </a:schemeClr>
          </a:solidFill>
          <a:ln w="12700">
            <a:solidFill>
              <a:srgbClr val="112750"/>
            </a:solidFill>
          </a:ln>
        </p:spPr>
        <p:txBody>
          <a:bodyPr wrap="square" rtlCol="0" anchor="ctr">
            <a:spAutoFit/>
          </a:bodyPr>
          <a:lstStyle/>
          <a:p>
            <a:pPr algn="ctr" defTabSz="342900"/>
            <a:r>
              <a:rPr lang="en-GB" sz="1350" dirty="0">
                <a:solidFill>
                  <a:srgbClr val="112750"/>
                </a:solidFill>
                <a:latin typeface="Arial" panose="020B0604020202020204" pitchFamily="34" charset="0"/>
                <a:cs typeface="Arial" panose="020B0604020202020204" pitchFamily="34" charset="0"/>
              </a:rPr>
              <a:t>EXPERTISE</a:t>
            </a:r>
          </a:p>
        </p:txBody>
      </p:sp>
      <p:sp>
        <p:nvSpPr>
          <p:cNvPr id="19" name="TextBox 18">
            <a:extLst>
              <a:ext uri="{FF2B5EF4-FFF2-40B4-BE49-F238E27FC236}">
                <a16:creationId xmlns:a16="http://schemas.microsoft.com/office/drawing/2014/main" id="{A60DBFAD-88B9-4CE3-A10C-A37CD94FBFB9}"/>
              </a:ext>
            </a:extLst>
          </p:cNvPr>
          <p:cNvSpPr txBox="1"/>
          <p:nvPr/>
        </p:nvSpPr>
        <p:spPr>
          <a:xfrm>
            <a:off x="4458084" y="2681298"/>
            <a:ext cx="3773259" cy="300082"/>
          </a:xfrm>
          <a:prstGeom prst="rect">
            <a:avLst/>
          </a:prstGeom>
          <a:solidFill>
            <a:schemeClr val="accent1">
              <a:lumMod val="40000"/>
              <a:lumOff val="60000"/>
            </a:schemeClr>
          </a:solidFill>
          <a:ln w="12700">
            <a:solidFill>
              <a:srgbClr val="112750"/>
            </a:solidFill>
          </a:ln>
        </p:spPr>
        <p:txBody>
          <a:bodyPr wrap="square" rtlCol="0" anchor="ctr">
            <a:spAutoFit/>
          </a:bodyPr>
          <a:lstStyle>
            <a:defPPr>
              <a:defRPr lang="en-US"/>
            </a:defPPr>
            <a:lvl1pPr algn="ctr">
              <a:defRPr>
                <a:solidFill>
                  <a:srgbClr val="112750"/>
                </a:solidFill>
                <a:latin typeface="Palatino Linotype" panose="02040502050505030304" pitchFamily="18" charset="0"/>
              </a:defRPr>
            </a:lvl1pPr>
          </a:lstStyle>
          <a:p>
            <a:pPr defTabSz="342900"/>
            <a:r>
              <a:rPr lang="en-GB" sz="1350" dirty="0">
                <a:latin typeface="Arial" panose="020B0604020202020204" pitchFamily="34" charset="0"/>
                <a:cs typeface="Arial" panose="020B0604020202020204" pitchFamily="34" charset="0"/>
              </a:rPr>
              <a:t>NON- LEGAL EXPERT</a:t>
            </a:r>
          </a:p>
        </p:txBody>
      </p:sp>
      <p:sp>
        <p:nvSpPr>
          <p:cNvPr id="4" name="Rectangle 3">
            <a:extLst>
              <a:ext uri="{FF2B5EF4-FFF2-40B4-BE49-F238E27FC236}">
                <a16:creationId xmlns:a16="http://schemas.microsoft.com/office/drawing/2014/main" id="{AEE9D8EE-4B18-4A0A-BAA9-D576B36A96C5}"/>
              </a:ext>
            </a:extLst>
          </p:cNvPr>
          <p:cNvSpPr/>
          <p:nvPr/>
        </p:nvSpPr>
        <p:spPr>
          <a:xfrm>
            <a:off x="318448" y="1047406"/>
            <a:ext cx="8066321" cy="1058049"/>
          </a:xfrm>
          <a:prstGeom prst="rect">
            <a:avLst/>
          </a:prstGeom>
          <a:noFill/>
          <a:ln w="19050">
            <a:solidFill>
              <a:srgbClr val="0F1E2D"/>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342900"/>
            <a:endParaRPr lang="en-GB" sz="1350" dirty="0">
              <a:solidFill>
                <a:prstClr val="white"/>
              </a:solidFill>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AC98B039-F6E1-4984-A00C-C6BBED8D6E85}"/>
              </a:ext>
            </a:extLst>
          </p:cNvPr>
          <p:cNvSpPr txBox="1"/>
          <p:nvPr/>
        </p:nvSpPr>
        <p:spPr>
          <a:xfrm>
            <a:off x="4046992" y="1690224"/>
            <a:ext cx="730381" cy="253916"/>
          </a:xfrm>
          <a:prstGeom prst="rect">
            <a:avLst/>
          </a:prstGeom>
          <a:noFill/>
        </p:spPr>
        <p:txBody>
          <a:bodyPr wrap="square" rtlCol="0" anchor="ctr">
            <a:spAutoFit/>
          </a:bodyPr>
          <a:lstStyle/>
          <a:p>
            <a:pPr defTabSz="342900"/>
            <a:r>
              <a:rPr lang="en-GB" sz="1050" dirty="0">
                <a:solidFill>
                  <a:prstClr val="black"/>
                </a:solidFill>
                <a:latin typeface="Arial" panose="020B0604020202020204" pitchFamily="34" charset="0"/>
                <a:cs typeface="Arial" panose="020B0604020202020204" pitchFamily="34" charset="0"/>
              </a:rPr>
              <a:t>PLUS</a:t>
            </a:r>
          </a:p>
        </p:txBody>
      </p:sp>
      <p:sp>
        <p:nvSpPr>
          <p:cNvPr id="21" name="TextBox 20">
            <a:extLst>
              <a:ext uri="{FF2B5EF4-FFF2-40B4-BE49-F238E27FC236}">
                <a16:creationId xmlns:a16="http://schemas.microsoft.com/office/drawing/2014/main" id="{815EEA49-F2AF-4BE5-8642-0771655FD8B0}"/>
              </a:ext>
            </a:extLst>
          </p:cNvPr>
          <p:cNvSpPr txBox="1"/>
          <p:nvPr/>
        </p:nvSpPr>
        <p:spPr>
          <a:xfrm>
            <a:off x="485683" y="2306190"/>
            <a:ext cx="7745661" cy="300082"/>
          </a:xfrm>
          <a:prstGeom prst="rect">
            <a:avLst/>
          </a:prstGeom>
          <a:solidFill>
            <a:schemeClr val="accent1">
              <a:lumMod val="60000"/>
              <a:lumOff val="40000"/>
            </a:schemeClr>
          </a:solidFill>
          <a:ln w="12700">
            <a:solidFill>
              <a:srgbClr val="112750"/>
            </a:solidFill>
          </a:ln>
        </p:spPr>
        <p:txBody>
          <a:bodyPr wrap="square" rtlCol="0" anchor="ctr">
            <a:spAutoFit/>
          </a:bodyPr>
          <a:lstStyle/>
          <a:p>
            <a:pPr algn="ctr" defTabSz="342900"/>
            <a:r>
              <a:rPr lang="en-GB" sz="1350" dirty="0">
                <a:solidFill>
                  <a:srgbClr val="112750"/>
                </a:solidFill>
                <a:latin typeface="Arial" panose="020B0604020202020204" pitchFamily="34" charset="0"/>
                <a:cs typeface="Arial" panose="020B0604020202020204" pitchFamily="34" charset="0"/>
              </a:rPr>
              <a:t>TYPES OF EXPERTS</a:t>
            </a:r>
          </a:p>
        </p:txBody>
      </p:sp>
      <p:sp>
        <p:nvSpPr>
          <p:cNvPr id="27" name="TextBox 26">
            <a:extLst>
              <a:ext uri="{FF2B5EF4-FFF2-40B4-BE49-F238E27FC236}">
                <a16:creationId xmlns:a16="http://schemas.microsoft.com/office/drawing/2014/main" id="{3BAC1095-D4B3-4388-ABFB-00250E32A2DE}"/>
              </a:ext>
            </a:extLst>
          </p:cNvPr>
          <p:cNvSpPr txBox="1"/>
          <p:nvPr/>
        </p:nvSpPr>
        <p:spPr>
          <a:xfrm>
            <a:off x="478778" y="3553342"/>
            <a:ext cx="7745659" cy="300082"/>
          </a:xfrm>
          <a:prstGeom prst="rect">
            <a:avLst/>
          </a:prstGeom>
          <a:solidFill>
            <a:schemeClr val="accent1">
              <a:lumMod val="20000"/>
              <a:lumOff val="80000"/>
            </a:schemeClr>
          </a:solidFill>
          <a:ln w="12700">
            <a:solidFill>
              <a:srgbClr val="112750"/>
            </a:solidFill>
          </a:ln>
        </p:spPr>
        <p:txBody>
          <a:bodyPr wrap="square" rtlCol="0" anchor="ctr">
            <a:spAutoFit/>
          </a:bodyPr>
          <a:lstStyle>
            <a:defPPr>
              <a:defRPr lang="en-US"/>
            </a:defPPr>
            <a:lvl1pPr algn="ctr">
              <a:defRPr>
                <a:solidFill>
                  <a:srgbClr val="112750"/>
                </a:solidFill>
                <a:latin typeface="Palatino Linotype" panose="02040502050505030304" pitchFamily="18" charset="0"/>
              </a:defRPr>
            </a:lvl1pPr>
          </a:lstStyle>
          <a:p>
            <a:pPr defTabSz="342900"/>
            <a:r>
              <a:rPr lang="en-GB" sz="1350" dirty="0">
                <a:latin typeface="Arial" panose="020B0604020202020204" pitchFamily="34" charset="0"/>
                <a:cs typeface="Arial" panose="020B0604020202020204" pitchFamily="34" charset="0"/>
              </a:rPr>
              <a:t>APPOINTED BY EACH PARTY</a:t>
            </a:r>
          </a:p>
        </p:txBody>
      </p:sp>
      <p:sp>
        <p:nvSpPr>
          <p:cNvPr id="28" name="TextBox 27">
            <a:extLst>
              <a:ext uri="{FF2B5EF4-FFF2-40B4-BE49-F238E27FC236}">
                <a16:creationId xmlns:a16="http://schemas.microsoft.com/office/drawing/2014/main" id="{D8A832EC-EDD4-4B80-8211-BEAF9ED56E59}"/>
              </a:ext>
            </a:extLst>
          </p:cNvPr>
          <p:cNvSpPr txBox="1"/>
          <p:nvPr/>
        </p:nvSpPr>
        <p:spPr>
          <a:xfrm>
            <a:off x="485672" y="4179554"/>
            <a:ext cx="7745671" cy="300082"/>
          </a:xfrm>
          <a:prstGeom prst="rect">
            <a:avLst/>
          </a:prstGeom>
          <a:solidFill>
            <a:schemeClr val="accent1">
              <a:lumMod val="20000"/>
              <a:lumOff val="80000"/>
            </a:schemeClr>
          </a:solidFill>
          <a:ln w="12700">
            <a:solidFill>
              <a:srgbClr val="112750"/>
            </a:solidFill>
          </a:ln>
        </p:spPr>
        <p:txBody>
          <a:bodyPr wrap="square" rtlCol="0" anchor="ctr">
            <a:spAutoFit/>
          </a:bodyPr>
          <a:lstStyle>
            <a:defPPr>
              <a:defRPr lang="en-US"/>
            </a:defPPr>
            <a:lvl1pPr algn="ctr" defTabSz="342900">
              <a:defRPr sz="1350">
                <a:solidFill>
                  <a:srgbClr val="112750"/>
                </a:solidFill>
                <a:latin typeface="Arial" panose="020B0604020202020204" pitchFamily="34" charset="0"/>
                <a:cs typeface="Arial" panose="020B0604020202020204" pitchFamily="34" charset="0"/>
              </a:defRPr>
            </a:lvl1pPr>
          </a:lstStyle>
          <a:p>
            <a:r>
              <a:rPr lang="en-GB" dirty="0"/>
              <a:t>APPOINTED JOINTLY</a:t>
            </a:r>
          </a:p>
        </p:txBody>
      </p:sp>
      <p:sp>
        <p:nvSpPr>
          <p:cNvPr id="20" name="Rectangle 19">
            <a:extLst>
              <a:ext uri="{FF2B5EF4-FFF2-40B4-BE49-F238E27FC236}">
                <a16:creationId xmlns:a16="http://schemas.microsoft.com/office/drawing/2014/main" id="{CEBAD6C2-F37B-4BA5-A506-7BD44B3128B6}"/>
              </a:ext>
            </a:extLst>
          </p:cNvPr>
          <p:cNvSpPr/>
          <p:nvPr/>
        </p:nvSpPr>
        <p:spPr>
          <a:xfrm>
            <a:off x="4673695" y="420699"/>
            <a:ext cx="4572000" cy="584775"/>
          </a:xfrm>
          <a:prstGeom prst="rect">
            <a:avLst/>
          </a:prstGeom>
        </p:spPr>
        <p:txBody>
          <a:bodyPr>
            <a:spAutoFit/>
          </a:bodyPr>
          <a:lstStyle/>
          <a:p>
            <a:pPr algn="ctr"/>
            <a:r>
              <a:rPr lang="en-GB" sz="1000" b="1" dirty="0">
                <a:solidFill>
                  <a:schemeClr val="tx2">
                    <a:lumMod val="75000"/>
                  </a:schemeClr>
                </a:solidFill>
                <a:latin typeface="Arial" panose="020B0604020202020204" pitchFamily="34" charset="0"/>
                <a:cs typeface="Arial" panose="020B0604020202020204" pitchFamily="34" charset="0"/>
              </a:rPr>
              <a:t>TRIBUNAL AND COURT-APPOINTED EXPERTS </a:t>
            </a:r>
          </a:p>
          <a:p>
            <a:pPr algn="ctr"/>
            <a:r>
              <a:rPr lang="en-GB" sz="1000" dirty="0">
                <a:solidFill>
                  <a:schemeClr val="tx2">
                    <a:lumMod val="75000"/>
                  </a:schemeClr>
                </a:solidFill>
                <a:latin typeface="Arial" panose="020B0604020202020204" pitchFamily="34" charset="0"/>
                <a:cs typeface="Arial" panose="020B0604020202020204" pitchFamily="34" charset="0"/>
              </a:rPr>
              <a:t>RPPTL Construction Law Committee, Slide </a:t>
            </a:r>
            <a:fld id="{6EDB4092-FCFE-4AB8-AFE1-27DD6CAF0AAD}" type="slidenum">
              <a:rPr lang="en-GB" sz="1000" smtClean="0">
                <a:solidFill>
                  <a:schemeClr val="tx2">
                    <a:lumMod val="75000"/>
                  </a:schemeClr>
                </a:solidFill>
                <a:latin typeface="Arial" panose="020B0604020202020204" pitchFamily="34" charset="0"/>
                <a:cs typeface="Arial" panose="020B0604020202020204" pitchFamily="34" charset="0"/>
              </a:rPr>
              <a:pPr/>
              <a:t>5</a:t>
            </a:fld>
            <a:endParaRPr lang="en-GB" sz="1000" dirty="0">
              <a:solidFill>
                <a:schemeClr val="tx2">
                  <a:lumMod val="75000"/>
                </a:schemeClr>
              </a:solidFill>
              <a:latin typeface="Arial" panose="020B0604020202020204" pitchFamily="34" charset="0"/>
              <a:cs typeface="Arial" panose="020B0604020202020204" pitchFamily="34" charset="0"/>
            </a:endParaRPr>
          </a:p>
          <a:p>
            <a:pPr algn="ctr"/>
            <a:endParaRPr lang="en-GB" sz="1200" dirty="0">
              <a:solidFill>
                <a:srgbClr val="112750"/>
              </a:solidFill>
              <a:latin typeface="Arial" panose="020B0604020202020204" pitchFamily="34" charset="0"/>
              <a:cs typeface="Arial" panose="020B0604020202020204" pitchFamily="34" charset="0"/>
            </a:endParaRPr>
          </a:p>
        </p:txBody>
      </p:sp>
      <p:sp>
        <p:nvSpPr>
          <p:cNvPr id="22" name="TextBox 21">
            <a:extLst>
              <a:ext uri="{FF2B5EF4-FFF2-40B4-BE49-F238E27FC236}">
                <a16:creationId xmlns:a16="http://schemas.microsoft.com/office/drawing/2014/main" id="{649D71FD-3CD6-472A-B387-0E01A3590E57}"/>
              </a:ext>
            </a:extLst>
          </p:cNvPr>
          <p:cNvSpPr txBox="1"/>
          <p:nvPr/>
        </p:nvSpPr>
        <p:spPr>
          <a:xfrm>
            <a:off x="478766" y="4796998"/>
            <a:ext cx="7745671" cy="300082"/>
          </a:xfrm>
          <a:prstGeom prst="rect">
            <a:avLst/>
          </a:prstGeom>
          <a:solidFill>
            <a:schemeClr val="accent1">
              <a:lumMod val="20000"/>
              <a:lumOff val="80000"/>
            </a:schemeClr>
          </a:solidFill>
          <a:ln w="12700">
            <a:solidFill>
              <a:srgbClr val="112750"/>
            </a:solidFill>
          </a:ln>
        </p:spPr>
        <p:txBody>
          <a:bodyPr wrap="square" rtlCol="0" anchor="ctr">
            <a:spAutoFit/>
          </a:bodyPr>
          <a:lstStyle>
            <a:defPPr>
              <a:defRPr lang="en-US"/>
            </a:defPPr>
            <a:lvl1pPr algn="ctr" defTabSz="342900">
              <a:defRPr sz="1350">
                <a:solidFill>
                  <a:srgbClr val="112750"/>
                </a:solidFill>
                <a:latin typeface="Arial" panose="020B0604020202020204" pitchFamily="34" charset="0"/>
                <a:cs typeface="Arial" panose="020B0604020202020204" pitchFamily="34" charset="0"/>
              </a:defRPr>
            </a:lvl1pPr>
          </a:lstStyle>
          <a:p>
            <a:r>
              <a:rPr lang="en-GB" dirty="0"/>
              <a:t>APPOINTED BY THE ARBITRAL TRIBUNAL OR COURT</a:t>
            </a:r>
          </a:p>
        </p:txBody>
      </p:sp>
    </p:spTree>
    <p:extLst>
      <p:ext uri="{BB962C8B-B14F-4D97-AF65-F5344CB8AC3E}">
        <p14:creationId xmlns:p14="http://schemas.microsoft.com/office/powerpoint/2010/main" val="156381032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885948-8B6A-49A9-B01F-CE49622B4615}"/>
              </a:ext>
            </a:extLst>
          </p:cNvPr>
          <p:cNvSpPr>
            <a:spLocks noGrp="1"/>
          </p:cNvSpPr>
          <p:nvPr>
            <p:ph type="title"/>
          </p:nvPr>
        </p:nvSpPr>
        <p:spPr>
          <a:xfrm>
            <a:off x="411481" y="1144680"/>
            <a:ext cx="7205846" cy="705485"/>
          </a:xfrm>
        </p:spPr>
        <p:txBody>
          <a:bodyPr>
            <a:noAutofit/>
          </a:bodyPr>
          <a:lstStyle/>
          <a:p>
            <a:r>
              <a:rPr lang="en-GB" sz="1800" b="1" dirty="0">
                <a:latin typeface="Arial" panose="020B0604020202020204" pitchFamily="34" charset="0"/>
                <a:cs typeface="Arial" panose="020B0604020202020204" pitchFamily="34" charset="0"/>
              </a:rPr>
              <a:t>TYPICAL CROSS-EXAMINATION OF EXPERT </a:t>
            </a:r>
            <a:r>
              <a:rPr lang="en-GB" sz="900" b="1" dirty="0">
                <a:latin typeface="Arial" panose="020B0604020202020204" pitchFamily="34" charset="0"/>
                <a:cs typeface="Arial" panose="020B0604020202020204" pitchFamily="34" charset="0"/>
              </a:rPr>
              <a:t>(4/4)</a:t>
            </a:r>
            <a:endParaRPr lang="en-GB" sz="1500" b="1" dirty="0">
              <a:latin typeface="Arial" panose="020B0604020202020204" pitchFamily="34" charset="0"/>
              <a:cs typeface="Arial" panose="020B0604020202020204" pitchFamily="34" charset="0"/>
            </a:endParaRPr>
          </a:p>
        </p:txBody>
      </p:sp>
      <p:sp>
        <p:nvSpPr>
          <p:cNvPr id="6" name="Content Placeholder 5">
            <a:extLst>
              <a:ext uri="{FF2B5EF4-FFF2-40B4-BE49-F238E27FC236}">
                <a16:creationId xmlns:a16="http://schemas.microsoft.com/office/drawing/2014/main" id="{7017CD21-A0F2-4233-87F3-2806BCE49C8F}"/>
              </a:ext>
            </a:extLst>
          </p:cNvPr>
          <p:cNvSpPr>
            <a:spLocks noGrp="1"/>
          </p:cNvSpPr>
          <p:nvPr>
            <p:ph idx="1"/>
          </p:nvPr>
        </p:nvSpPr>
        <p:spPr>
          <a:xfrm>
            <a:off x="411481" y="1850165"/>
            <a:ext cx="8128461" cy="3688271"/>
          </a:xfrm>
          <a:noFill/>
        </p:spPr>
        <p:txBody>
          <a:bodyPr>
            <a:noAutofit/>
          </a:bodyPr>
          <a:lstStyle/>
          <a:p>
            <a:pPr marL="266700" indent="-266700"/>
            <a:r>
              <a:rPr lang="en-GB" sz="1600" b="1" u="sng" dirty="0">
                <a:latin typeface="Arial" panose="020B0604020202020204" pitchFamily="34" charset="0"/>
                <a:cs typeface="Arial" panose="020B0604020202020204" pitchFamily="34" charset="0"/>
              </a:rPr>
              <a:t>Conclusions</a:t>
            </a:r>
          </a:p>
          <a:p>
            <a:pPr marL="266700" indent="-266700"/>
            <a:r>
              <a:rPr lang="en-GB" sz="1600" dirty="0">
                <a:latin typeface="Arial" panose="020B0604020202020204" pitchFamily="34" charset="0"/>
                <a:cs typeface="Arial" panose="020B0604020202020204" pitchFamily="34" charset="0"/>
              </a:rPr>
              <a:t>Key strategy issue is the extent to which you attempt to draw conclusions in the XX</a:t>
            </a:r>
          </a:p>
          <a:p>
            <a:pPr marL="672704" indent="-202406"/>
            <a:r>
              <a:rPr lang="en-GB" sz="1400" dirty="0">
                <a:latin typeface="Arial" panose="020B0604020202020204" pitchFamily="34" charset="0"/>
                <a:cs typeface="Arial" panose="020B0604020202020204" pitchFamily="34" charset="0"/>
              </a:rPr>
              <a:t>Risk is that the expert takes opportunity to “recover”</a:t>
            </a:r>
          </a:p>
          <a:p>
            <a:pPr marL="672704" indent="-202406"/>
            <a:r>
              <a:rPr lang="en-GB" sz="1400" dirty="0">
                <a:latin typeface="Arial" panose="020B0604020202020204" pitchFamily="34" charset="0"/>
                <a:cs typeface="Arial" panose="020B0604020202020204" pitchFamily="34" charset="0"/>
              </a:rPr>
              <a:t>Consider recalling expert’s professional obligations by reference to professional guidelines/requirements</a:t>
            </a:r>
          </a:p>
          <a:p>
            <a:pPr marL="672704" indent="-202406"/>
            <a:r>
              <a:rPr lang="en-GB" sz="1400" dirty="0">
                <a:latin typeface="Arial" panose="020B0604020202020204" pitchFamily="34" charset="0"/>
                <a:cs typeface="Arial" panose="020B0604020202020204" pitchFamily="34" charset="0"/>
              </a:rPr>
              <a:t>If expert has sworn oath to tell the truth and all the truth, consider reminding him/her of this</a:t>
            </a:r>
          </a:p>
          <a:p>
            <a:pPr marL="266700" indent="-266700"/>
            <a:r>
              <a:rPr lang="en-GB" sz="1600" dirty="0">
                <a:latin typeface="Arial" panose="020B0604020202020204" pitchFamily="34" charset="0"/>
                <a:cs typeface="Arial" panose="020B0604020202020204" pitchFamily="34" charset="0"/>
              </a:rPr>
              <a:t>Depends on your assessment of the expert’s state of mind</a:t>
            </a:r>
          </a:p>
          <a:p>
            <a:pPr marL="672704" indent="-202406"/>
            <a:r>
              <a:rPr lang="en-GB" sz="1400" dirty="0">
                <a:latin typeface="Arial" panose="020B0604020202020204" pitchFamily="34" charset="0"/>
                <a:cs typeface="Arial" panose="020B0604020202020204" pitchFamily="34" charset="0"/>
              </a:rPr>
              <a:t>If you’ve demonstrated that expert has adopted a bizarre method for analysing issues, consider asking why</a:t>
            </a:r>
          </a:p>
          <a:p>
            <a:pPr marL="672704" indent="-202406"/>
            <a:r>
              <a:rPr lang="en-GB" sz="1400" dirty="0">
                <a:latin typeface="Arial" panose="020B0604020202020204" pitchFamily="34" charset="0"/>
                <a:cs typeface="Arial" panose="020B0604020202020204" pitchFamily="34" charset="0"/>
              </a:rPr>
              <a:t>If previous XX has demonstrated that the expert’s opinions are patently unsustainable → consider asking if wants to change position</a:t>
            </a:r>
          </a:p>
          <a:p>
            <a:pPr marL="672704" indent="-202406"/>
            <a:r>
              <a:rPr lang="en-GB" sz="1400" dirty="0">
                <a:latin typeface="Arial" panose="020B0604020202020204" pitchFamily="34" charset="0"/>
                <a:cs typeface="Arial" panose="020B0604020202020204" pitchFamily="34" charset="0"/>
              </a:rPr>
              <a:t>Consider whether to ask expert to quantify impact of concessions on previous opinions</a:t>
            </a:r>
          </a:p>
          <a:p>
            <a:pPr marL="672704" indent="-202406"/>
            <a:r>
              <a:rPr lang="en-GB" sz="1400" dirty="0">
                <a:latin typeface="Arial" panose="020B0604020202020204" pitchFamily="34" charset="0"/>
                <a:cs typeface="Arial" panose="020B0604020202020204" pitchFamily="34" charset="0"/>
              </a:rPr>
              <a:t>Consider asking for concession that, due to all of the above, Tribunal cannot rely on his/her opinion at all</a:t>
            </a:r>
          </a:p>
          <a:p>
            <a:pPr marL="672704" indent="-202406"/>
            <a:endParaRPr lang="en-GB" sz="1200" dirty="0">
              <a:latin typeface="Arial" panose="020B0604020202020204" pitchFamily="34" charset="0"/>
              <a:cs typeface="Arial" panose="020B0604020202020204" pitchFamily="34" charset="0"/>
            </a:endParaRPr>
          </a:p>
          <a:p>
            <a:pPr marL="672704" indent="-202406"/>
            <a:endParaRPr lang="en-GB" sz="1200" dirty="0">
              <a:latin typeface="Arial" panose="020B0604020202020204" pitchFamily="34" charset="0"/>
              <a:cs typeface="Arial" panose="020B0604020202020204" pitchFamily="34" charset="0"/>
            </a:endParaRPr>
          </a:p>
          <a:p>
            <a:pPr marL="266700" indent="-266700"/>
            <a:endParaRPr lang="en-GB" sz="1350" dirty="0">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302365F4-8D1D-4108-A10B-EC65AB145548}"/>
              </a:ext>
            </a:extLst>
          </p:cNvPr>
          <p:cNvSpPr/>
          <p:nvPr/>
        </p:nvSpPr>
        <p:spPr>
          <a:xfrm>
            <a:off x="4673695" y="420699"/>
            <a:ext cx="4572000" cy="584775"/>
          </a:xfrm>
          <a:prstGeom prst="rect">
            <a:avLst/>
          </a:prstGeom>
        </p:spPr>
        <p:txBody>
          <a:bodyPr>
            <a:spAutoFit/>
          </a:bodyPr>
          <a:lstStyle/>
          <a:p>
            <a:pPr algn="ctr"/>
            <a:r>
              <a:rPr lang="en-GB" sz="1000" b="1" dirty="0">
                <a:solidFill>
                  <a:schemeClr val="tx2">
                    <a:lumMod val="75000"/>
                  </a:schemeClr>
                </a:solidFill>
                <a:latin typeface="Arial" panose="020B0604020202020204" pitchFamily="34" charset="0"/>
                <a:cs typeface="Arial" panose="020B0604020202020204" pitchFamily="34" charset="0"/>
              </a:rPr>
              <a:t>TRIBUNAL AND COURT-APPOINTED EXPERTS </a:t>
            </a:r>
          </a:p>
          <a:p>
            <a:pPr algn="ctr"/>
            <a:r>
              <a:rPr lang="en-GB" sz="1000" dirty="0">
                <a:solidFill>
                  <a:schemeClr val="tx2">
                    <a:lumMod val="75000"/>
                  </a:schemeClr>
                </a:solidFill>
                <a:latin typeface="Arial" panose="020B0604020202020204" pitchFamily="34" charset="0"/>
                <a:cs typeface="Arial" panose="020B0604020202020204" pitchFamily="34" charset="0"/>
              </a:rPr>
              <a:t>RPPTL Construction Law Committee, Slide </a:t>
            </a:r>
            <a:fld id="{6EDB4092-FCFE-4AB8-AFE1-27DD6CAF0AAD}" type="slidenum">
              <a:rPr lang="en-GB" sz="1000" smtClean="0">
                <a:solidFill>
                  <a:schemeClr val="tx2">
                    <a:lumMod val="75000"/>
                  </a:schemeClr>
                </a:solidFill>
                <a:latin typeface="Arial" panose="020B0604020202020204" pitchFamily="34" charset="0"/>
                <a:cs typeface="Arial" panose="020B0604020202020204" pitchFamily="34" charset="0"/>
              </a:rPr>
              <a:pPr/>
              <a:t>50</a:t>
            </a:fld>
            <a:endParaRPr lang="en-GB" sz="1000" dirty="0">
              <a:solidFill>
                <a:schemeClr val="tx2">
                  <a:lumMod val="75000"/>
                </a:schemeClr>
              </a:solidFill>
              <a:latin typeface="Arial" panose="020B0604020202020204" pitchFamily="34" charset="0"/>
              <a:cs typeface="Arial" panose="020B0604020202020204" pitchFamily="34" charset="0"/>
            </a:endParaRPr>
          </a:p>
          <a:p>
            <a:pPr algn="ctr"/>
            <a:endParaRPr lang="en-GB" sz="1200" dirty="0">
              <a:solidFill>
                <a:srgbClr val="11275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70522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885948-8B6A-49A9-B01F-CE49622B4615}"/>
              </a:ext>
            </a:extLst>
          </p:cNvPr>
          <p:cNvSpPr>
            <a:spLocks noGrp="1"/>
          </p:cNvSpPr>
          <p:nvPr>
            <p:ph type="title"/>
          </p:nvPr>
        </p:nvSpPr>
        <p:spPr>
          <a:xfrm>
            <a:off x="411480" y="1144680"/>
            <a:ext cx="8472169" cy="705485"/>
          </a:xfrm>
        </p:spPr>
        <p:txBody>
          <a:bodyPr>
            <a:noAutofit/>
          </a:bodyPr>
          <a:lstStyle/>
          <a:p>
            <a:r>
              <a:rPr lang="en-GB" sz="1800" b="1" dirty="0">
                <a:latin typeface="Arial" panose="020B0604020202020204" pitchFamily="34" charset="0"/>
                <a:cs typeface="Arial" panose="020B0604020202020204" pitchFamily="34" charset="0"/>
              </a:rPr>
              <a:t>CROSS-EXAMINATION OF TRIBUNAL/COURT-APPOINTED EXPERTS</a:t>
            </a:r>
            <a:endParaRPr lang="en-GB" sz="1500" b="1" dirty="0">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302365F4-8D1D-4108-A10B-EC65AB145548}"/>
              </a:ext>
            </a:extLst>
          </p:cNvPr>
          <p:cNvSpPr/>
          <p:nvPr/>
        </p:nvSpPr>
        <p:spPr>
          <a:xfrm>
            <a:off x="4673695" y="420699"/>
            <a:ext cx="4572000" cy="584775"/>
          </a:xfrm>
          <a:prstGeom prst="rect">
            <a:avLst/>
          </a:prstGeom>
        </p:spPr>
        <p:txBody>
          <a:bodyPr>
            <a:spAutoFit/>
          </a:bodyPr>
          <a:lstStyle/>
          <a:p>
            <a:pPr algn="ctr"/>
            <a:r>
              <a:rPr lang="en-GB" sz="1000" b="1" dirty="0">
                <a:solidFill>
                  <a:schemeClr val="tx2">
                    <a:lumMod val="75000"/>
                  </a:schemeClr>
                </a:solidFill>
                <a:latin typeface="Arial" panose="020B0604020202020204" pitchFamily="34" charset="0"/>
                <a:cs typeface="Arial" panose="020B0604020202020204" pitchFamily="34" charset="0"/>
              </a:rPr>
              <a:t>TRIBUNAL AND COURT-APPOINTED EXPERTS </a:t>
            </a:r>
          </a:p>
          <a:p>
            <a:pPr algn="ctr"/>
            <a:r>
              <a:rPr lang="en-GB" sz="1000" dirty="0">
                <a:solidFill>
                  <a:schemeClr val="tx2">
                    <a:lumMod val="75000"/>
                  </a:schemeClr>
                </a:solidFill>
                <a:latin typeface="Arial" panose="020B0604020202020204" pitchFamily="34" charset="0"/>
                <a:cs typeface="Arial" panose="020B0604020202020204" pitchFamily="34" charset="0"/>
              </a:rPr>
              <a:t>RPPTL Construction Law Committee, Slide </a:t>
            </a:r>
            <a:fld id="{6EDB4092-FCFE-4AB8-AFE1-27DD6CAF0AAD}" type="slidenum">
              <a:rPr lang="en-GB" sz="1000" smtClean="0">
                <a:solidFill>
                  <a:schemeClr val="tx2">
                    <a:lumMod val="75000"/>
                  </a:schemeClr>
                </a:solidFill>
                <a:latin typeface="Arial" panose="020B0604020202020204" pitchFamily="34" charset="0"/>
                <a:cs typeface="Arial" panose="020B0604020202020204" pitchFamily="34" charset="0"/>
              </a:rPr>
              <a:pPr/>
              <a:t>51</a:t>
            </a:fld>
            <a:endParaRPr lang="en-GB" sz="1000" dirty="0">
              <a:solidFill>
                <a:schemeClr val="tx2">
                  <a:lumMod val="75000"/>
                </a:schemeClr>
              </a:solidFill>
              <a:latin typeface="Arial" panose="020B0604020202020204" pitchFamily="34" charset="0"/>
              <a:cs typeface="Arial" panose="020B0604020202020204" pitchFamily="34" charset="0"/>
            </a:endParaRPr>
          </a:p>
          <a:p>
            <a:pPr algn="ctr"/>
            <a:endParaRPr lang="en-GB" sz="1200" dirty="0">
              <a:solidFill>
                <a:srgbClr val="112750"/>
              </a:solidFill>
              <a:latin typeface="Arial" panose="020B0604020202020204" pitchFamily="34" charset="0"/>
              <a:cs typeface="Arial" panose="020B0604020202020204" pitchFamily="34" charset="0"/>
            </a:endParaRPr>
          </a:p>
        </p:txBody>
      </p:sp>
      <p:sp>
        <p:nvSpPr>
          <p:cNvPr id="5" name="Content Placeholder 4">
            <a:extLst>
              <a:ext uri="{FF2B5EF4-FFF2-40B4-BE49-F238E27FC236}">
                <a16:creationId xmlns:a16="http://schemas.microsoft.com/office/drawing/2014/main" id="{C7FD589E-25C6-4AAA-B896-B231EEF42A55}"/>
              </a:ext>
            </a:extLst>
          </p:cNvPr>
          <p:cNvSpPr>
            <a:spLocks noGrp="1"/>
          </p:cNvSpPr>
          <p:nvPr>
            <p:ph idx="1"/>
          </p:nvPr>
        </p:nvSpPr>
        <p:spPr/>
        <p:txBody>
          <a:bodyPr/>
          <a:lstStyle/>
          <a:p>
            <a:endParaRPr lang="en-GB" dirty="0"/>
          </a:p>
        </p:txBody>
      </p:sp>
      <p:grpSp>
        <p:nvGrpSpPr>
          <p:cNvPr id="7" name="Group 6">
            <a:extLst>
              <a:ext uri="{FF2B5EF4-FFF2-40B4-BE49-F238E27FC236}">
                <a16:creationId xmlns:a16="http://schemas.microsoft.com/office/drawing/2014/main" id="{57D1A9E2-18B6-4BD2-A7AC-E411B2708A4F}"/>
              </a:ext>
            </a:extLst>
          </p:cNvPr>
          <p:cNvGrpSpPr/>
          <p:nvPr/>
        </p:nvGrpSpPr>
        <p:grpSpPr>
          <a:xfrm>
            <a:off x="408806" y="1789492"/>
            <a:ext cx="8108969" cy="4023876"/>
            <a:chOff x="1829916" y="1381998"/>
            <a:chExt cx="8323152" cy="4274219"/>
          </a:xfrm>
        </p:grpSpPr>
        <p:sp>
          <p:nvSpPr>
            <p:cNvPr id="8" name="Rectangle 7">
              <a:extLst>
                <a:ext uri="{FF2B5EF4-FFF2-40B4-BE49-F238E27FC236}">
                  <a16:creationId xmlns:a16="http://schemas.microsoft.com/office/drawing/2014/main" id="{1AC65B1F-077C-44C4-A5AF-37DF9B3F0970}"/>
                </a:ext>
              </a:extLst>
            </p:cNvPr>
            <p:cNvSpPr/>
            <p:nvPr/>
          </p:nvSpPr>
          <p:spPr>
            <a:xfrm>
              <a:off x="1829916" y="1381998"/>
              <a:ext cx="8323152" cy="4274219"/>
            </a:xfrm>
            <a:prstGeom prst="rect">
              <a:avLst/>
            </a:prstGeom>
            <a:solidFill>
              <a:schemeClr val="bg1"/>
            </a:solidFill>
            <a:ln w="19050">
              <a:solidFill>
                <a:srgbClr val="0F1E2D"/>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1350" dirty="0">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AFBE04C6-007B-4220-BAF3-51790FA1431D}"/>
                </a:ext>
              </a:extLst>
            </p:cNvPr>
            <p:cNvSpPr txBox="1"/>
            <p:nvPr/>
          </p:nvSpPr>
          <p:spPr>
            <a:xfrm>
              <a:off x="1926835" y="1979121"/>
              <a:ext cx="3960159" cy="294232"/>
            </a:xfrm>
            <a:prstGeom prst="rect">
              <a:avLst/>
            </a:prstGeom>
            <a:solidFill>
              <a:srgbClr val="FF0000">
                <a:alpha val="50000"/>
              </a:srgbClr>
            </a:solidFill>
            <a:ln w="12700">
              <a:solidFill>
                <a:srgbClr val="112750"/>
              </a:solidFill>
            </a:ln>
          </p:spPr>
          <p:txBody>
            <a:bodyPr wrap="square" rtlCol="0" anchor="ctr">
              <a:spAutoFit/>
            </a:bodyPr>
            <a:lstStyle/>
            <a:p>
              <a:pPr algn="ctr"/>
              <a:r>
                <a:rPr lang="en-GB" sz="1200" dirty="0">
                  <a:solidFill>
                    <a:srgbClr val="112750"/>
                  </a:solidFill>
                  <a:latin typeface="Arial" panose="020B0604020202020204" pitchFamily="34" charset="0"/>
                  <a:cs typeface="Arial" panose="020B0604020202020204" pitchFamily="34" charset="0"/>
                </a:rPr>
                <a:t>Academic/professional qualifications</a:t>
              </a:r>
            </a:p>
          </p:txBody>
        </p:sp>
        <p:sp>
          <p:nvSpPr>
            <p:cNvPr id="10" name="TextBox 9">
              <a:extLst>
                <a:ext uri="{FF2B5EF4-FFF2-40B4-BE49-F238E27FC236}">
                  <a16:creationId xmlns:a16="http://schemas.microsoft.com/office/drawing/2014/main" id="{F7843343-EA79-4BD6-919A-83F96DD81CAE}"/>
                </a:ext>
              </a:extLst>
            </p:cNvPr>
            <p:cNvSpPr txBox="1"/>
            <p:nvPr/>
          </p:nvSpPr>
          <p:spPr>
            <a:xfrm>
              <a:off x="6096000" y="1978083"/>
              <a:ext cx="3960159" cy="294232"/>
            </a:xfrm>
            <a:prstGeom prst="rect">
              <a:avLst/>
            </a:prstGeom>
            <a:solidFill>
              <a:schemeClr val="accent6">
                <a:lumMod val="40000"/>
                <a:lumOff val="60000"/>
              </a:schemeClr>
            </a:solidFill>
            <a:ln w="12700">
              <a:solidFill>
                <a:srgbClr val="112750"/>
              </a:solidFill>
            </a:ln>
          </p:spPr>
          <p:txBody>
            <a:bodyPr wrap="square" rtlCol="0" anchor="ctr">
              <a:spAutoFit/>
            </a:bodyPr>
            <a:lstStyle/>
            <a:p>
              <a:pPr algn="ctr"/>
              <a:r>
                <a:rPr lang="en-GB" sz="1200" dirty="0">
                  <a:solidFill>
                    <a:srgbClr val="112750"/>
                  </a:solidFill>
                  <a:latin typeface="Arial" panose="020B0604020202020204" pitchFamily="34" charset="0"/>
                  <a:cs typeface="Arial" panose="020B0604020202020204" pitchFamily="34" charset="0"/>
                </a:rPr>
                <a:t>Experience</a:t>
              </a:r>
            </a:p>
          </p:txBody>
        </p:sp>
        <p:sp>
          <p:nvSpPr>
            <p:cNvPr id="11" name="TextBox 10">
              <a:extLst>
                <a:ext uri="{FF2B5EF4-FFF2-40B4-BE49-F238E27FC236}">
                  <a16:creationId xmlns:a16="http://schemas.microsoft.com/office/drawing/2014/main" id="{E2C1100D-3EC7-455B-AF25-25CFD748BA9B}"/>
                </a:ext>
              </a:extLst>
            </p:cNvPr>
            <p:cNvSpPr txBox="1"/>
            <p:nvPr/>
          </p:nvSpPr>
          <p:spPr>
            <a:xfrm>
              <a:off x="1926835" y="2437791"/>
              <a:ext cx="3960159" cy="294232"/>
            </a:xfrm>
            <a:prstGeom prst="rect">
              <a:avLst/>
            </a:prstGeom>
            <a:solidFill>
              <a:schemeClr val="accent6">
                <a:lumMod val="40000"/>
                <a:lumOff val="60000"/>
              </a:schemeClr>
            </a:solidFill>
            <a:ln w="12700">
              <a:solidFill>
                <a:srgbClr val="112750"/>
              </a:solidFill>
            </a:ln>
          </p:spPr>
          <p:txBody>
            <a:bodyPr wrap="square" rtlCol="0" anchor="ctr">
              <a:spAutoFit/>
            </a:bodyPr>
            <a:lstStyle/>
            <a:p>
              <a:pPr algn="ctr"/>
              <a:r>
                <a:rPr lang="en-GB" sz="1200" dirty="0">
                  <a:solidFill>
                    <a:srgbClr val="112750"/>
                  </a:solidFill>
                  <a:latin typeface="Arial" panose="020B0604020202020204" pitchFamily="34" charset="0"/>
                  <a:cs typeface="Arial" panose="020B0604020202020204" pitchFamily="34" charset="0"/>
                </a:rPr>
                <a:t>Independent/disclosed conflicts</a:t>
              </a:r>
            </a:p>
          </p:txBody>
        </p:sp>
        <p:sp>
          <p:nvSpPr>
            <p:cNvPr id="12" name="TextBox 11">
              <a:extLst>
                <a:ext uri="{FF2B5EF4-FFF2-40B4-BE49-F238E27FC236}">
                  <a16:creationId xmlns:a16="http://schemas.microsoft.com/office/drawing/2014/main" id="{D5833058-AE46-43DA-9666-2AF952D2AA57}"/>
                </a:ext>
              </a:extLst>
            </p:cNvPr>
            <p:cNvSpPr txBox="1"/>
            <p:nvPr/>
          </p:nvSpPr>
          <p:spPr>
            <a:xfrm>
              <a:off x="6096000" y="2437791"/>
              <a:ext cx="3960159" cy="294232"/>
            </a:xfrm>
            <a:prstGeom prst="rect">
              <a:avLst/>
            </a:prstGeom>
            <a:solidFill>
              <a:schemeClr val="accent6">
                <a:lumMod val="40000"/>
                <a:lumOff val="60000"/>
              </a:schemeClr>
            </a:solidFill>
            <a:ln w="12700">
              <a:solidFill>
                <a:srgbClr val="112750"/>
              </a:solidFill>
            </a:ln>
          </p:spPr>
          <p:txBody>
            <a:bodyPr wrap="square" rtlCol="0" anchor="ctr">
              <a:spAutoFit/>
            </a:bodyPr>
            <a:lstStyle/>
            <a:p>
              <a:pPr algn="ctr"/>
              <a:r>
                <a:rPr lang="en-GB" sz="1200" dirty="0">
                  <a:solidFill>
                    <a:srgbClr val="112750"/>
                  </a:solidFill>
                  <a:latin typeface="Arial" panose="020B0604020202020204" pitchFamily="34" charset="0"/>
                  <a:cs typeface="Arial" panose="020B0604020202020204" pitchFamily="34" charset="0"/>
                </a:rPr>
                <a:t>Understanding of their role</a:t>
              </a:r>
            </a:p>
          </p:txBody>
        </p:sp>
        <p:sp>
          <p:nvSpPr>
            <p:cNvPr id="13" name="TextBox 12">
              <a:extLst>
                <a:ext uri="{FF2B5EF4-FFF2-40B4-BE49-F238E27FC236}">
                  <a16:creationId xmlns:a16="http://schemas.microsoft.com/office/drawing/2014/main" id="{19D02BE4-7759-4277-AF05-97EA05BFC94B}"/>
                </a:ext>
              </a:extLst>
            </p:cNvPr>
            <p:cNvSpPr txBox="1"/>
            <p:nvPr/>
          </p:nvSpPr>
          <p:spPr>
            <a:xfrm>
              <a:off x="1926832" y="3376537"/>
              <a:ext cx="8129323" cy="318751"/>
            </a:xfrm>
            <a:prstGeom prst="rect">
              <a:avLst/>
            </a:prstGeom>
            <a:solidFill>
              <a:schemeClr val="accent3">
                <a:lumMod val="60000"/>
                <a:lumOff val="40000"/>
              </a:schemeClr>
            </a:solidFill>
            <a:ln w="12700">
              <a:solidFill>
                <a:srgbClr val="112750"/>
              </a:solidFill>
            </a:ln>
          </p:spPr>
          <p:txBody>
            <a:bodyPr wrap="square" rtlCol="0" anchor="ctr">
              <a:spAutoFit/>
            </a:bodyPr>
            <a:lstStyle/>
            <a:p>
              <a:pPr algn="ctr"/>
              <a:r>
                <a:rPr lang="en-GB" sz="1350" dirty="0">
                  <a:solidFill>
                    <a:srgbClr val="112750"/>
                  </a:solidFill>
                  <a:latin typeface="Arial" panose="020B0604020202020204" pitchFamily="34" charset="0"/>
                  <a:cs typeface="Arial" panose="020B0604020202020204" pitchFamily="34" charset="0"/>
                </a:rPr>
                <a:t>Methodology</a:t>
              </a:r>
            </a:p>
          </p:txBody>
        </p:sp>
        <p:sp>
          <p:nvSpPr>
            <p:cNvPr id="14" name="TextBox 13">
              <a:extLst>
                <a:ext uri="{FF2B5EF4-FFF2-40B4-BE49-F238E27FC236}">
                  <a16:creationId xmlns:a16="http://schemas.microsoft.com/office/drawing/2014/main" id="{5B6C9C50-76B3-4C04-AC8A-CDBB6C0D8D25}"/>
                </a:ext>
              </a:extLst>
            </p:cNvPr>
            <p:cNvSpPr txBox="1"/>
            <p:nvPr/>
          </p:nvSpPr>
          <p:spPr>
            <a:xfrm>
              <a:off x="6095999" y="3815299"/>
              <a:ext cx="3960159" cy="294232"/>
            </a:xfrm>
            <a:prstGeom prst="rect">
              <a:avLst/>
            </a:prstGeom>
            <a:solidFill>
              <a:schemeClr val="accent3">
                <a:lumMod val="60000"/>
                <a:lumOff val="40000"/>
              </a:schemeClr>
            </a:solidFill>
            <a:ln w="12700">
              <a:solidFill>
                <a:srgbClr val="112750"/>
              </a:solidFill>
            </a:ln>
          </p:spPr>
          <p:txBody>
            <a:bodyPr wrap="square" rtlCol="0" anchor="ctr">
              <a:spAutoFit/>
            </a:bodyPr>
            <a:lstStyle/>
            <a:p>
              <a:pPr algn="ctr"/>
              <a:r>
                <a:rPr lang="en-GB" sz="1200" dirty="0">
                  <a:solidFill>
                    <a:srgbClr val="112750"/>
                  </a:solidFill>
                  <a:latin typeface="Arial" panose="020B0604020202020204" pitchFamily="34" charset="0"/>
                  <a:cs typeface="Arial" panose="020B0604020202020204" pitchFamily="34" charset="0"/>
                </a:rPr>
                <a:t>Implementation</a:t>
              </a:r>
            </a:p>
          </p:txBody>
        </p:sp>
        <p:sp>
          <p:nvSpPr>
            <p:cNvPr id="15" name="TextBox 14">
              <a:extLst>
                <a:ext uri="{FF2B5EF4-FFF2-40B4-BE49-F238E27FC236}">
                  <a16:creationId xmlns:a16="http://schemas.microsoft.com/office/drawing/2014/main" id="{165B4BB7-C243-43AF-82AD-B58857E61C30}"/>
                </a:ext>
              </a:extLst>
            </p:cNvPr>
            <p:cNvSpPr txBox="1"/>
            <p:nvPr/>
          </p:nvSpPr>
          <p:spPr>
            <a:xfrm>
              <a:off x="1926835" y="3815299"/>
              <a:ext cx="3960159" cy="294232"/>
            </a:xfrm>
            <a:prstGeom prst="rect">
              <a:avLst/>
            </a:prstGeom>
            <a:solidFill>
              <a:schemeClr val="accent3">
                <a:lumMod val="60000"/>
                <a:lumOff val="40000"/>
              </a:schemeClr>
            </a:solidFill>
            <a:ln w="12700">
              <a:solidFill>
                <a:srgbClr val="112750"/>
              </a:solidFill>
            </a:ln>
          </p:spPr>
          <p:txBody>
            <a:bodyPr wrap="square" rtlCol="0" anchor="ctr">
              <a:spAutoFit/>
            </a:bodyPr>
            <a:lstStyle/>
            <a:p>
              <a:pPr algn="ctr"/>
              <a:r>
                <a:rPr lang="en-GB" sz="1200" dirty="0">
                  <a:solidFill>
                    <a:srgbClr val="112750"/>
                  </a:solidFill>
                  <a:latin typeface="Arial" panose="020B0604020202020204" pitchFamily="34" charset="0"/>
                  <a:cs typeface="Arial" panose="020B0604020202020204" pitchFamily="34" charset="0"/>
                </a:rPr>
                <a:t>Theoretical</a:t>
              </a:r>
            </a:p>
          </p:txBody>
        </p:sp>
        <p:sp>
          <p:nvSpPr>
            <p:cNvPr id="16" name="TextBox 15">
              <a:extLst>
                <a:ext uri="{FF2B5EF4-FFF2-40B4-BE49-F238E27FC236}">
                  <a16:creationId xmlns:a16="http://schemas.microsoft.com/office/drawing/2014/main" id="{A331A2E0-7E24-4D1E-82DA-7AFBDA24F632}"/>
                </a:ext>
              </a:extLst>
            </p:cNvPr>
            <p:cNvSpPr txBox="1"/>
            <p:nvPr/>
          </p:nvSpPr>
          <p:spPr>
            <a:xfrm>
              <a:off x="1926835" y="1521505"/>
              <a:ext cx="8129323" cy="318751"/>
            </a:xfrm>
            <a:prstGeom prst="rect">
              <a:avLst/>
            </a:prstGeom>
            <a:solidFill>
              <a:schemeClr val="accent1">
                <a:lumMod val="60000"/>
                <a:lumOff val="40000"/>
              </a:schemeClr>
            </a:solidFill>
            <a:ln w="12700">
              <a:solidFill>
                <a:srgbClr val="112750"/>
              </a:solidFill>
            </a:ln>
          </p:spPr>
          <p:txBody>
            <a:bodyPr wrap="square" rtlCol="0" anchor="ctr">
              <a:spAutoFit/>
            </a:bodyPr>
            <a:lstStyle/>
            <a:p>
              <a:pPr algn="ctr"/>
              <a:r>
                <a:rPr lang="en-GB" sz="1350" dirty="0">
                  <a:solidFill>
                    <a:srgbClr val="112750"/>
                  </a:solidFill>
                  <a:latin typeface="Arial" panose="020B0604020202020204" pitchFamily="34" charset="0"/>
                  <a:cs typeface="Arial" panose="020B0604020202020204" pitchFamily="34" charset="0"/>
                </a:rPr>
                <a:t>General credibility of the expert</a:t>
              </a:r>
            </a:p>
          </p:txBody>
        </p:sp>
        <p:sp>
          <p:nvSpPr>
            <p:cNvPr id="17" name="TextBox 16">
              <a:extLst>
                <a:ext uri="{FF2B5EF4-FFF2-40B4-BE49-F238E27FC236}">
                  <a16:creationId xmlns:a16="http://schemas.microsoft.com/office/drawing/2014/main" id="{B9AA1E6D-90F0-414F-B4DA-3782B0E0A27B}"/>
                </a:ext>
              </a:extLst>
            </p:cNvPr>
            <p:cNvSpPr txBox="1"/>
            <p:nvPr/>
          </p:nvSpPr>
          <p:spPr>
            <a:xfrm>
              <a:off x="1926832" y="2918636"/>
              <a:ext cx="8129323" cy="318751"/>
            </a:xfrm>
            <a:prstGeom prst="rect">
              <a:avLst/>
            </a:prstGeom>
            <a:solidFill>
              <a:schemeClr val="accent1">
                <a:lumMod val="60000"/>
                <a:lumOff val="40000"/>
              </a:schemeClr>
            </a:solidFill>
            <a:ln w="12700">
              <a:solidFill>
                <a:srgbClr val="112750"/>
              </a:solidFill>
            </a:ln>
          </p:spPr>
          <p:txBody>
            <a:bodyPr wrap="square" rtlCol="0" anchor="ctr">
              <a:spAutoFit/>
            </a:bodyPr>
            <a:lstStyle/>
            <a:p>
              <a:pPr algn="ctr"/>
              <a:r>
                <a:rPr lang="en-GB" sz="1350" dirty="0">
                  <a:solidFill>
                    <a:srgbClr val="112750"/>
                  </a:solidFill>
                  <a:latin typeface="Arial" panose="020B0604020202020204" pitchFamily="34" charset="0"/>
                  <a:cs typeface="Arial" panose="020B0604020202020204" pitchFamily="34" charset="0"/>
                </a:rPr>
                <a:t>Substance of the expert’s evidence</a:t>
              </a:r>
            </a:p>
          </p:txBody>
        </p:sp>
        <p:sp>
          <p:nvSpPr>
            <p:cNvPr id="18" name="TextBox 17">
              <a:extLst>
                <a:ext uri="{FF2B5EF4-FFF2-40B4-BE49-F238E27FC236}">
                  <a16:creationId xmlns:a16="http://schemas.microsoft.com/office/drawing/2014/main" id="{ECB70309-81FF-4194-A9C3-0295944CC8FA}"/>
                </a:ext>
              </a:extLst>
            </p:cNvPr>
            <p:cNvSpPr txBox="1"/>
            <p:nvPr/>
          </p:nvSpPr>
          <p:spPr>
            <a:xfrm>
              <a:off x="6096003" y="4250343"/>
              <a:ext cx="1889308" cy="294232"/>
            </a:xfrm>
            <a:prstGeom prst="rect">
              <a:avLst/>
            </a:prstGeom>
            <a:solidFill>
              <a:schemeClr val="accent3">
                <a:lumMod val="60000"/>
                <a:lumOff val="40000"/>
              </a:schemeClr>
            </a:solidFill>
            <a:ln w="12700">
              <a:solidFill>
                <a:srgbClr val="112750"/>
              </a:solidFill>
            </a:ln>
          </p:spPr>
          <p:txBody>
            <a:bodyPr wrap="square" rtlCol="0" anchor="ctr">
              <a:spAutoFit/>
            </a:bodyPr>
            <a:lstStyle/>
            <a:p>
              <a:pPr algn="ctr"/>
              <a:r>
                <a:rPr lang="en-GB" sz="1200" dirty="0">
                  <a:solidFill>
                    <a:srgbClr val="112750"/>
                  </a:solidFill>
                  <a:latin typeface="Arial" panose="020B0604020202020204" pitchFamily="34" charset="0"/>
                  <a:cs typeface="Arial" panose="020B0604020202020204" pitchFamily="34" charset="0"/>
                </a:rPr>
                <a:t>In principle</a:t>
              </a:r>
            </a:p>
          </p:txBody>
        </p:sp>
        <p:sp>
          <p:nvSpPr>
            <p:cNvPr id="19" name="TextBox 18">
              <a:extLst>
                <a:ext uri="{FF2B5EF4-FFF2-40B4-BE49-F238E27FC236}">
                  <a16:creationId xmlns:a16="http://schemas.microsoft.com/office/drawing/2014/main" id="{F373AD5E-BEFF-4496-8A55-EF3F4173B44E}"/>
                </a:ext>
              </a:extLst>
            </p:cNvPr>
            <p:cNvSpPr txBox="1"/>
            <p:nvPr/>
          </p:nvSpPr>
          <p:spPr>
            <a:xfrm>
              <a:off x="8166847" y="4250343"/>
              <a:ext cx="1889311" cy="294232"/>
            </a:xfrm>
            <a:prstGeom prst="rect">
              <a:avLst/>
            </a:prstGeom>
            <a:solidFill>
              <a:schemeClr val="accent3">
                <a:lumMod val="60000"/>
                <a:lumOff val="40000"/>
              </a:schemeClr>
            </a:solidFill>
            <a:ln w="12700">
              <a:solidFill>
                <a:srgbClr val="112750"/>
              </a:solidFill>
            </a:ln>
          </p:spPr>
          <p:txBody>
            <a:bodyPr wrap="square" rtlCol="0" anchor="ctr">
              <a:spAutoFit/>
            </a:bodyPr>
            <a:lstStyle/>
            <a:p>
              <a:pPr algn="ctr"/>
              <a:r>
                <a:rPr lang="en-GB" sz="1200" dirty="0">
                  <a:solidFill>
                    <a:srgbClr val="112750"/>
                  </a:solidFill>
                  <a:latin typeface="Arial" panose="020B0604020202020204" pitchFamily="34" charset="0"/>
                  <a:cs typeface="Arial" panose="020B0604020202020204" pitchFamily="34" charset="0"/>
                </a:rPr>
                <a:t>Detail</a:t>
              </a:r>
            </a:p>
          </p:txBody>
        </p:sp>
        <p:sp>
          <p:nvSpPr>
            <p:cNvPr id="20" name="TextBox 19">
              <a:extLst>
                <a:ext uri="{FF2B5EF4-FFF2-40B4-BE49-F238E27FC236}">
                  <a16:creationId xmlns:a16="http://schemas.microsoft.com/office/drawing/2014/main" id="{6C1CE442-0E1D-4454-96ED-89A047A460D0}"/>
                </a:ext>
              </a:extLst>
            </p:cNvPr>
            <p:cNvSpPr txBox="1"/>
            <p:nvPr/>
          </p:nvSpPr>
          <p:spPr>
            <a:xfrm>
              <a:off x="1926833" y="5197731"/>
              <a:ext cx="8129323" cy="318751"/>
            </a:xfrm>
            <a:prstGeom prst="rect">
              <a:avLst/>
            </a:prstGeom>
            <a:solidFill>
              <a:schemeClr val="accent3">
                <a:lumMod val="60000"/>
                <a:lumOff val="40000"/>
              </a:schemeClr>
            </a:solidFill>
            <a:ln w="12700">
              <a:solidFill>
                <a:srgbClr val="112750"/>
              </a:solidFill>
            </a:ln>
          </p:spPr>
          <p:txBody>
            <a:bodyPr wrap="square" rtlCol="0" anchor="ctr">
              <a:spAutoFit/>
            </a:bodyPr>
            <a:lstStyle/>
            <a:p>
              <a:pPr algn="ctr"/>
              <a:r>
                <a:rPr lang="en-GB" sz="1350" dirty="0">
                  <a:solidFill>
                    <a:srgbClr val="112750"/>
                  </a:solidFill>
                  <a:latin typeface="Arial" panose="020B0604020202020204" pitchFamily="34" charset="0"/>
                  <a:cs typeface="Arial" panose="020B0604020202020204" pitchFamily="34" charset="0"/>
                </a:rPr>
                <a:t>Conclusions</a:t>
              </a:r>
            </a:p>
          </p:txBody>
        </p:sp>
        <p:sp>
          <p:nvSpPr>
            <p:cNvPr id="21" name="TextBox 20">
              <a:extLst>
                <a:ext uri="{FF2B5EF4-FFF2-40B4-BE49-F238E27FC236}">
                  <a16:creationId xmlns:a16="http://schemas.microsoft.com/office/drawing/2014/main" id="{CD630E5F-89DE-41B1-B3D7-26E22BFBA76B}"/>
                </a:ext>
              </a:extLst>
            </p:cNvPr>
            <p:cNvSpPr txBox="1"/>
            <p:nvPr/>
          </p:nvSpPr>
          <p:spPr>
            <a:xfrm>
              <a:off x="1926832" y="4694497"/>
              <a:ext cx="8129323" cy="318751"/>
            </a:xfrm>
            <a:prstGeom prst="rect">
              <a:avLst/>
            </a:prstGeom>
            <a:solidFill>
              <a:schemeClr val="accent3">
                <a:lumMod val="60000"/>
                <a:lumOff val="40000"/>
              </a:schemeClr>
            </a:solidFill>
            <a:ln w="12700">
              <a:solidFill>
                <a:srgbClr val="112750"/>
              </a:solidFill>
            </a:ln>
          </p:spPr>
          <p:txBody>
            <a:bodyPr wrap="square" rtlCol="0" anchor="ctr">
              <a:spAutoFit/>
            </a:bodyPr>
            <a:lstStyle/>
            <a:p>
              <a:pPr algn="ctr"/>
              <a:r>
                <a:rPr lang="en-GB" sz="1350" dirty="0">
                  <a:solidFill>
                    <a:srgbClr val="112750"/>
                  </a:solidFill>
                  <a:latin typeface="Arial" panose="020B0604020202020204" pitchFamily="34" charset="0"/>
                  <a:cs typeface="Arial" panose="020B0604020202020204" pitchFamily="34" charset="0"/>
                </a:rPr>
                <a:t>Assumed facts</a:t>
              </a:r>
            </a:p>
          </p:txBody>
        </p:sp>
      </p:grpSp>
    </p:spTree>
    <p:extLst>
      <p:ext uri="{BB962C8B-B14F-4D97-AF65-F5344CB8AC3E}">
        <p14:creationId xmlns:p14="http://schemas.microsoft.com/office/powerpoint/2010/main" val="94695694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txBox="1">
            <a:spLocks/>
          </p:cNvSpPr>
          <p:nvPr/>
        </p:nvSpPr>
        <p:spPr>
          <a:xfrm>
            <a:off x="-2763885" y="2075682"/>
            <a:ext cx="4591706" cy="1080401"/>
          </a:xfrm>
          <a:prstGeom prst="rect">
            <a:avLst/>
          </a:prstGeom>
          <a:solidFill>
            <a:schemeClr val="bg1">
              <a:alpha val="71000"/>
            </a:schemeClr>
          </a:solidFill>
        </p:spPr>
        <p:txBody>
          <a:bodyPr vert="horz" lIns="68598" tIns="34299" rIns="68598" bIns="34299" rtlCol="0" anchor="ctr" anchorCtr="0">
            <a:normAutofit/>
          </a:bodyPr>
          <a:lstStyle>
            <a:lvl1pPr algn="l" defTabSz="914400" rtl="0" eaLnBrk="1" latinLnBrk="0" hangingPunct="1">
              <a:lnSpc>
                <a:spcPct val="90000"/>
              </a:lnSpc>
              <a:spcBef>
                <a:spcPct val="0"/>
              </a:spcBef>
              <a:buNone/>
              <a:defRPr sz="4400" kern="1200" cap="all" baseline="0">
                <a:solidFill>
                  <a:schemeClr val="tx1">
                    <a:lumMod val="50000"/>
                  </a:schemeClr>
                </a:solidFill>
                <a:latin typeface="+mj-lt"/>
                <a:ea typeface="+mj-ea"/>
                <a:cs typeface="+mj-cs"/>
              </a:defRPr>
            </a:lvl1pPr>
          </a:lstStyle>
          <a:p>
            <a:br>
              <a:rPr lang="en-US" sz="2701" b="1" dirty="0"/>
            </a:br>
            <a:endParaRPr lang="en-US" sz="2701" b="1" dirty="0"/>
          </a:p>
        </p:txBody>
      </p:sp>
      <p:sp>
        <p:nvSpPr>
          <p:cNvPr id="9" name="Subtitle 2"/>
          <p:cNvSpPr txBox="1">
            <a:spLocks/>
          </p:cNvSpPr>
          <p:nvPr/>
        </p:nvSpPr>
        <p:spPr>
          <a:xfrm>
            <a:off x="2151695" y="2348599"/>
            <a:ext cx="3727385" cy="1080401"/>
          </a:xfrm>
          <a:prstGeom prst="rect">
            <a:avLst/>
          </a:prstGeom>
        </p:spPr>
        <p:txBody>
          <a:bodyPr vert="horz" lIns="68598" tIns="34299" rIns="68598" bIns="34299" rtlCol="0">
            <a:normAutofit/>
          </a:bodyPr>
          <a:lstStyle>
            <a:lvl1pPr marL="0" indent="0" algn="l" defTabSz="914400" rtl="0" eaLnBrk="1" latinLnBrk="0" hangingPunct="1">
              <a:lnSpc>
                <a:spcPct val="90000"/>
              </a:lnSpc>
              <a:spcBef>
                <a:spcPts val="0"/>
              </a:spcBef>
              <a:buClr>
                <a:schemeClr val="tx1"/>
              </a:buClr>
              <a:buSzPct val="80000"/>
              <a:buFont typeface="Arial" pitchFamily="34" charset="0"/>
              <a:buNone/>
              <a:defRPr sz="2000" kern="1200">
                <a:solidFill>
                  <a:schemeClr val="tx1"/>
                </a:solidFill>
                <a:latin typeface="+mn-lt"/>
                <a:ea typeface="+mn-ea"/>
                <a:cs typeface="+mn-cs"/>
              </a:defRPr>
            </a:lvl1pPr>
            <a:lvl2pPr marL="457200" indent="0" algn="ctr" defTabSz="914400" rtl="0" eaLnBrk="1" latinLnBrk="0" hangingPunct="1">
              <a:lnSpc>
                <a:spcPct val="90000"/>
              </a:lnSpc>
              <a:spcBef>
                <a:spcPts val="600"/>
              </a:spcBef>
              <a:buClr>
                <a:schemeClr val="tx1"/>
              </a:buClr>
              <a:buSzPct val="80000"/>
              <a:buFont typeface="Arial" pitchFamily="34" charset="0"/>
              <a:buNone/>
              <a:defRPr sz="2000" kern="1200">
                <a:solidFill>
                  <a:schemeClr val="tx1">
                    <a:tint val="75000"/>
                  </a:schemeClr>
                </a:solidFill>
                <a:latin typeface="+mn-lt"/>
                <a:ea typeface="+mn-ea"/>
                <a:cs typeface="+mn-cs"/>
              </a:defRPr>
            </a:lvl2pPr>
            <a:lvl3pPr marL="914400" indent="0" algn="ctr" defTabSz="914400" rtl="0" eaLnBrk="1" latinLnBrk="0" hangingPunct="1">
              <a:lnSpc>
                <a:spcPct val="90000"/>
              </a:lnSpc>
              <a:spcBef>
                <a:spcPts val="600"/>
              </a:spcBef>
              <a:buClr>
                <a:schemeClr val="tx1"/>
              </a:buClr>
              <a:buSzPct val="80000"/>
              <a:buFont typeface="Arial" pitchFamily="34" charset="0"/>
              <a:buNone/>
              <a:defRPr sz="1800" kern="1200">
                <a:solidFill>
                  <a:schemeClr val="tx1">
                    <a:tint val="75000"/>
                  </a:schemeClr>
                </a:solidFill>
                <a:latin typeface="+mn-lt"/>
                <a:ea typeface="+mn-ea"/>
                <a:cs typeface="+mn-cs"/>
              </a:defRPr>
            </a:lvl3pPr>
            <a:lvl4pPr marL="1371600" indent="0" algn="ctr" defTabSz="914400" rtl="0" eaLnBrk="1" latinLnBrk="0" hangingPunct="1">
              <a:lnSpc>
                <a:spcPct val="90000"/>
              </a:lnSpc>
              <a:spcBef>
                <a:spcPts val="600"/>
              </a:spcBef>
              <a:buClr>
                <a:schemeClr val="tx1"/>
              </a:buClr>
              <a:buSzPct val="80000"/>
              <a:buFont typeface="Arial" pitchFamily="34" charset="0"/>
              <a:buNone/>
              <a:defRPr sz="1600" kern="1200">
                <a:solidFill>
                  <a:schemeClr val="tx1">
                    <a:tint val="75000"/>
                  </a:schemeClr>
                </a:solidFill>
                <a:latin typeface="+mn-lt"/>
                <a:ea typeface="+mn-ea"/>
                <a:cs typeface="+mn-cs"/>
              </a:defRPr>
            </a:lvl4pPr>
            <a:lvl5pPr marL="1828800" indent="0" algn="ctr" defTabSz="914400" rtl="0" eaLnBrk="1" latinLnBrk="0" hangingPunct="1">
              <a:lnSpc>
                <a:spcPct val="90000"/>
              </a:lnSpc>
              <a:spcBef>
                <a:spcPts val="600"/>
              </a:spcBef>
              <a:buClr>
                <a:schemeClr val="tx1"/>
              </a:buClr>
              <a:buSzPct val="80000"/>
              <a:buFont typeface="Arial" pitchFamily="34" charset="0"/>
              <a:buNone/>
              <a:defRPr sz="1600" kern="1200">
                <a:solidFill>
                  <a:schemeClr val="tx1">
                    <a:tint val="75000"/>
                  </a:schemeClr>
                </a:solidFill>
                <a:latin typeface="+mn-lt"/>
                <a:ea typeface="+mn-ea"/>
                <a:cs typeface="+mn-cs"/>
              </a:defRPr>
            </a:lvl5pPr>
            <a:lvl6pPr marL="2286000" indent="0" algn="ctr" defTabSz="914400" rtl="0" eaLnBrk="1" latinLnBrk="0" hangingPunct="1">
              <a:spcBef>
                <a:spcPts val="600"/>
              </a:spcBef>
              <a:buSzPct val="80000"/>
              <a:buFont typeface="Arial" pitchFamily="34" charset="0"/>
              <a:buNone/>
              <a:defRPr sz="1600" kern="1200">
                <a:solidFill>
                  <a:schemeClr val="tx1">
                    <a:tint val="75000"/>
                  </a:schemeClr>
                </a:solidFill>
                <a:latin typeface="+mn-lt"/>
                <a:ea typeface="+mn-ea"/>
                <a:cs typeface="+mn-cs"/>
              </a:defRPr>
            </a:lvl6pPr>
            <a:lvl7pPr marL="2743200" indent="0" algn="ctr" defTabSz="914400" rtl="0" eaLnBrk="1" latinLnBrk="0" hangingPunct="1">
              <a:spcBef>
                <a:spcPts val="600"/>
              </a:spcBef>
              <a:buSzPct val="80000"/>
              <a:buFont typeface="Arial" pitchFamily="34" charset="0"/>
              <a:buNone/>
              <a:defRPr sz="1600" kern="1200">
                <a:solidFill>
                  <a:schemeClr val="tx1">
                    <a:tint val="75000"/>
                  </a:schemeClr>
                </a:solidFill>
                <a:latin typeface="+mn-lt"/>
                <a:ea typeface="+mn-ea"/>
                <a:cs typeface="+mn-cs"/>
              </a:defRPr>
            </a:lvl7pPr>
            <a:lvl8pPr marL="3200400" indent="0" algn="ctr" defTabSz="914400" rtl="0" eaLnBrk="1" latinLnBrk="0" hangingPunct="1">
              <a:spcBef>
                <a:spcPts val="600"/>
              </a:spcBef>
              <a:buSzPct val="80000"/>
              <a:buFont typeface="Arial" pitchFamily="34" charset="0"/>
              <a:buNone/>
              <a:defRPr sz="1600" kern="1200">
                <a:solidFill>
                  <a:schemeClr val="tx1">
                    <a:tint val="75000"/>
                  </a:schemeClr>
                </a:solidFill>
                <a:latin typeface="+mn-lt"/>
                <a:ea typeface="+mn-ea"/>
                <a:cs typeface="+mn-cs"/>
              </a:defRPr>
            </a:lvl8pPr>
            <a:lvl9pPr marL="3657600" indent="0" algn="ctr" defTabSz="914400" rtl="0" eaLnBrk="1" latinLnBrk="0" hangingPunct="1">
              <a:spcBef>
                <a:spcPts val="600"/>
              </a:spcBef>
              <a:buSzPct val="80000"/>
              <a:buFont typeface="Arial" pitchFamily="34" charset="0"/>
              <a:buNone/>
              <a:defRPr sz="1600" kern="1200" baseline="0">
                <a:solidFill>
                  <a:schemeClr val="tx1">
                    <a:tint val="75000"/>
                  </a:schemeClr>
                </a:solidFill>
                <a:latin typeface="+mn-lt"/>
                <a:ea typeface="+mn-ea"/>
                <a:cs typeface="+mn-cs"/>
              </a:defRPr>
            </a:lvl9pPr>
          </a:lstStyle>
          <a:p>
            <a:r>
              <a:rPr lang="en-US" sz="1400" b="1" dirty="0">
                <a:solidFill>
                  <a:srgbClr val="112750"/>
                </a:solidFill>
              </a:rPr>
              <a:t>Jane Davies Evans</a:t>
            </a:r>
          </a:p>
          <a:p>
            <a:endParaRPr lang="en-US" sz="1400" b="1" dirty="0">
              <a:solidFill>
                <a:srgbClr val="112750"/>
              </a:solidFill>
            </a:endParaRPr>
          </a:p>
          <a:p>
            <a:r>
              <a:rPr lang="en-US" sz="1400" b="1" u="sng" dirty="0">
                <a:solidFill>
                  <a:srgbClr val="112750"/>
                </a:solidFill>
              </a:rPr>
              <a:t>jde@3vb.com</a:t>
            </a:r>
            <a:br>
              <a:rPr lang="en-US" sz="1400" b="1" dirty="0">
                <a:solidFill>
                  <a:srgbClr val="112750"/>
                </a:solidFill>
              </a:rPr>
            </a:br>
            <a:endParaRPr lang="en-US" sz="1400" b="1" dirty="0">
              <a:solidFill>
                <a:srgbClr val="112750"/>
              </a:solidFill>
            </a:endParaRPr>
          </a:p>
          <a:p>
            <a:r>
              <a:rPr lang="en-US" sz="1400" b="1" dirty="0">
                <a:solidFill>
                  <a:srgbClr val="112750"/>
                </a:solidFill>
              </a:rPr>
              <a:t>+44 7714 960096</a:t>
            </a:r>
            <a:endParaRPr lang="en-US" sz="900" b="1" dirty="0">
              <a:solidFill>
                <a:srgbClr val="112750"/>
              </a:solidFill>
            </a:endParaRPr>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7380" y="2371849"/>
            <a:ext cx="1057151" cy="1057151"/>
          </a:xfrm>
          <a:prstGeom prst="rect">
            <a:avLst/>
          </a:prstGeom>
        </p:spPr>
      </p:pic>
      <p:sp>
        <p:nvSpPr>
          <p:cNvPr id="11" name="TextBox 10"/>
          <p:cNvSpPr txBox="1"/>
          <p:nvPr/>
        </p:nvSpPr>
        <p:spPr>
          <a:xfrm>
            <a:off x="5465457" y="5059555"/>
            <a:ext cx="4213565" cy="1283685"/>
          </a:xfrm>
          <a:prstGeom prst="rect">
            <a:avLst/>
          </a:prstGeom>
          <a:noFill/>
        </p:spPr>
        <p:txBody>
          <a:bodyPr wrap="square" rtlCol="0">
            <a:spAutoFit/>
          </a:bodyPr>
          <a:lstStyle/>
          <a:p>
            <a:pPr algn="ctr">
              <a:lnSpc>
                <a:spcPct val="90000"/>
              </a:lnSpc>
            </a:pPr>
            <a:r>
              <a:rPr lang="en-GB" sz="3601" dirty="0">
                <a:solidFill>
                  <a:srgbClr val="112750"/>
                </a:solidFill>
              </a:rPr>
              <a:t>THANK YOU</a:t>
            </a:r>
          </a:p>
          <a:p>
            <a:pPr algn="ctr">
              <a:lnSpc>
                <a:spcPct val="90000"/>
              </a:lnSpc>
            </a:pPr>
            <a:endParaRPr lang="en-GB" sz="3601" dirty="0">
              <a:solidFill>
                <a:srgbClr val="112750"/>
              </a:solidFill>
            </a:endParaRPr>
          </a:p>
          <a:p>
            <a:pPr algn="ctr">
              <a:lnSpc>
                <a:spcPct val="90000"/>
              </a:lnSpc>
            </a:pPr>
            <a:r>
              <a:rPr lang="en-GB" sz="1200" dirty="0">
                <a:solidFill>
                  <a:srgbClr val="112750"/>
                </a:solidFill>
              </a:rPr>
              <a:t>© Jane Davies Evans, 3 Verulam Buildings</a:t>
            </a:r>
          </a:p>
        </p:txBody>
      </p:sp>
      <p:sp>
        <p:nvSpPr>
          <p:cNvPr id="12" name="Subtitle 2">
            <a:extLst>
              <a:ext uri="{FF2B5EF4-FFF2-40B4-BE49-F238E27FC236}">
                <a16:creationId xmlns:a16="http://schemas.microsoft.com/office/drawing/2014/main" id="{7D799094-4B54-4F1C-8C7F-29B12EC696BD}"/>
              </a:ext>
            </a:extLst>
          </p:cNvPr>
          <p:cNvSpPr txBox="1">
            <a:spLocks/>
          </p:cNvSpPr>
          <p:nvPr/>
        </p:nvSpPr>
        <p:spPr>
          <a:xfrm>
            <a:off x="2151694" y="3877512"/>
            <a:ext cx="4592005" cy="995419"/>
          </a:xfrm>
          <a:prstGeom prst="rect">
            <a:avLst/>
          </a:prstGeom>
        </p:spPr>
        <p:txBody>
          <a:bodyPr vert="horz" lIns="68598" tIns="34299" rIns="68598" bIns="34299" rtlCol="0">
            <a:noAutofit/>
          </a:bodyPr>
          <a:lstStyle>
            <a:lvl1pPr marL="0" indent="0" algn="l" defTabSz="914400" rtl="0" eaLnBrk="1" latinLnBrk="0" hangingPunct="1">
              <a:lnSpc>
                <a:spcPct val="90000"/>
              </a:lnSpc>
              <a:spcBef>
                <a:spcPts val="0"/>
              </a:spcBef>
              <a:buClr>
                <a:schemeClr val="tx1"/>
              </a:buClr>
              <a:buSzPct val="80000"/>
              <a:buFont typeface="Arial" pitchFamily="34" charset="0"/>
              <a:buNone/>
              <a:defRPr sz="2000" kern="1200">
                <a:solidFill>
                  <a:schemeClr val="tx1"/>
                </a:solidFill>
                <a:latin typeface="+mn-lt"/>
                <a:ea typeface="+mn-ea"/>
                <a:cs typeface="+mn-cs"/>
              </a:defRPr>
            </a:lvl1pPr>
            <a:lvl2pPr marL="457200" indent="0" algn="ctr" defTabSz="914400" rtl="0" eaLnBrk="1" latinLnBrk="0" hangingPunct="1">
              <a:lnSpc>
                <a:spcPct val="90000"/>
              </a:lnSpc>
              <a:spcBef>
                <a:spcPts val="600"/>
              </a:spcBef>
              <a:buClr>
                <a:schemeClr val="tx1"/>
              </a:buClr>
              <a:buSzPct val="80000"/>
              <a:buFont typeface="Arial" pitchFamily="34" charset="0"/>
              <a:buNone/>
              <a:defRPr sz="2000" kern="1200">
                <a:solidFill>
                  <a:schemeClr val="tx1">
                    <a:tint val="75000"/>
                  </a:schemeClr>
                </a:solidFill>
                <a:latin typeface="+mn-lt"/>
                <a:ea typeface="+mn-ea"/>
                <a:cs typeface="+mn-cs"/>
              </a:defRPr>
            </a:lvl2pPr>
            <a:lvl3pPr marL="914400" indent="0" algn="ctr" defTabSz="914400" rtl="0" eaLnBrk="1" latinLnBrk="0" hangingPunct="1">
              <a:lnSpc>
                <a:spcPct val="90000"/>
              </a:lnSpc>
              <a:spcBef>
                <a:spcPts val="600"/>
              </a:spcBef>
              <a:buClr>
                <a:schemeClr val="tx1"/>
              </a:buClr>
              <a:buSzPct val="80000"/>
              <a:buFont typeface="Arial" pitchFamily="34" charset="0"/>
              <a:buNone/>
              <a:defRPr sz="1800" kern="1200">
                <a:solidFill>
                  <a:schemeClr val="tx1">
                    <a:tint val="75000"/>
                  </a:schemeClr>
                </a:solidFill>
                <a:latin typeface="+mn-lt"/>
                <a:ea typeface="+mn-ea"/>
                <a:cs typeface="+mn-cs"/>
              </a:defRPr>
            </a:lvl3pPr>
            <a:lvl4pPr marL="1371600" indent="0" algn="ctr" defTabSz="914400" rtl="0" eaLnBrk="1" latinLnBrk="0" hangingPunct="1">
              <a:lnSpc>
                <a:spcPct val="90000"/>
              </a:lnSpc>
              <a:spcBef>
                <a:spcPts val="600"/>
              </a:spcBef>
              <a:buClr>
                <a:schemeClr val="tx1"/>
              </a:buClr>
              <a:buSzPct val="80000"/>
              <a:buFont typeface="Arial" pitchFamily="34" charset="0"/>
              <a:buNone/>
              <a:defRPr sz="1600" kern="1200">
                <a:solidFill>
                  <a:schemeClr val="tx1">
                    <a:tint val="75000"/>
                  </a:schemeClr>
                </a:solidFill>
                <a:latin typeface="+mn-lt"/>
                <a:ea typeface="+mn-ea"/>
                <a:cs typeface="+mn-cs"/>
              </a:defRPr>
            </a:lvl4pPr>
            <a:lvl5pPr marL="1828800" indent="0" algn="ctr" defTabSz="914400" rtl="0" eaLnBrk="1" latinLnBrk="0" hangingPunct="1">
              <a:lnSpc>
                <a:spcPct val="90000"/>
              </a:lnSpc>
              <a:spcBef>
                <a:spcPts val="600"/>
              </a:spcBef>
              <a:buClr>
                <a:schemeClr val="tx1"/>
              </a:buClr>
              <a:buSzPct val="80000"/>
              <a:buFont typeface="Arial" pitchFamily="34" charset="0"/>
              <a:buNone/>
              <a:defRPr sz="1600" kern="1200">
                <a:solidFill>
                  <a:schemeClr val="tx1">
                    <a:tint val="75000"/>
                  </a:schemeClr>
                </a:solidFill>
                <a:latin typeface="+mn-lt"/>
                <a:ea typeface="+mn-ea"/>
                <a:cs typeface="+mn-cs"/>
              </a:defRPr>
            </a:lvl5pPr>
            <a:lvl6pPr marL="2286000" indent="0" algn="ctr" defTabSz="914400" rtl="0" eaLnBrk="1" latinLnBrk="0" hangingPunct="1">
              <a:spcBef>
                <a:spcPts val="600"/>
              </a:spcBef>
              <a:buSzPct val="80000"/>
              <a:buFont typeface="Arial" pitchFamily="34" charset="0"/>
              <a:buNone/>
              <a:defRPr sz="1600" kern="1200">
                <a:solidFill>
                  <a:schemeClr val="tx1">
                    <a:tint val="75000"/>
                  </a:schemeClr>
                </a:solidFill>
                <a:latin typeface="+mn-lt"/>
                <a:ea typeface="+mn-ea"/>
                <a:cs typeface="+mn-cs"/>
              </a:defRPr>
            </a:lvl6pPr>
            <a:lvl7pPr marL="2743200" indent="0" algn="ctr" defTabSz="914400" rtl="0" eaLnBrk="1" latinLnBrk="0" hangingPunct="1">
              <a:spcBef>
                <a:spcPts val="600"/>
              </a:spcBef>
              <a:buSzPct val="80000"/>
              <a:buFont typeface="Arial" pitchFamily="34" charset="0"/>
              <a:buNone/>
              <a:defRPr sz="1600" kern="1200">
                <a:solidFill>
                  <a:schemeClr val="tx1">
                    <a:tint val="75000"/>
                  </a:schemeClr>
                </a:solidFill>
                <a:latin typeface="+mn-lt"/>
                <a:ea typeface="+mn-ea"/>
                <a:cs typeface="+mn-cs"/>
              </a:defRPr>
            </a:lvl7pPr>
            <a:lvl8pPr marL="3200400" indent="0" algn="ctr" defTabSz="914400" rtl="0" eaLnBrk="1" latinLnBrk="0" hangingPunct="1">
              <a:spcBef>
                <a:spcPts val="600"/>
              </a:spcBef>
              <a:buSzPct val="80000"/>
              <a:buFont typeface="Arial" pitchFamily="34" charset="0"/>
              <a:buNone/>
              <a:defRPr sz="1600" kern="1200">
                <a:solidFill>
                  <a:schemeClr val="tx1">
                    <a:tint val="75000"/>
                  </a:schemeClr>
                </a:solidFill>
                <a:latin typeface="+mn-lt"/>
                <a:ea typeface="+mn-ea"/>
                <a:cs typeface="+mn-cs"/>
              </a:defRPr>
            </a:lvl8pPr>
            <a:lvl9pPr marL="3657600" indent="0" algn="ctr" defTabSz="914400" rtl="0" eaLnBrk="1" latinLnBrk="0" hangingPunct="1">
              <a:spcBef>
                <a:spcPts val="600"/>
              </a:spcBef>
              <a:buSzPct val="80000"/>
              <a:buFont typeface="Arial" pitchFamily="34" charset="0"/>
              <a:buNone/>
              <a:defRPr sz="1600" kern="1200" baseline="0">
                <a:solidFill>
                  <a:schemeClr val="tx1">
                    <a:tint val="75000"/>
                  </a:schemeClr>
                </a:solidFill>
                <a:latin typeface="+mn-lt"/>
                <a:ea typeface="+mn-ea"/>
                <a:cs typeface="+mn-cs"/>
              </a:defRPr>
            </a:lvl9pPr>
          </a:lstStyle>
          <a:p>
            <a:r>
              <a:rPr lang="en-US" sz="1400" b="1" dirty="0">
                <a:solidFill>
                  <a:srgbClr val="112750"/>
                </a:solidFill>
              </a:rPr>
              <a:t>D. Brian King</a:t>
            </a:r>
          </a:p>
          <a:p>
            <a:endParaRPr lang="en-US" sz="1400" b="1" dirty="0">
              <a:solidFill>
                <a:srgbClr val="112750"/>
              </a:solidFill>
            </a:endParaRPr>
          </a:p>
          <a:p>
            <a:r>
              <a:rPr lang="en-US" sz="1400" b="1" dirty="0">
                <a:hlinkClick r:id="rId4">
                  <a:extLst>
                    <a:ext uri="{A12FA001-AC4F-418D-AE19-62706E023703}">
                      <ahyp:hlinkClr xmlns:ahyp="http://schemas.microsoft.com/office/drawing/2018/hyperlinkcolor" val="tx"/>
                    </a:ext>
                  </a:extLst>
                </a:hlinkClick>
              </a:rPr>
              <a:t>brian.king@dbkingarbitration.com</a:t>
            </a:r>
            <a:r>
              <a:rPr lang="en-US" sz="1400" b="1" dirty="0"/>
              <a:t> OR </a:t>
            </a:r>
            <a:r>
              <a:rPr lang="en-US" sz="1400" b="1" dirty="0">
                <a:hlinkClick r:id="rId5">
                  <a:extLst>
                    <a:ext uri="{A12FA001-AC4F-418D-AE19-62706E023703}">
                      <ahyp:hlinkClr xmlns:ahyp="http://schemas.microsoft.com/office/drawing/2018/hyperlinkcolor" val="tx"/>
                    </a:ext>
                  </a:extLst>
                </a:hlinkClick>
              </a:rPr>
              <a:t>Brian.king@3vb.com</a:t>
            </a:r>
            <a:r>
              <a:rPr lang="en-US" sz="1400" b="1" dirty="0"/>
              <a:t>  </a:t>
            </a:r>
          </a:p>
          <a:p>
            <a:endParaRPr lang="en-US" sz="1400" b="1" dirty="0">
              <a:solidFill>
                <a:srgbClr val="112750"/>
              </a:solidFill>
            </a:endParaRPr>
          </a:p>
          <a:p>
            <a:r>
              <a:rPr lang="en-US" sz="1400" b="1" dirty="0">
                <a:solidFill>
                  <a:srgbClr val="112750"/>
                </a:solidFill>
              </a:rPr>
              <a:t>+1 (917) 514-4117</a:t>
            </a:r>
          </a:p>
        </p:txBody>
      </p:sp>
      <p:pic>
        <p:nvPicPr>
          <p:cNvPr id="15" name="Picture 14" descr="A person wearing a suit and tie smiling at the camera&#10;&#10;Description automatically generated">
            <a:extLst>
              <a:ext uri="{FF2B5EF4-FFF2-40B4-BE49-F238E27FC236}">
                <a16:creationId xmlns:a16="http://schemas.microsoft.com/office/drawing/2014/main" id="{04FCAA6F-5DC2-4678-953A-389DDF9F014A}"/>
              </a:ext>
            </a:extLst>
          </p:cNvPr>
          <p:cNvPicPr>
            <a:picLocks noChangeAspect="1"/>
          </p:cNvPicPr>
          <p:nvPr/>
        </p:nvPicPr>
        <p:blipFill>
          <a:blip r:embed="rId6"/>
          <a:stretch>
            <a:fillRect/>
          </a:stretch>
        </p:blipFill>
        <p:spPr>
          <a:xfrm>
            <a:off x="697379" y="3877512"/>
            <a:ext cx="1057152" cy="1051944"/>
          </a:xfrm>
          <a:prstGeom prst="rect">
            <a:avLst/>
          </a:prstGeom>
        </p:spPr>
      </p:pic>
    </p:spTree>
    <p:extLst>
      <p:ext uri="{BB962C8B-B14F-4D97-AF65-F5344CB8AC3E}">
        <p14:creationId xmlns:p14="http://schemas.microsoft.com/office/powerpoint/2010/main" val="13348424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885948-8B6A-49A9-B01F-CE49622B4615}"/>
              </a:ext>
            </a:extLst>
          </p:cNvPr>
          <p:cNvSpPr>
            <a:spLocks noGrp="1"/>
          </p:cNvSpPr>
          <p:nvPr>
            <p:ph type="title"/>
          </p:nvPr>
        </p:nvSpPr>
        <p:spPr>
          <a:xfrm>
            <a:off x="372979" y="1168069"/>
            <a:ext cx="8229600" cy="940647"/>
          </a:xfrm>
        </p:spPr>
        <p:txBody>
          <a:bodyPr>
            <a:noAutofit/>
          </a:bodyPr>
          <a:lstStyle/>
          <a:p>
            <a:r>
              <a:rPr lang="en-GB" sz="2000" b="1" dirty="0">
                <a:latin typeface="Arial" panose="020B0604020202020204" pitchFamily="34" charset="0"/>
                <a:cs typeface="Arial" panose="020B0604020202020204" pitchFamily="34" charset="0"/>
              </a:rPr>
              <a:t>WHY IS EXPERT EVIDENCE NEEDED IN LITIGATION AND/OR  ARBITRATION?</a:t>
            </a:r>
          </a:p>
        </p:txBody>
      </p:sp>
      <p:sp>
        <p:nvSpPr>
          <p:cNvPr id="6" name="Content Placeholder 5">
            <a:extLst>
              <a:ext uri="{FF2B5EF4-FFF2-40B4-BE49-F238E27FC236}">
                <a16:creationId xmlns:a16="http://schemas.microsoft.com/office/drawing/2014/main" id="{7017CD21-A0F2-4233-87F3-2806BCE49C8F}"/>
              </a:ext>
            </a:extLst>
          </p:cNvPr>
          <p:cNvSpPr>
            <a:spLocks noGrp="1"/>
          </p:cNvSpPr>
          <p:nvPr>
            <p:ph idx="1"/>
          </p:nvPr>
        </p:nvSpPr>
        <p:spPr>
          <a:xfrm>
            <a:off x="372979" y="2108716"/>
            <a:ext cx="8368187" cy="3275190"/>
          </a:xfrm>
        </p:spPr>
        <p:txBody>
          <a:bodyPr>
            <a:noAutofit/>
          </a:bodyPr>
          <a:lstStyle/>
          <a:p>
            <a:r>
              <a:rPr lang="en-GB" sz="1800" dirty="0">
                <a:latin typeface="Arial" panose="020B0604020202020204" pitchFamily="34" charset="0"/>
                <a:cs typeface="Arial" panose="020B0604020202020204" pitchFamily="34" charset="0"/>
              </a:rPr>
              <a:t>To assist the Court/Tribunal when determining complex issues outside the arbitrator(s)/judge’s area of expertise/experience</a:t>
            </a:r>
          </a:p>
          <a:p>
            <a:r>
              <a:rPr lang="en-GB" sz="1800" dirty="0">
                <a:latin typeface="Arial" panose="020B0604020202020204" pitchFamily="34" charset="0"/>
                <a:cs typeface="Arial" panose="020B0604020202020204" pitchFamily="34" charset="0"/>
              </a:rPr>
              <a:t>OFTEN … Because the other side has called an expert to address an issue</a:t>
            </a:r>
          </a:p>
          <a:p>
            <a:r>
              <a:rPr lang="en-GB" sz="1800" b="1" u="sng" dirty="0">
                <a:latin typeface="Arial" panose="020B0604020202020204" pitchFamily="34" charset="0"/>
                <a:cs typeface="Arial" panose="020B0604020202020204" pitchFamily="34" charset="0"/>
              </a:rPr>
              <a:t>Legal experts in litigation</a:t>
            </a:r>
          </a:p>
          <a:p>
            <a:r>
              <a:rPr lang="en-GB" sz="1800" dirty="0">
                <a:latin typeface="Arial" panose="020B0604020202020204" pitchFamily="34" charset="0"/>
                <a:cs typeface="Arial" panose="020B0604020202020204" pitchFamily="34" charset="0"/>
              </a:rPr>
              <a:t>In many jurisdictions: “foreign law” must be proven before the Court as a fact</a:t>
            </a:r>
          </a:p>
          <a:p>
            <a:r>
              <a:rPr lang="en-GB" sz="1800" dirty="0">
                <a:latin typeface="Arial" panose="020B0604020202020204" pitchFamily="34" charset="0"/>
                <a:cs typeface="Arial" panose="020B0604020202020204" pitchFamily="34" charset="0"/>
              </a:rPr>
              <a:t>Typically, proof is provided by a legal expert (retired judge/legal professor/senior practitioner)</a:t>
            </a:r>
          </a:p>
          <a:p>
            <a:r>
              <a:rPr lang="en-GB" sz="1800" b="1" u="sng" dirty="0">
                <a:latin typeface="Arial" panose="020B0604020202020204" pitchFamily="34" charset="0"/>
                <a:cs typeface="Arial" panose="020B0604020202020204" pitchFamily="34" charset="0"/>
              </a:rPr>
              <a:t>Legal experts in international arbitration</a:t>
            </a:r>
          </a:p>
          <a:p>
            <a:r>
              <a:rPr lang="en-GB" sz="1800" dirty="0">
                <a:latin typeface="Arial" panose="020B0604020202020204" pitchFamily="34" charset="0"/>
                <a:cs typeface="Arial" panose="020B0604020202020204" pitchFamily="34" charset="0"/>
              </a:rPr>
              <a:t>No concept of “foreign law” in international arbitration → no need to prove the applicable law(s) (contrast to litigation) → no requirement to call a legal expert </a:t>
            </a:r>
          </a:p>
          <a:p>
            <a:r>
              <a:rPr lang="en-GB" sz="1800" dirty="0">
                <a:latin typeface="Arial" panose="020B0604020202020204" pitchFamily="34" charset="0"/>
                <a:cs typeface="Arial" panose="020B0604020202020204" pitchFamily="34" charset="0"/>
              </a:rPr>
              <a:t>Where relevant laws are unfamiliar to the Tribunal, Parties may call legal experts to explain the relevant legal concepts/approach of local law</a:t>
            </a:r>
          </a:p>
          <a:p>
            <a:endParaRPr lang="en-GB" sz="2000" dirty="0">
              <a:latin typeface="Arial" panose="020B0604020202020204" pitchFamily="34" charset="0"/>
              <a:cs typeface="Arial" panose="020B0604020202020204" pitchFamily="34" charset="0"/>
            </a:endParaRPr>
          </a:p>
        </p:txBody>
      </p:sp>
      <p:sp>
        <p:nvSpPr>
          <p:cNvPr id="7" name="Rectangle 6">
            <a:extLst>
              <a:ext uri="{FF2B5EF4-FFF2-40B4-BE49-F238E27FC236}">
                <a16:creationId xmlns:a16="http://schemas.microsoft.com/office/drawing/2014/main" id="{6C15B265-24D9-4043-9424-A8FB7EBDB93A}"/>
              </a:ext>
            </a:extLst>
          </p:cNvPr>
          <p:cNvSpPr/>
          <p:nvPr/>
        </p:nvSpPr>
        <p:spPr>
          <a:xfrm>
            <a:off x="4673695" y="420699"/>
            <a:ext cx="4572000" cy="584775"/>
          </a:xfrm>
          <a:prstGeom prst="rect">
            <a:avLst/>
          </a:prstGeom>
        </p:spPr>
        <p:txBody>
          <a:bodyPr>
            <a:spAutoFit/>
          </a:bodyPr>
          <a:lstStyle/>
          <a:p>
            <a:pPr algn="ctr"/>
            <a:r>
              <a:rPr lang="en-GB" sz="1000" b="1" dirty="0">
                <a:solidFill>
                  <a:schemeClr val="tx2">
                    <a:lumMod val="75000"/>
                  </a:schemeClr>
                </a:solidFill>
                <a:latin typeface="Arial" panose="020B0604020202020204" pitchFamily="34" charset="0"/>
                <a:cs typeface="Arial" panose="020B0604020202020204" pitchFamily="34" charset="0"/>
              </a:rPr>
              <a:t>TRIBUNAL AND COURT-APPOINTED EXPERTS </a:t>
            </a:r>
          </a:p>
          <a:p>
            <a:pPr algn="ctr"/>
            <a:r>
              <a:rPr lang="en-GB" sz="1000" dirty="0">
                <a:solidFill>
                  <a:schemeClr val="tx2">
                    <a:lumMod val="75000"/>
                  </a:schemeClr>
                </a:solidFill>
                <a:latin typeface="Arial" panose="020B0604020202020204" pitchFamily="34" charset="0"/>
                <a:cs typeface="Arial" panose="020B0604020202020204" pitchFamily="34" charset="0"/>
              </a:rPr>
              <a:t>RPPTL Construction Law Committee, Slide </a:t>
            </a:r>
            <a:fld id="{6EDB4092-FCFE-4AB8-AFE1-27DD6CAF0AAD}" type="slidenum">
              <a:rPr lang="en-GB" sz="1000" smtClean="0">
                <a:solidFill>
                  <a:schemeClr val="tx2">
                    <a:lumMod val="75000"/>
                  </a:schemeClr>
                </a:solidFill>
                <a:latin typeface="Arial" panose="020B0604020202020204" pitchFamily="34" charset="0"/>
                <a:cs typeface="Arial" panose="020B0604020202020204" pitchFamily="34" charset="0"/>
              </a:rPr>
              <a:pPr/>
              <a:t>6</a:t>
            </a:fld>
            <a:endParaRPr lang="en-GB" sz="1000" dirty="0">
              <a:solidFill>
                <a:schemeClr val="tx2">
                  <a:lumMod val="75000"/>
                </a:schemeClr>
              </a:solidFill>
              <a:latin typeface="Arial" panose="020B0604020202020204" pitchFamily="34" charset="0"/>
              <a:cs typeface="Arial" panose="020B0604020202020204" pitchFamily="34" charset="0"/>
            </a:endParaRPr>
          </a:p>
          <a:p>
            <a:pPr algn="ctr"/>
            <a:endParaRPr lang="en-GB" sz="1200" dirty="0">
              <a:solidFill>
                <a:srgbClr val="11275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520655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885948-8B6A-49A9-B01F-CE49622B4615}"/>
              </a:ext>
            </a:extLst>
          </p:cNvPr>
          <p:cNvSpPr>
            <a:spLocks noGrp="1"/>
          </p:cNvSpPr>
          <p:nvPr>
            <p:ph type="title"/>
          </p:nvPr>
        </p:nvSpPr>
        <p:spPr>
          <a:xfrm>
            <a:off x="402834" y="856498"/>
            <a:ext cx="8229600" cy="940647"/>
          </a:xfrm>
        </p:spPr>
        <p:txBody>
          <a:bodyPr>
            <a:noAutofit/>
          </a:bodyPr>
          <a:lstStyle/>
          <a:p>
            <a:r>
              <a:rPr lang="en-GB" sz="2000" b="1" dirty="0">
                <a:latin typeface="Arial" panose="020B0604020202020204" pitchFamily="34" charset="0"/>
                <a:cs typeface="Arial" panose="020B0604020202020204" pitchFamily="34" charset="0"/>
              </a:rPr>
              <a:t>WHO CAN BE AN EXPERT IN INTERNATIONAL ARBITRATION?</a:t>
            </a:r>
          </a:p>
        </p:txBody>
      </p:sp>
      <p:sp>
        <p:nvSpPr>
          <p:cNvPr id="6" name="Content Placeholder 5">
            <a:extLst>
              <a:ext uri="{FF2B5EF4-FFF2-40B4-BE49-F238E27FC236}">
                <a16:creationId xmlns:a16="http://schemas.microsoft.com/office/drawing/2014/main" id="{7017CD21-A0F2-4233-87F3-2806BCE49C8F}"/>
              </a:ext>
            </a:extLst>
          </p:cNvPr>
          <p:cNvSpPr>
            <a:spLocks noGrp="1"/>
          </p:cNvSpPr>
          <p:nvPr>
            <p:ph idx="1"/>
          </p:nvPr>
        </p:nvSpPr>
        <p:spPr>
          <a:xfrm>
            <a:off x="402834" y="1629626"/>
            <a:ext cx="8368187" cy="3275190"/>
          </a:xfrm>
        </p:spPr>
        <p:txBody>
          <a:bodyPr>
            <a:noAutofit/>
          </a:bodyPr>
          <a:lstStyle/>
          <a:p>
            <a:r>
              <a:rPr lang="en-GB" sz="1800" dirty="0">
                <a:latin typeface="Arial" panose="020B0604020202020204" pitchFamily="34" charset="0"/>
                <a:cs typeface="Arial" panose="020B0604020202020204" pitchFamily="34" charset="0"/>
              </a:rPr>
              <a:t>Most major arbitration rules expressly permit Tribunals to consider expert evidence. Eg:</a:t>
            </a:r>
          </a:p>
          <a:p>
            <a:pPr marL="896938" indent="-269875"/>
            <a:r>
              <a:rPr lang="en-GB" sz="1600" dirty="0">
                <a:latin typeface="Arial" panose="020B0604020202020204" pitchFamily="34" charset="0"/>
                <a:cs typeface="Arial" panose="020B0604020202020204" pitchFamily="34" charset="0"/>
              </a:rPr>
              <a:t>UNCITRAL 2013: Article 17.3, 27.2, 28.2, 28.3, 28.4 and 29</a:t>
            </a:r>
          </a:p>
          <a:p>
            <a:pPr marL="896938" indent="-269875"/>
            <a:r>
              <a:rPr lang="en-GB" sz="1600" dirty="0">
                <a:latin typeface="Arial" panose="020B0604020202020204" pitchFamily="34" charset="0"/>
                <a:cs typeface="Arial" panose="020B0604020202020204" pitchFamily="34" charset="0"/>
              </a:rPr>
              <a:t>LCIA 2020: Articles 15.7 and 20 (Party appointed) and Article 21 (Tribunal appointed)</a:t>
            </a:r>
          </a:p>
          <a:p>
            <a:pPr marL="896938" indent="-269875"/>
            <a:r>
              <a:rPr lang="en-GB" sz="1600" dirty="0">
                <a:latin typeface="Arial" panose="020B0604020202020204" pitchFamily="34" charset="0"/>
                <a:cs typeface="Arial" panose="020B0604020202020204" pitchFamily="34" charset="0"/>
              </a:rPr>
              <a:t>ICC 2017: Articles 25(3) and 25(4)</a:t>
            </a:r>
          </a:p>
          <a:p>
            <a:pPr marL="896938" indent="-269875"/>
            <a:r>
              <a:rPr lang="en-GB" sz="1600" dirty="0">
                <a:latin typeface="Arial" panose="020B0604020202020204" pitchFamily="34" charset="0"/>
                <a:cs typeface="Arial" panose="020B0604020202020204" pitchFamily="34" charset="0"/>
              </a:rPr>
              <a:t>AIAC 2018:  Rule 6(f)(Party appointed) and Rule 29 (Tribunal appointed)</a:t>
            </a:r>
          </a:p>
          <a:p>
            <a:pPr marL="896938" indent="-269875"/>
            <a:r>
              <a:rPr lang="en-GB" sz="1600" dirty="0">
                <a:latin typeface="Arial" panose="020B0604020202020204" pitchFamily="34" charset="0"/>
                <a:cs typeface="Arial" panose="020B0604020202020204" pitchFamily="34" charset="0"/>
              </a:rPr>
              <a:t>AAA: R-35 </a:t>
            </a:r>
          </a:p>
          <a:p>
            <a:r>
              <a:rPr lang="en-GB" sz="1800" dirty="0">
                <a:latin typeface="Arial" panose="020B0604020202020204" pitchFamily="34" charset="0"/>
                <a:cs typeface="Arial" panose="020B0604020202020204" pitchFamily="34" charset="0"/>
              </a:rPr>
              <a:t>Little to no guidance as to </a:t>
            </a:r>
            <a:r>
              <a:rPr lang="en-GB" sz="1800" u="sng" dirty="0">
                <a:latin typeface="Arial" panose="020B0604020202020204" pitchFamily="34" charset="0"/>
                <a:cs typeface="Arial" panose="020B0604020202020204" pitchFamily="34" charset="0"/>
              </a:rPr>
              <a:t>who</a:t>
            </a:r>
            <a:r>
              <a:rPr lang="en-GB" sz="1800" dirty="0">
                <a:latin typeface="Arial" panose="020B0604020202020204" pitchFamily="34" charset="0"/>
                <a:cs typeface="Arial" panose="020B0604020202020204" pitchFamily="34" charset="0"/>
              </a:rPr>
              <a:t> can be an expert (contrast court proceedings)</a:t>
            </a:r>
          </a:p>
          <a:p>
            <a:r>
              <a:rPr lang="en-GB" sz="1800" dirty="0">
                <a:latin typeface="Arial" panose="020B0604020202020204" pitchFamily="34" charset="0"/>
                <a:cs typeface="Arial" panose="020B0604020202020204" pitchFamily="34" charset="0"/>
              </a:rPr>
              <a:t>IBA Rules of Taking of Evidence in International Arbitration 2010 (IBA Rules) define an expert as</a:t>
            </a:r>
          </a:p>
          <a:p>
            <a:pPr marL="627063" indent="-1588">
              <a:buNone/>
            </a:pPr>
            <a:r>
              <a:rPr lang="en-GB" sz="1600" dirty="0">
                <a:latin typeface="Arial" panose="020B0604020202020204" pitchFamily="34" charset="0"/>
                <a:cs typeface="Arial" panose="020B0604020202020204" pitchFamily="34" charset="0"/>
              </a:rPr>
              <a:t>“a person or organisation appointed by [a Party/the Arbitral Tribunal] in order to report [to it] on specific issued determined by [the Party/the Arbitral Tribunal].”</a:t>
            </a:r>
          </a:p>
          <a:p>
            <a:r>
              <a:rPr lang="en-GB" sz="2000" dirty="0">
                <a:latin typeface="Arial" panose="020B0604020202020204" pitchFamily="34" charset="0"/>
                <a:cs typeface="Arial" panose="020B0604020202020204" pitchFamily="34" charset="0"/>
              </a:rPr>
              <a:t> </a:t>
            </a:r>
          </a:p>
        </p:txBody>
      </p:sp>
      <p:sp>
        <p:nvSpPr>
          <p:cNvPr id="7" name="Rectangle 6">
            <a:extLst>
              <a:ext uri="{FF2B5EF4-FFF2-40B4-BE49-F238E27FC236}">
                <a16:creationId xmlns:a16="http://schemas.microsoft.com/office/drawing/2014/main" id="{E3256E63-62AA-4F71-818C-66021A3FABF4}"/>
              </a:ext>
            </a:extLst>
          </p:cNvPr>
          <p:cNvSpPr/>
          <p:nvPr/>
        </p:nvSpPr>
        <p:spPr>
          <a:xfrm>
            <a:off x="4673695" y="420699"/>
            <a:ext cx="4572000" cy="584775"/>
          </a:xfrm>
          <a:prstGeom prst="rect">
            <a:avLst/>
          </a:prstGeom>
        </p:spPr>
        <p:txBody>
          <a:bodyPr>
            <a:spAutoFit/>
          </a:bodyPr>
          <a:lstStyle/>
          <a:p>
            <a:pPr algn="ctr"/>
            <a:r>
              <a:rPr lang="en-GB" sz="1000" b="1" dirty="0">
                <a:solidFill>
                  <a:schemeClr val="tx2">
                    <a:lumMod val="75000"/>
                  </a:schemeClr>
                </a:solidFill>
                <a:latin typeface="Arial" panose="020B0604020202020204" pitchFamily="34" charset="0"/>
                <a:cs typeface="Arial" panose="020B0604020202020204" pitchFamily="34" charset="0"/>
              </a:rPr>
              <a:t>TRIBUNAL AND COURT-APPOINTED EXPERTS </a:t>
            </a:r>
          </a:p>
          <a:p>
            <a:pPr algn="ctr"/>
            <a:r>
              <a:rPr lang="en-GB" sz="1000" dirty="0">
                <a:solidFill>
                  <a:schemeClr val="tx2">
                    <a:lumMod val="75000"/>
                  </a:schemeClr>
                </a:solidFill>
                <a:latin typeface="Arial" panose="020B0604020202020204" pitchFamily="34" charset="0"/>
                <a:cs typeface="Arial" panose="020B0604020202020204" pitchFamily="34" charset="0"/>
              </a:rPr>
              <a:t>RPPTL Construction Law Committee, Slide </a:t>
            </a:r>
            <a:fld id="{6EDB4092-FCFE-4AB8-AFE1-27DD6CAF0AAD}" type="slidenum">
              <a:rPr lang="en-GB" sz="1000" smtClean="0">
                <a:solidFill>
                  <a:schemeClr val="tx2">
                    <a:lumMod val="75000"/>
                  </a:schemeClr>
                </a:solidFill>
                <a:latin typeface="Arial" panose="020B0604020202020204" pitchFamily="34" charset="0"/>
                <a:cs typeface="Arial" panose="020B0604020202020204" pitchFamily="34" charset="0"/>
              </a:rPr>
              <a:pPr/>
              <a:t>7</a:t>
            </a:fld>
            <a:endParaRPr lang="en-GB" sz="1000" dirty="0">
              <a:solidFill>
                <a:schemeClr val="tx2">
                  <a:lumMod val="75000"/>
                </a:schemeClr>
              </a:solidFill>
              <a:latin typeface="Arial" panose="020B0604020202020204" pitchFamily="34" charset="0"/>
              <a:cs typeface="Arial" panose="020B0604020202020204" pitchFamily="34" charset="0"/>
            </a:endParaRPr>
          </a:p>
          <a:p>
            <a:pPr algn="ctr"/>
            <a:endParaRPr lang="en-GB" sz="1200" dirty="0">
              <a:solidFill>
                <a:srgbClr val="11275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407301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885948-8B6A-49A9-B01F-CE49622B4615}"/>
              </a:ext>
            </a:extLst>
          </p:cNvPr>
          <p:cNvSpPr>
            <a:spLocks noGrp="1"/>
          </p:cNvSpPr>
          <p:nvPr>
            <p:ph type="title"/>
          </p:nvPr>
        </p:nvSpPr>
        <p:spPr>
          <a:xfrm>
            <a:off x="402834" y="765395"/>
            <a:ext cx="8229600" cy="940647"/>
          </a:xfrm>
        </p:spPr>
        <p:txBody>
          <a:bodyPr>
            <a:noAutofit/>
          </a:bodyPr>
          <a:lstStyle/>
          <a:p>
            <a:r>
              <a:rPr lang="en-GB" sz="2000" b="1" dirty="0">
                <a:latin typeface="Arial" panose="020B0604020202020204" pitchFamily="34" charset="0"/>
                <a:cs typeface="Arial" panose="020B0604020202020204" pitchFamily="34" charset="0"/>
              </a:rPr>
              <a:t>WHO CAN BE AN EXPERT IN INTERNATIONAL ARBITRATION?</a:t>
            </a:r>
          </a:p>
        </p:txBody>
      </p:sp>
      <p:sp>
        <p:nvSpPr>
          <p:cNvPr id="6" name="Content Placeholder 5">
            <a:extLst>
              <a:ext uri="{FF2B5EF4-FFF2-40B4-BE49-F238E27FC236}">
                <a16:creationId xmlns:a16="http://schemas.microsoft.com/office/drawing/2014/main" id="{7017CD21-A0F2-4233-87F3-2806BCE49C8F}"/>
              </a:ext>
            </a:extLst>
          </p:cNvPr>
          <p:cNvSpPr>
            <a:spLocks noGrp="1"/>
          </p:cNvSpPr>
          <p:nvPr>
            <p:ph idx="1"/>
          </p:nvPr>
        </p:nvSpPr>
        <p:spPr>
          <a:xfrm>
            <a:off x="402834" y="1538185"/>
            <a:ext cx="8368187" cy="4911851"/>
          </a:xfrm>
          <a:solidFill>
            <a:schemeClr val="bg1"/>
          </a:solidFill>
        </p:spPr>
        <p:txBody>
          <a:bodyPr>
            <a:noAutofit/>
          </a:bodyPr>
          <a:lstStyle/>
          <a:p>
            <a:pPr marL="0" indent="0">
              <a:buNone/>
            </a:pPr>
            <a:r>
              <a:rPr lang="en-GB" sz="1800" b="1" u="sng" dirty="0">
                <a:latin typeface="Arial" panose="020B0604020202020204" pitchFamily="34" charset="0"/>
                <a:cs typeface="Arial" panose="020B0604020202020204" pitchFamily="34" charset="0"/>
              </a:rPr>
              <a:t>Does an expert appearing in international arbitration need to be independent?</a:t>
            </a:r>
          </a:p>
          <a:p>
            <a:r>
              <a:rPr lang="en-GB" sz="1800" dirty="0">
                <a:latin typeface="Arial" panose="020B0604020202020204" pitchFamily="34" charset="0"/>
                <a:cs typeface="Arial" panose="020B0604020202020204" pitchFamily="34" charset="0"/>
              </a:rPr>
              <a:t>Most arbitration rules are silent </a:t>
            </a:r>
          </a:p>
          <a:p>
            <a:pPr marL="896938" indent="-269875"/>
            <a:r>
              <a:rPr lang="en-GB" sz="1600" dirty="0">
                <a:latin typeface="Arial" panose="020B0604020202020204" pitchFamily="34" charset="0"/>
                <a:cs typeface="Arial" panose="020B0604020202020204" pitchFamily="34" charset="0"/>
              </a:rPr>
              <a:t>ICC, SIAC, AIAC </a:t>
            </a:r>
          </a:p>
          <a:p>
            <a:pPr marL="896938" indent="-269875"/>
            <a:r>
              <a:rPr lang="en-GB" sz="1600" dirty="0">
                <a:latin typeface="Arial" panose="020B0604020202020204" pitchFamily="34" charset="0"/>
                <a:cs typeface="Arial" panose="020B0604020202020204" pitchFamily="34" charset="0"/>
              </a:rPr>
              <a:t>UNCITRAL 2013: Person may be an expert “notwithstanding that the individual is a party to the arbitration or in any way related to a party” (Article 27.2)</a:t>
            </a:r>
          </a:p>
          <a:p>
            <a:pPr marL="896938" indent="-269875"/>
            <a:r>
              <a:rPr lang="en-GB" sz="1600" dirty="0">
                <a:latin typeface="Arial" panose="020B0604020202020204" pitchFamily="34" charset="0"/>
                <a:cs typeface="Arial" panose="020B0604020202020204" pitchFamily="34" charset="0"/>
              </a:rPr>
              <a:t>LCIA 2014: Tribunal-appointed experts to be “impartial and independent of the Parties” (Article 21.2)</a:t>
            </a:r>
          </a:p>
          <a:p>
            <a:r>
              <a:rPr lang="en-GB" sz="1800" dirty="0">
                <a:latin typeface="Arial" panose="020B0604020202020204" pitchFamily="34" charset="0"/>
                <a:cs typeface="Arial" panose="020B0604020202020204" pitchFamily="34" charset="0"/>
              </a:rPr>
              <a:t>IBA Rules on Taking of Evidence</a:t>
            </a:r>
          </a:p>
          <a:p>
            <a:pPr marL="896938" indent="-269875"/>
            <a:r>
              <a:rPr lang="en-GB" sz="1600" b="1" dirty="0">
                <a:latin typeface="Arial" panose="020B0604020202020204" pitchFamily="34" charset="0"/>
                <a:cs typeface="Arial" panose="020B0604020202020204" pitchFamily="34" charset="0"/>
              </a:rPr>
              <a:t>Party-appointed experts </a:t>
            </a:r>
            <a:r>
              <a:rPr lang="en-GB" sz="1600" dirty="0">
                <a:latin typeface="Arial" panose="020B0604020202020204" pitchFamily="34" charset="0"/>
                <a:cs typeface="Arial" panose="020B0604020202020204" pitchFamily="34" charset="0"/>
              </a:rPr>
              <a:t>to provide “statement of […] independence from the Parties, their legal advisors and the Arbitral Tribunal” (Article 5.2(c))</a:t>
            </a:r>
          </a:p>
          <a:p>
            <a:pPr marL="896938" indent="-269875"/>
            <a:r>
              <a:rPr lang="en-GB" sz="1600" b="1" dirty="0">
                <a:latin typeface="Arial" panose="020B0604020202020204" pitchFamily="34" charset="0"/>
                <a:cs typeface="Arial" panose="020B0604020202020204" pitchFamily="34" charset="0"/>
              </a:rPr>
              <a:t>Tribunal-appointed experts </a:t>
            </a:r>
            <a:r>
              <a:rPr lang="en-GB" sz="1600" dirty="0">
                <a:latin typeface="Arial" panose="020B0604020202020204" pitchFamily="34" charset="0"/>
                <a:cs typeface="Arial" panose="020B0604020202020204" pitchFamily="34" charset="0"/>
              </a:rPr>
              <a:t>to be “independent and impartial” (Art. 3.8), and provide statements of independence (Article 6.2)</a:t>
            </a:r>
          </a:p>
        </p:txBody>
      </p:sp>
      <p:sp>
        <p:nvSpPr>
          <p:cNvPr id="7" name="Rectangle 6">
            <a:extLst>
              <a:ext uri="{FF2B5EF4-FFF2-40B4-BE49-F238E27FC236}">
                <a16:creationId xmlns:a16="http://schemas.microsoft.com/office/drawing/2014/main" id="{EDE5582D-8E48-44BB-8AAB-8E4EB2DAAA2A}"/>
              </a:ext>
            </a:extLst>
          </p:cNvPr>
          <p:cNvSpPr/>
          <p:nvPr/>
        </p:nvSpPr>
        <p:spPr>
          <a:xfrm>
            <a:off x="4673695" y="420699"/>
            <a:ext cx="4572000" cy="584775"/>
          </a:xfrm>
          <a:prstGeom prst="rect">
            <a:avLst/>
          </a:prstGeom>
        </p:spPr>
        <p:txBody>
          <a:bodyPr>
            <a:spAutoFit/>
          </a:bodyPr>
          <a:lstStyle/>
          <a:p>
            <a:pPr algn="ctr"/>
            <a:r>
              <a:rPr lang="en-GB" sz="1000" b="1" dirty="0">
                <a:solidFill>
                  <a:schemeClr val="tx2">
                    <a:lumMod val="75000"/>
                  </a:schemeClr>
                </a:solidFill>
                <a:latin typeface="Arial" panose="020B0604020202020204" pitchFamily="34" charset="0"/>
                <a:cs typeface="Arial" panose="020B0604020202020204" pitchFamily="34" charset="0"/>
              </a:rPr>
              <a:t>TRIBUNAL AND COURT-APPOINTED EXPERTS </a:t>
            </a:r>
          </a:p>
          <a:p>
            <a:pPr algn="ctr"/>
            <a:r>
              <a:rPr lang="en-GB" sz="1000" dirty="0">
                <a:solidFill>
                  <a:schemeClr val="tx2">
                    <a:lumMod val="75000"/>
                  </a:schemeClr>
                </a:solidFill>
                <a:latin typeface="Arial" panose="020B0604020202020204" pitchFamily="34" charset="0"/>
                <a:cs typeface="Arial" panose="020B0604020202020204" pitchFamily="34" charset="0"/>
              </a:rPr>
              <a:t>RPPTL Construction Law Committee, Slide </a:t>
            </a:r>
            <a:fld id="{6EDB4092-FCFE-4AB8-AFE1-27DD6CAF0AAD}" type="slidenum">
              <a:rPr lang="en-GB" sz="1000" smtClean="0">
                <a:solidFill>
                  <a:schemeClr val="tx2">
                    <a:lumMod val="75000"/>
                  </a:schemeClr>
                </a:solidFill>
                <a:latin typeface="Arial" panose="020B0604020202020204" pitchFamily="34" charset="0"/>
                <a:cs typeface="Arial" panose="020B0604020202020204" pitchFamily="34" charset="0"/>
              </a:rPr>
              <a:pPr/>
              <a:t>8</a:t>
            </a:fld>
            <a:endParaRPr lang="en-GB" sz="1000" dirty="0">
              <a:solidFill>
                <a:schemeClr val="tx2">
                  <a:lumMod val="75000"/>
                </a:schemeClr>
              </a:solidFill>
              <a:latin typeface="Arial" panose="020B0604020202020204" pitchFamily="34" charset="0"/>
              <a:cs typeface="Arial" panose="020B0604020202020204" pitchFamily="34" charset="0"/>
            </a:endParaRPr>
          </a:p>
          <a:p>
            <a:pPr algn="ctr"/>
            <a:endParaRPr lang="en-GB" sz="1200" dirty="0">
              <a:solidFill>
                <a:srgbClr val="11275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218245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885948-8B6A-49A9-B01F-CE49622B4615}"/>
              </a:ext>
            </a:extLst>
          </p:cNvPr>
          <p:cNvSpPr>
            <a:spLocks noGrp="1"/>
          </p:cNvSpPr>
          <p:nvPr>
            <p:ph type="title"/>
          </p:nvPr>
        </p:nvSpPr>
        <p:spPr>
          <a:xfrm>
            <a:off x="402834" y="1011580"/>
            <a:ext cx="8229600" cy="940647"/>
          </a:xfrm>
        </p:spPr>
        <p:txBody>
          <a:bodyPr>
            <a:noAutofit/>
          </a:bodyPr>
          <a:lstStyle/>
          <a:p>
            <a:r>
              <a:rPr lang="en-GB" sz="2000" b="1" dirty="0">
                <a:latin typeface="Arial" panose="020B0604020202020204" pitchFamily="34" charset="0"/>
                <a:cs typeface="Arial" panose="020B0604020202020204" pitchFamily="34" charset="0"/>
              </a:rPr>
              <a:t>WHO CAN BE AN EXPERT IN INTERNATIONAL ARBITRATION?</a:t>
            </a:r>
          </a:p>
        </p:txBody>
      </p:sp>
      <p:sp>
        <p:nvSpPr>
          <p:cNvPr id="6" name="Content Placeholder 5">
            <a:extLst>
              <a:ext uri="{FF2B5EF4-FFF2-40B4-BE49-F238E27FC236}">
                <a16:creationId xmlns:a16="http://schemas.microsoft.com/office/drawing/2014/main" id="{7017CD21-A0F2-4233-87F3-2806BCE49C8F}"/>
              </a:ext>
            </a:extLst>
          </p:cNvPr>
          <p:cNvSpPr>
            <a:spLocks noGrp="1"/>
          </p:cNvSpPr>
          <p:nvPr>
            <p:ph idx="1"/>
          </p:nvPr>
        </p:nvSpPr>
        <p:spPr>
          <a:xfrm>
            <a:off x="402834" y="1791405"/>
            <a:ext cx="8497298" cy="3275190"/>
          </a:xfrm>
        </p:spPr>
        <p:txBody>
          <a:bodyPr>
            <a:noAutofit/>
          </a:bodyPr>
          <a:lstStyle/>
          <a:p>
            <a:pPr marL="0" indent="0">
              <a:buNone/>
            </a:pPr>
            <a:r>
              <a:rPr lang="en-GB" sz="1800" b="1" u="sng" dirty="0">
                <a:latin typeface="Arial" panose="020B0604020202020204" pitchFamily="34" charset="0"/>
                <a:cs typeface="Arial" panose="020B0604020202020204" pitchFamily="34" charset="0"/>
              </a:rPr>
              <a:t>How do Tribunals treat independence of the experts in practice?</a:t>
            </a:r>
          </a:p>
          <a:p>
            <a:r>
              <a:rPr lang="en-GB" sz="1800" dirty="0">
                <a:latin typeface="Arial" panose="020B0604020202020204" pitchFamily="34" charset="0"/>
                <a:cs typeface="Arial" panose="020B0604020202020204" pitchFamily="34" charset="0"/>
              </a:rPr>
              <a:t>Recognize that Parties from different backgrounds may have different expectations re: independence of “their” expert</a:t>
            </a:r>
          </a:p>
          <a:p>
            <a:r>
              <a:rPr lang="en-GB" sz="1800" dirty="0">
                <a:latin typeface="Arial" panose="020B0604020202020204" pitchFamily="34" charset="0"/>
                <a:cs typeface="Arial" panose="020B0604020202020204" pitchFamily="34" charset="0"/>
              </a:rPr>
              <a:t>Recognize that financial constraints may lead parties to use experts who are not independent</a:t>
            </a:r>
          </a:p>
          <a:p>
            <a:r>
              <a:rPr lang="en-GB" sz="1800" dirty="0">
                <a:latin typeface="Arial" panose="020B0604020202020204" pitchFamily="34" charset="0"/>
                <a:cs typeface="Arial" panose="020B0604020202020204" pitchFamily="34" charset="0"/>
              </a:rPr>
              <a:t>Some Tribunals will accept expert evidence from appropriately qualified factual witnesses/employees </a:t>
            </a:r>
          </a:p>
          <a:p>
            <a:r>
              <a:rPr lang="en-GB" sz="1800" dirty="0">
                <a:latin typeface="Arial" panose="020B0604020202020204" pitchFamily="34" charset="0"/>
                <a:cs typeface="Arial" panose="020B0604020202020204" pitchFamily="34" charset="0"/>
              </a:rPr>
              <a:t>Many Tribunals require experts to include a statement re: independence in reports, identifying conflicts etc</a:t>
            </a:r>
          </a:p>
          <a:p>
            <a:r>
              <a:rPr lang="en-GB" sz="1800" u="sng" dirty="0">
                <a:latin typeface="Arial" panose="020B0604020202020204" pitchFamily="34" charset="0"/>
                <a:cs typeface="Arial" panose="020B0604020202020204" pitchFamily="34" charset="0"/>
              </a:rPr>
              <a:t>Note</a:t>
            </a:r>
            <a:r>
              <a:rPr lang="en-GB" sz="1800" dirty="0">
                <a:latin typeface="Arial" panose="020B0604020202020204" pitchFamily="34" charset="0"/>
                <a:cs typeface="Arial" panose="020B0604020202020204" pitchFamily="34" charset="0"/>
              </a:rPr>
              <a:t>: many professional bodies prohibit a member from acting as an expert witness unless independent, and/or require disclosure of conflicts of interest etc.</a:t>
            </a:r>
          </a:p>
          <a:p>
            <a:r>
              <a:rPr lang="en-GB" sz="1800" dirty="0">
                <a:latin typeface="Arial" panose="020B0604020202020204" pitchFamily="34" charset="0"/>
                <a:cs typeface="Arial" panose="020B0604020202020204" pitchFamily="34" charset="0"/>
              </a:rPr>
              <a:t>Tribunals tend to give more weight to independent experts</a:t>
            </a:r>
          </a:p>
          <a:p>
            <a:endParaRPr lang="en-GB" sz="2000" dirty="0">
              <a:latin typeface="Arial" panose="020B0604020202020204" pitchFamily="34" charset="0"/>
              <a:cs typeface="Arial" panose="020B0604020202020204" pitchFamily="34" charset="0"/>
            </a:endParaRPr>
          </a:p>
        </p:txBody>
      </p:sp>
      <p:sp>
        <p:nvSpPr>
          <p:cNvPr id="7" name="Rectangle 6">
            <a:extLst>
              <a:ext uri="{FF2B5EF4-FFF2-40B4-BE49-F238E27FC236}">
                <a16:creationId xmlns:a16="http://schemas.microsoft.com/office/drawing/2014/main" id="{3DAD2778-1394-4C41-87F6-C25908F04D96}"/>
              </a:ext>
            </a:extLst>
          </p:cNvPr>
          <p:cNvSpPr/>
          <p:nvPr/>
        </p:nvSpPr>
        <p:spPr>
          <a:xfrm>
            <a:off x="4673695" y="420699"/>
            <a:ext cx="4572000" cy="584775"/>
          </a:xfrm>
          <a:prstGeom prst="rect">
            <a:avLst/>
          </a:prstGeom>
        </p:spPr>
        <p:txBody>
          <a:bodyPr>
            <a:spAutoFit/>
          </a:bodyPr>
          <a:lstStyle/>
          <a:p>
            <a:pPr algn="ctr"/>
            <a:r>
              <a:rPr lang="en-GB" sz="1000" b="1" dirty="0">
                <a:solidFill>
                  <a:schemeClr val="tx2">
                    <a:lumMod val="75000"/>
                  </a:schemeClr>
                </a:solidFill>
                <a:latin typeface="Arial" panose="020B0604020202020204" pitchFamily="34" charset="0"/>
                <a:cs typeface="Arial" panose="020B0604020202020204" pitchFamily="34" charset="0"/>
              </a:rPr>
              <a:t>TRIBUNAL AND COURT-APPOINTED EXPERTS </a:t>
            </a:r>
          </a:p>
          <a:p>
            <a:pPr algn="ctr"/>
            <a:r>
              <a:rPr lang="en-GB" sz="1000" dirty="0">
                <a:solidFill>
                  <a:schemeClr val="tx2">
                    <a:lumMod val="75000"/>
                  </a:schemeClr>
                </a:solidFill>
                <a:latin typeface="Arial" panose="020B0604020202020204" pitchFamily="34" charset="0"/>
                <a:cs typeface="Arial" panose="020B0604020202020204" pitchFamily="34" charset="0"/>
              </a:rPr>
              <a:t>RPPTL Construction Law Committee, Slide </a:t>
            </a:r>
            <a:fld id="{6EDB4092-FCFE-4AB8-AFE1-27DD6CAF0AAD}" type="slidenum">
              <a:rPr lang="en-GB" sz="1000" smtClean="0">
                <a:solidFill>
                  <a:schemeClr val="tx2">
                    <a:lumMod val="75000"/>
                  </a:schemeClr>
                </a:solidFill>
                <a:latin typeface="Arial" panose="020B0604020202020204" pitchFamily="34" charset="0"/>
                <a:cs typeface="Arial" panose="020B0604020202020204" pitchFamily="34" charset="0"/>
              </a:rPr>
              <a:pPr/>
              <a:t>9</a:t>
            </a:fld>
            <a:endParaRPr lang="en-GB" sz="1000" dirty="0">
              <a:solidFill>
                <a:schemeClr val="tx2">
                  <a:lumMod val="75000"/>
                </a:schemeClr>
              </a:solidFill>
              <a:latin typeface="Arial" panose="020B0604020202020204" pitchFamily="34" charset="0"/>
              <a:cs typeface="Arial" panose="020B0604020202020204" pitchFamily="34" charset="0"/>
            </a:endParaRPr>
          </a:p>
          <a:p>
            <a:pPr algn="ctr"/>
            <a:endParaRPr lang="en-GB" sz="1200" dirty="0">
              <a:solidFill>
                <a:srgbClr val="11275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5381964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520C53C94DE70947A92CCE5A4B6A38A6" ma:contentTypeVersion="8" ma:contentTypeDescription="Create a new document." ma:contentTypeScope="" ma:versionID="736c8a84036afaea94dbc969eb5e84b9">
  <xsd:schema xmlns:xsd="http://www.w3.org/2001/XMLSchema" xmlns:xs="http://www.w3.org/2001/XMLSchema" xmlns:p="http://schemas.microsoft.com/office/2006/metadata/properties" xmlns:ns3="f456ad4f-40b7-4b70-bb0e-7a652a30c658" targetNamespace="http://schemas.microsoft.com/office/2006/metadata/properties" ma:root="true" ma:fieldsID="0549cb3c4c9433bafcb261ae970bcaff" ns3:_="">
    <xsd:import namespace="f456ad4f-40b7-4b70-bb0e-7a652a30c658"/>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AutoKeyPoints" minOccurs="0"/>
                <xsd:element ref="ns3:MediaServiceKeyPoints" minOccurs="0"/>
                <xsd:element ref="ns3:MediaServiceDateTaken"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456ad4f-40b7-4b70-bb0e-7a652a30c65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DateTaken" ma:index="13" nillable="true" ma:displayName="MediaServiceDateTaken" ma:hidden="true" ma:internalName="MediaServiceDateTake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29E38F5-1141-42E8-A658-6171D920B091}">
  <ds:schemaRefs>
    <ds:schemaRef ds:uri="http://schemas.microsoft.com/office/2006/documentManagement/types"/>
    <ds:schemaRef ds:uri="http://schemas.microsoft.com/office/2006/metadata/properties"/>
    <ds:schemaRef ds:uri="http://purl.org/dc/terms/"/>
    <ds:schemaRef ds:uri="http://www.w3.org/XML/1998/namespace"/>
    <ds:schemaRef ds:uri="http://purl.org/dc/elements/1.1/"/>
    <ds:schemaRef ds:uri="http://schemas.openxmlformats.org/package/2006/metadata/core-properties"/>
    <ds:schemaRef ds:uri="http://schemas.microsoft.com/office/infopath/2007/PartnerControls"/>
    <ds:schemaRef ds:uri="f456ad4f-40b7-4b70-bb0e-7a652a30c658"/>
    <ds:schemaRef ds:uri="http://purl.org/dc/dcmitype/"/>
  </ds:schemaRefs>
</ds:datastoreItem>
</file>

<file path=customXml/itemProps2.xml><?xml version="1.0" encoding="utf-8"?>
<ds:datastoreItem xmlns:ds="http://schemas.openxmlformats.org/officeDocument/2006/customXml" ds:itemID="{C48FE7DB-7FD9-421A-9E77-F5D7AE80196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456ad4f-40b7-4b70-bb0e-7a652a30c65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35B7F60-763C-4315-876B-29DBD9CBE12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5603</TotalTime>
  <Words>5265</Words>
  <Application>Microsoft Office PowerPoint</Application>
  <PresentationFormat>On-screen Show (4:3)</PresentationFormat>
  <Paragraphs>595</Paragraphs>
  <Slides>52</Slides>
  <Notes>33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52</vt:i4>
      </vt:variant>
    </vt:vector>
  </HeadingPairs>
  <TitlesOfParts>
    <vt:vector size="58" baseType="lpstr">
      <vt:lpstr>Arial</vt:lpstr>
      <vt:lpstr>Calibri</vt:lpstr>
      <vt:lpstr>Courier New</vt:lpstr>
      <vt:lpstr>Symbol</vt:lpstr>
      <vt:lpstr>Times New Roman</vt:lpstr>
      <vt:lpstr>Office Theme</vt:lpstr>
      <vt:lpstr>CONSTRUCTION DISPUTES Tribunal and court-appointed experts   RPPTL Construction Law Committee </vt:lpstr>
      <vt:lpstr>TO COVER</vt:lpstr>
      <vt:lpstr>1. INTRODUCTION: the what,  the why, and the who </vt:lpstr>
      <vt:lpstr>PowerPoint Presentation</vt:lpstr>
      <vt:lpstr>PowerPoint Presentation</vt:lpstr>
      <vt:lpstr>WHY IS EXPERT EVIDENCE NEEDED IN LITIGATION AND/OR  ARBITRATION?</vt:lpstr>
      <vt:lpstr>WHO CAN BE AN EXPERT IN INTERNATIONAL ARBITRATION?</vt:lpstr>
      <vt:lpstr>WHO CAN BE AN EXPERT IN INTERNATIONAL ARBITRATION?</vt:lpstr>
      <vt:lpstr>WHO CAN BE AN EXPERT IN INTERNATIONAL ARBITRATION?</vt:lpstr>
      <vt:lpstr>2. WHEN IS IT PERMITTED FOR THE Tribunal TO APPOINT AN EXPERT? </vt:lpstr>
      <vt:lpstr>WHEN IS THE TRIBUNAL PERMITTED TO APPOINT?</vt:lpstr>
      <vt:lpstr>WHEN IS THE TRIBUNAL PERMITTED TO APPOINT?</vt:lpstr>
      <vt:lpstr>WHEN IS THE TRIBUNAL PERMITTED TO APPOINT?</vt:lpstr>
      <vt:lpstr>3. WHEN MIGHT A TRIBUNAL or judge DECIDE TO APPOINT AN EXPERT? </vt:lpstr>
      <vt:lpstr>WHEN MIGHT A JUDGE/TRIBUNAL DECIDE TO APPOINT AN EXPERT? </vt:lpstr>
      <vt:lpstr>WHAT IS NOT A GOOD REASON FOR THE TRIBUNAL/JUDGE TO APPOINT AN EXPERT? </vt:lpstr>
      <vt:lpstr>4. WHAT TYPE OF EVIDENCE CAN A Tribunal-appointed EXPERT PROVIDE? </vt:lpstr>
      <vt:lpstr>WHAT EVIDENCE SHOULD/SHOULD NOT BE PROVIDED BY AN EXPERT?</vt:lpstr>
      <vt:lpstr>PowerPoint Presentation</vt:lpstr>
      <vt:lpstr>WHAT EVIDENCE SHOULD/SHOULD NOT BE PROVIDED BY AN EXPERT?</vt:lpstr>
      <vt:lpstr>WHAT EVIDENCE SHOULD/SHOULD NOT BE PROVIDED BY AN EXPERT?</vt:lpstr>
      <vt:lpstr>WHAT EVIDENCE CAN/SHOULD NOT BE PROVIDED BY AN EXPERT?</vt:lpstr>
      <vt:lpstr>5. ISSUES THAT arise with tribunal/court and Party-appointed experts</vt:lpstr>
      <vt:lpstr>ISSUES THAT ARISE WITH TRIBUNAL-APPOINTED EXPERTS</vt:lpstr>
      <vt:lpstr>ISSUES THAT ARISE (CON’T)</vt:lpstr>
      <vt:lpstr>INSTRUCTING AND SUPERVISING TRIBUNAL/COURT-APPOINTED EXPERTS</vt:lpstr>
      <vt:lpstr>INSTRUCTING AND SUPERVISING EXPERTS </vt:lpstr>
      <vt:lpstr>INSTRUCTING AND SUPERVISING EXPERTS</vt:lpstr>
      <vt:lpstr>INSTRUCTING AND SUPERVISING EXPERTS</vt:lpstr>
      <vt:lpstr>JOINT EXPERT MEETINGS AND REPORTS</vt:lpstr>
      <vt:lpstr>JOINT EXPERT MEETINGS AND REPORTS</vt:lpstr>
      <vt:lpstr>THE HEARING</vt:lpstr>
      <vt:lpstr>6. CROSS-EXAMINATION of EXPERTS</vt:lpstr>
      <vt:lpstr>CONTEXT OF CROSS-EXAMINATION IN INTERNATIONAL ARBITRATION</vt:lpstr>
      <vt:lpstr>Preparing the Cross-Examination</vt:lpstr>
      <vt:lpstr>PREPARING THE CROSS-EXAMINATION Part I – What do you need to achieve during the XX?</vt:lpstr>
      <vt:lpstr>PREPARING THE CROSS EXAMINATION Part II – Identify the potential topics</vt:lpstr>
      <vt:lpstr>PREPARING THE CROSS EXAMINATION Part III – ‘Drafting’ the XX</vt:lpstr>
      <vt:lpstr>PowerPoint Presentation</vt:lpstr>
      <vt:lpstr>PREPARING THE CROSS EXAMINATION:   Part IV - Admin (but very important)</vt:lpstr>
      <vt:lpstr>PREPARING THE CROSS EXAMINATION:   Part V – Delivering the XX</vt:lpstr>
      <vt:lpstr>FLEXIBILITY AND TIME</vt:lpstr>
      <vt:lpstr>Road maps for cross-examination</vt:lpstr>
      <vt:lpstr>PowerPoint Presentation</vt:lpstr>
      <vt:lpstr>POTENTIAL AREAS TO CROSS-EXAMINE A LEGAL EXPERT</vt:lpstr>
      <vt:lpstr>POTENTIAL AREAS TO CROSS-EXAMINE A NON-LEGAL EXPERT</vt:lpstr>
      <vt:lpstr>TYPICAL ROAD MAP FOR CROSS-EXAMINATION OF EXPERT (1/4)</vt:lpstr>
      <vt:lpstr>TYPICAL CROSS-EXAMINATION OF EXPERT (2/4)</vt:lpstr>
      <vt:lpstr>TYPICAL CROSS-EXAMINATION OF EXPERT (3/4)</vt:lpstr>
      <vt:lpstr>TYPICAL CROSS-EXAMINATION OF EXPERT (4/4)</vt:lpstr>
      <vt:lpstr>CROSS-EXAMINATION OF TRIBUNAL/COURT-APPOINTED EXPERTS</vt:lpstr>
      <vt:lpstr>PowerPoint Presentation</vt:lpstr>
    </vt:vector>
  </TitlesOfParts>
  <Company>Sears Davies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Helen Newman</dc:creator>
  <cp:lastModifiedBy>DB King</cp:lastModifiedBy>
  <cp:revision>514</cp:revision>
  <dcterms:created xsi:type="dcterms:W3CDTF">2015-11-16T15:04:37Z</dcterms:created>
  <dcterms:modified xsi:type="dcterms:W3CDTF">2020-10-12T00:06:16Z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0x010100520C53C94DE70947A92CCE5A4B6A38A6</vt:lpwstr>
  </property>
</Properties>
</file>