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1"/>
  </p:notesMasterIdLst>
  <p:handoutMasterIdLst>
    <p:handoutMasterId r:id="rId32"/>
  </p:handoutMasterIdLst>
  <p:sldIdLst>
    <p:sldId id="256" r:id="rId2"/>
    <p:sldId id="257" r:id="rId3"/>
    <p:sldId id="285" r:id="rId4"/>
    <p:sldId id="258" r:id="rId5"/>
    <p:sldId id="259" r:id="rId6"/>
    <p:sldId id="279" r:id="rId7"/>
    <p:sldId id="284" r:id="rId8"/>
    <p:sldId id="283" r:id="rId9"/>
    <p:sldId id="276" r:id="rId10"/>
    <p:sldId id="282" r:id="rId11"/>
    <p:sldId id="272" r:id="rId12"/>
    <p:sldId id="273" r:id="rId13"/>
    <p:sldId id="280" r:id="rId14"/>
    <p:sldId id="277" r:id="rId15"/>
    <p:sldId id="261" r:id="rId16"/>
    <p:sldId id="287" r:id="rId17"/>
    <p:sldId id="288" r:id="rId18"/>
    <p:sldId id="278" r:id="rId19"/>
    <p:sldId id="269" r:id="rId20"/>
    <p:sldId id="270" r:id="rId21"/>
    <p:sldId id="286" r:id="rId22"/>
    <p:sldId id="262" r:id="rId23"/>
    <p:sldId id="275" r:id="rId24"/>
    <p:sldId id="264" r:id="rId25"/>
    <p:sldId id="266" r:id="rId26"/>
    <p:sldId id="267" r:id="rId27"/>
    <p:sldId id="263" r:id="rId28"/>
    <p:sldId id="268" r:id="rId29"/>
    <p:sldId id="289"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3849" autoAdjust="0"/>
  </p:normalViewPr>
  <p:slideViewPr>
    <p:cSldViewPr snapToGrid="0">
      <p:cViewPr varScale="1">
        <p:scale>
          <a:sx n="110" d="100"/>
          <a:sy n="110" d="100"/>
        </p:scale>
        <p:origin x="504" y="80"/>
      </p:cViewPr>
      <p:guideLst/>
    </p:cSldViewPr>
  </p:slideViewPr>
  <p:outlineViewPr>
    <p:cViewPr>
      <p:scale>
        <a:sx n="33" d="100"/>
        <a:sy n="33" d="100"/>
      </p:scale>
      <p:origin x="0" y="-11346"/>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7B15E0-1974-4836-9FEC-60F8A6AAF711}" type="datetimeFigureOut">
              <a:rPr lang="en-US" smtClean="0"/>
              <a:t>7/11/2020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4B1736-C64D-46B7-BFA1-D2A375D9D86F}" type="slidenum">
              <a:rPr lang="en-US" smtClean="0"/>
              <a:t>‹#›</a:t>
            </a:fld>
            <a:endParaRPr lang="en-US"/>
          </a:p>
        </p:txBody>
      </p:sp>
    </p:spTree>
    <p:extLst>
      <p:ext uri="{BB962C8B-B14F-4D97-AF65-F5344CB8AC3E}">
        <p14:creationId xmlns:p14="http://schemas.microsoft.com/office/powerpoint/2010/main" val="171046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D0BA5-54A8-418D-8DA5-5E16DCB041AA}" type="datetimeFigureOut">
              <a:rPr lang="en-US" smtClean="0"/>
              <a:t>7/11/2020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3ED44-535E-4BD5-9804-261EEF1A1286}" type="slidenum">
              <a:rPr lang="en-US" smtClean="0"/>
              <a:t>‹#›</a:t>
            </a:fld>
            <a:endParaRPr lang="en-US"/>
          </a:p>
        </p:txBody>
      </p:sp>
    </p:spTree>
    <p:extLst>
      <p:ext uri="{BB962C8B-B14F-4D97-AF65-F5344CB8AC3E}">
        <p14:creationId xmlns:p14="http://schemas.microsoft.com/office/powerpoint/2010/main" val="385102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a:t>
            </a:fld>
            <a:endParaRPr lang="en-US"/>
          </a:p>
        </p:txBody>
      </p:sp>
    </p:spTree>
    <p:extLst>
      <p:ext uri="{BB962C8B-B14F-4D97-AF65-F5344CB8AC3E}">
        <p14:creationId xmlns:p14="http://schemas.microsoft.com/office/powerpoint/2010/main" val="26058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15</a:t>
            </a:fld>
            <a:endParaRPr lang="en-US"/>
          </a:p>
        </p:txBody>
      </p:sp>
    </p:spTree>
    <p:extLst>
      <p:ext uri="{BB962C8B-B14F-4D97-AF65-F5344CB8AC3E}">
        <p14:creationId xmlns:p14="http://schemas.microsoft.com/office/powerpoint/2010/main" val="325262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16</a:t>
            </a:fld>
            <a:endParaRPr lang="en-US"/>
          </a:p>
        </p:txBody>
      </p:sp>
    </p:spTree>
    <p:extLst>
      <p:ext uri="{BB962C8B-B14F-4D97-AF65-F5344CB8AC3E}">
        <p14:creationId xmlns:p14="http://schemas.microsoft.com/office/powerpoint/2010/main" val="141526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18</a:t>
            </a:fld>
            <a:endParaRPr lang="en-US"/>
          </a:p>
        </p:txBody>
      </p:sp>
    </p:spTree>
    <p:extLst>
      <p:ext uri="{BB962C8B-B14F-4D97-AF65-F5344CB8AC3E}">
        <p14:creationId xmlns:p14="http://schemas.microsoft.com/office/powerpoint/2010/main" val="4262703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22</a:t>
            </a:fld>
            <a:endParaRPr lang="en-US"/>
          </a:p>
        </p:txBody>
      </p:sp>
    </p:spTree>
    <p:extLst>
      <p:ext uri="{BB962C8B-B14F-4D97-AF65-F5344CB8AC3E}">
        <p14:creationId xmlns:p14="http://schemas.microsoft.com/office/powerpoint/2010/main" val="55659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23</a:t>
            </a:fld>
            <a:endParaRPr lang="en-US"/>
          </a:p>
        </p:txBody>
      </p:sp>
    </p:spTree>
    <p:extLst>
      <p:ext uri="{BB962C8B-B14F-4D97-AF65-F5344CB8AC3E}">
        <p14:creationId xmlns:p14="http://schemas.microsoft.com/office/powerpoint/2010/main" val="151517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25</a:t>
            </a:fld>
            <a:endParaRPr lang="en-US"/>
          </a:p>
        </p:txBody>
      </p:sp>
    </p:spTree>
    <p:extLst>
      <p:ext uri="{BB962C8B-B14F-4D97-AF65-F5344CB8AC3E}">
        <p14:creationId xmlns:p14="http://schemas.microsoft.com/office/powerpoint/2010/main" val="104016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26</a:t>
            </a:fld>
            <a:endParaRPr lang="en-US"/>
          </a:p>
        </p:txBody>
      </p:sp>
    </p:spTree>
    <p:extLst>
      <p:ext uri="{BB962C8B-B14F-4D97-AF65-F5344CB8AC3E}">
        <p14:creationId xmlns:p14="http://schemas.microsoft.com/office/powerpoint/2010/main" val="13187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27</a:t>
            </a:fld>
            <a:endParaRPr lang="en-US"/>
          </a:p>
        </p:txBody>
      </p:sp>
    </p:spTree>
    <p:extLst>
      <p:ext uri="{BB962C8B-B14F-4D97-AF65-F5344CB8AC3E}">
        <p14:creationId xmlns:p14="http://schemas.microsoft.com/office/powerpoint/2010/main" val="110454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28</a:t>
            </a:fld>
            <a:endParaRPr lang="en-US"/>
          </a:p>
        </p:txBody>
      </p:sp>
    </p:spTree>
    <p:extLst>
      <p:ext uri="{BB962C8B-B14F-4D97-AF65-F5344CB8AC3E}">
        <p14:creationId xmlns:p14="http://schemas.microsoft.com/office/powerpoint/2010/main" val="83742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29</a:t>
            </a:fld>
            <a:endParaRPr lang="en-US"/>
          </a:p>
        </p:txBody>
      </p:sp>
    </p:spTree>
    <p:extLst>
      <p:ext uri="{BB962C8B-B14F-4D97-AF65-F5344CB8AC3E}">
        <p14:creationId xmlns:p14="http://schemas.microsoft.com/office/powerpoint/2010/main" val="76479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3</a:t>
            </a:fld>
            <a:endParaRPr lang="en-US"/>
          </a:p>
        </p:txBody>
      </p:sp>
    </p:spTree>
    <p:extLst>
      <p:ext uri="{BB962C8B-B14F-4D97-AF65-F5344CB8AC3E}">
        <p14:creationId xmlns:p14="http://schemas.microsoft.com/office/powerpoint/2010/main" val="282819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4</a:t>
            </a:fld>
            <a:endParaRPr lang="en-US"/>
          </a:p>
        </p:txBody>
      </p:sp>
    </p:spTree>
    <p:extLst>
      <p:ext uri="{BB962C8B-B14F-4D97-AF65-F5344CB8AC3E}">
        <p14:creationId xmlns:p14="http://schemas.microsoft.com/office/powerpoint/2010/main" val="223365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5</a:t>
            </a:fld>
            <a:endParaRPr lang="en-US"/>
          </a:p>
        </p:txBody>
      </p:sp>
    </p:spTree>
    <p:extLst>
      <p:ext uri="{BB962C8B-B14F-4D97-AF65-F5344CB8AC3E}">
        <p14:creationId xmlns:p14="http://schemas.microsoft.com/office/powerpoint/2010/main" val="162421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6</a:t>
            </a:fld>
            <a:endParaRPr lang="en-US"/>
          </a:p>
        </p:txBody>
      </p:sp>
    </p:spTree>
    <p:extLst>
      <p:ext uri="{BB962C8B-B14F-4D97-AF65-F5344CB8AC3E}">
        <p14:creationId xmlns:p14="http://schemas.microsoft.com/office/powerpoint/2010/main" val="228483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fld id="{51B3ED44-535E-4BD5-9804-261EEF1A1286}" type="slidenum">
              <a:rPr lang="en-US" smtClean="0"/>
              <a:t>8</a:t>
            </a:fld>
            <a:endParaRPr lang="en-US"/>
          </a:p>
        </p:txBody>
      </p:sp>
    </p:spTree>
    <p:extLst>
      <p:ext uri="{BB962C8B-B14F-4D97-AF65-F5344CB8AC3E}">
        <p14:creationId xmlns:p14="http://schemas.microsoft.com/office/powerpoint/2010/main" val="115600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10</a:t>
            </a:fld>
            <a:endParaRPr lang="en-US"/>
          </a:p>
        </p:txBody>
      </p:sp>
    </p:spTree>
    <p:extLst>
      <p:ext uri="{BB962C8B-B14F-4D97-AF65-F5344CB8AC3E}">
        <p14:creationId xmlns:p14="http://schemas.microsoft.com/office/powerpoint/2010/main" val="122222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11</a:t>
            </a:fld>
            <a:endParaRPr lang="en-US"/>
          </a:p>
        </p:txBody>
      </p:sp>
    </p:spTree>
    <p:extLst>
      <p:ext uri="{BB962C8B-B14F-4D97-AF65-F5344CB8AC3E}">
        <p14:creationId xmlns:p14="http://schemas.microsoft.com/office/powerpoint/2010/main" val="39579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3ED44-535E-4BD5-9804-261EEF1A1286}" type="slidenum">
              <a:rPr lang="en-US" smtClean="0"/>
              <a:t>13</a:t>
            </a:fld>
            <a:endParaRPr lang="en-US"/>
          </a:p>
        </p:txBody>
      </p:sp>
    </p:spTree>
    <p:extLst>
      <p:ext uri="{BB962C8B-B14F-4D97-AF65-F5344CB8AC3E}">
        <p14:creationId xmlns:p14="http://schemas.microsoft.com/office/powerpoint/2010/main" val="1154545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98916" y="2704012"/>
            <a:ext cx="6177942" cy="643188"/>
          </a:xfrm>
        </p:spPr>
        <p:txBody>
          <a:bodyPr anchor="b">
            <a:noAutofit/>
          </a:bodyPr>
          <a:lstStyle>
            <a:lvl1pPr algn="l">
              <a:defRPr sz="3200">
                <a:solidFill>
                  <a:srgbClr val="B73348"/>
                </a:solidFill>
                <a:latin typeface="Georgia" panose="02040502050405020303"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4598916" y="3656121"/>
            <a:ext cx="5664135" cy="876690"/>
          </a:xfrm>
        </p:spPr>
        <p:txBody>
          <a:bodyPr>
            <a:normAutofit/>
          </a:bodyPr>
          <a:lstStyle>
            <a:lvl1pPr marL="0" indent="0" algn="l">
              <a:spcBef>
                <a:spcPct val="0"/>
              </a:spcBef>
              <a:spcAft>
                <a:spcPts val="600"/>
              </a:spcAft>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565920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0C180-7683-475C-9385-8F5D3D099833}"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81CF-2A3D-44D4-AE39-0729A8F9AF9F}" type="slidenum">
              <a:rPr lang="en-US" smtClean="0"/>
              <a:t>‹#›</a:t>
            </a:fld>
            <a:endParaRPr lang="en-US"/>
          </a:p>
        </p:txBody>
      </p:sp>
    </p:spTree>
    <p:extLst>
      <p:ext uri="{BB962C8B-B14F-4D97-AF65-F5344CB8AC3E}">
        <p14:creationId xmlns:p14="http://schemas.microsoft.com/office/powerpoint/2010/main" val="17359536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68388" y="1709738"/>
            <a:ext cx="6279061" cy="2852737"/>
          </a:xfrm>
        </p:spPr>
        <p:txBody>
          <a:bodyPr anchor="b">
            <a:normAutofit/>
          </a:bodyPr>
          <a:lstStyle>
            <a:lvl1pPr algn="l">
              <a:defRPr sz="3200"/>
            </a:lvl1pPr>
          </a:lstStyle>
          <a:p>
            <a:r>
              <a:rPr lang="en-US" smtClean="0"/>
              <a:t>Click to edit Master title style</a:t>
            </a:r>
            <a:endParaRPr lang="en-US"/>
          </a:p>
        </p:txBody>
      </p:sp>
      <p:sp>
        <p:nvSpPr>
          <p:cNvPr id="3" name="Text Placeholder 2"/>
          <p:cNvSpPr>
            <a:spLocks noGrp="1"/>
          </p:cNvSpPr>
          <p:nvPr>
            <p:ph type="body" idx="1"/>
          </p:nvPr>
        </p:nvSpPr>
        <p:spPr>
          <a:xfrm>
            <a:off x="5068388" y="4589463"/>
            <a:ext cx="6279062"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10C180-7683-475C-9385-8F5D3D099833}"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81CF-2A3D-44D4-AE39-0729A8F9AF9F}" type="slidenum">
              <a:rPr lang="en-US" smtClean="0"/>
              <a:t>‹#›</a:t>
            </a:fld>
            <a:endParaRPr lang="en-US"/>
          </a:p>
        </p:txBody>
      </p:sp>
    </p:spTree>
    <p:extLst>
      <p:ext uri="{BB962C8B-B14F-4D97-AF65-F5344CB8AC3E}">
        <p14:creationId xmlns:p14="http://schemas.microsoft.com/office/powerpoint/2010/main" val="41316083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0C180-7683-475C-9385-8F5D3D099833}"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81CF-2A3D-44D4-AE39-0729A8F9AF9F}" type="slidenum">
              <a:rPr lang="en-US" smtClean="0"/>
              <a:t>‹#›</a:t>
            </a:fld>
            <a:endParaRPr lang="en-US"/>
          </a:p>
        </p:txBody>
      </p:sp>
    </p:spTree>
    <p:extLst>
      <p:ext uri="{BB962C8B-B14F-4D97-AF65-F5344CB8AC3E}">
        <p14:creationId xmlns:p14="http://schemas.microsoft.com/office/powerpoint/2010/main" val="29720618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2359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714081"/>
            <a:ext cx="5157787" cy="302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714081"/>
            <a:ext cx="5183188" cy="3020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0C180-7683-475C-9385-8F5D3D099833}"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E81CF-2A3D-44D4-AE39-0729A8F9AF9F}" type="slidenum">
              <a:rPr lang="en-US" smtClean="0"/>
              <a:t>‹#›</a:t>
            </a:fld>
            <a:endParaRPr lang="en-US"/>
          </a:p>
        </p:txBody>
      </p:sp>
    </p:spTree>
    <p:extLst>
      <p:ext uri="{BB962C8B-B14F-4D97-AF65-F5344CB8AC3E}">
        <p14:creationId xmlns:p14="http://schemas.microsoft.com/office/powerpoint/2010/main" val="2126557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0C180-7683-475C-9385-8F5D3D099833}"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E81CF-2A3D-44D4-AE39-0729A8F9AF9F}" type="slidenum">
              <a:rPr lang="en-US" smtClean="0"/>
              <a:t>‹#›</a:t>
            </a:fld>
            <a:endParaRPr lang="en-US"/>
          </a:p>
        </p:txBody>
      </p:sp>
    </p:spTree>
    <p:extLst>
      <p:ext uri="{BB962C8B-B14F-4D97-AF65-F5344CB8AC3E}">
        <p14:creationId xmlns:p14="http://schemas.microsoft.com/office/powerpoint/2010/main" val="38139027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0C180-7683-475C-9385-8F5D3D099833}"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E81CF-2A3D-44D4-AE39-0729A8F9AF9F}" type="slidenum">
              <a:rPr lang="en-US" smtClean="0"/>
              <a:t>‹#›</a:t>
            </a:fld>
            <a:endParaRPr lang="en-US"/>
          </a:p>
        </p:txBody>
      </p:sp>
    </p:spTree>
    <p:extLst>
      <p:ext uri="{BB962C8B-B14F-4D97-AF65-F5344CB8AC3E}">
        <p14:creationId xmlns:p14="http://schemas.microsoft.com/office/powerpoint/2010/main" val="40962978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65125"/>
            <a:ext cx="12192000" cy="6145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7018" y="1459865"/>
            <a:ext cx="10920548" cy="406572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1059" y="61253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0C180-7683-475C-9385-8F5D3D099833}" type="datetimeFigureOut">
              <a:rPr lang="en-US" smtClean="0"/>
              <a:t>7/11/2020</a:t>
            </a:fld>
            <a:endParaRPr lang="en-US"/>
          </a:p>
        </p:txBody>
      </p:sp>
      <p:sp>
        <p:nvSpPr>
          <p:cNvPr id="5" name="Footer Placeholder 4"/>
          <p:cNvSpPr>
            <a:spLocks noGrp="1"/>
          </p:cNvSpPr>
          <p:nvPr>
            <p:ph type="ftr" sz="quarter" idx="3"/>
          </p:nvPr>
        </p:nvSpPr>
        <p:spPr>
          <a:xfrm>
            <a:off x="4038600" y="612534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20739" y="612534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E81CF-2A3D-44D4-AE39-0729A8F9AF9F}" type="slidenum">
              <a:rPr lang="en-US" smtClean="0"/>
              <a:t>‹#›</a:t>
            </a:fld>
            <a:endParaRPr lang="en-US"/>
          </a:p>
        </p:txBody>
      </p:sp>
    </p:spTree>
    <p:extLst>
      <p:ext uri="{BB962C8B-B14F-4D97-AF65-F5344CB8AC3E}">
        <p14:creationId xmlns:p14="http://schemas.microsoft.com/office/powerpoint/2010/main" val="39898504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ransition/>
  <p:txStyles>
    <p:titleStyle>
      <a:lvl1pPr algn="ctr" defTabSz="914400" rtl="0" eaLnBrk="1" latinLnBrk="0" hangingPunct="1">
        <a:lnSpc>
          <a:spcPct val="90000"/>
        </a:lnSpc>
        <a:spcBef>
          <a:spcPct val="0"/>
        </a:spcBef>
        <a:buNone/>
        <a:defRPr sz="2800" kern="1200">
          <a:solidFill>
            <a:srgbClr val="B73348"/>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B7334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7334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7334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7334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7334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5441" y="2023872"/>
            <a:ext cx="6831084" cy="1353808"/>
          </a:xfrm>
        </p:spPr>
        <p:txBody>
          <a:bodyPr/>
          <a:lstStyle/>
          <a:p>
            <a:pPr algn="ctr"/>
            <a:r>
              <a:rPr lang="en-US" sz="4800" smtClean="0"/>
              <a:t>Climate Issues and Shoreline Management</a:t>
            </a:r>
            <a:endParaRPr lang="en-US" sz="4800"/>
          </a:p>
        </p:txBody>
      </p:sp>
      <p:sp>
        <p:nvSpPr>
          <p:cNvPr id="3" name="Subtitle 2"/>
          <p:cNvSpPr>
            <a:spLocks noGrp="1"/>
          </p:cNvSpPr>
          <p:nvPr>
            <p:ph type="subTitle" idx="1"/>
          </p:nvPr>
        </p:nvSpPr>
        <p:spPr>
          <a:xfrm>
            <a:off x="4598916" y="3656120"/>
            <a:ext cx="5664135" cy="2455120"/>
          </a:xfrm>
        </p:spPr>
        <p:txBody>
          <a:bodyPr>
            <a:noAutofit/>
          </a:bodyPr>
          <a:lstStyle/>
          <a:p>
            <a:pPr algn="ctr"/>
            <a:r>
              <a:rPr lang="en-US" sz="2800"/>
              <a:t>State and Local Level </a:t>
            </a:r>
            <a:endParaRPr lang="en-US" sz="2800" smtClean="0"/>
          </a:p>
          <a:p>
            <a:pPr algn="ctr"/>
            <a:r>
              <a:rPr lang="en-US" sz="2800" smtClean="0"/>
              <a:t>Climate Change Considerations for </a:t>
            </a:r>
          </a:p>
          <a:p>
            <a:pPr algn="ctr"/>
            <a:r>
              <a:rPr lang="en-US" sz="2800" smtClean="0"/>
              <a:t>Development</a:t>
            </a:r>
          </a:p>
          <a:p>
            <a:pPr algn="ctr"/>
            <a:endParaRPr lang="en-US" sz="2800"/>
          </a:p>
          <a:p>
            <a:pPr algn="ctr"/>
            <a:r>
              <a:rPr lang="en-US" sz="1600" smtClean="0"/>
              <a:t>Aaron C. Dunlap</a:t>
            </a:r>
          </a:p>
          <a:p>
            <a:pPr algn="ctr"/>
            <a:r>
              <a:rPr lang="en-US" sz="1600" smtClean="0"/>
              <a:t>adunlap@carltonfields.com</a:t>
            </a:r>
            <a:endParaRPr lang="en-US" sz="1600"/>
          </a:p>
        </p:txBody>
      </p:sp>
    </p:spTree>
    <p:extLst>
      <p:ext uri="{BB962C8B-B14F-4D97-AF65-F5344CB8AC3E}">
        <p14:creationId xmlns:p14="http://schemas.microsoft.com/office/powerpoint/2010/main" val="1451079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FEMA Flood Maps</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6733"/>
            <a:ext cx="8973645" cy="6791267"/>
          </a:xfrm>
        </p:spPr>
      </p:pic>
    </p:spTree>
    <p:extLst>
      <p:ext uri="{BB962C8B-B14F-4D97-AF65-F5344CB8AC3E}">
        <p14:creationId xmlns:p14="http://schemas.microsoft.com/office/powerpoint/2010/main" val="39310706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FEMA </a:t>
            </a:r>
            <a:r>
              <a:rPr lang="en-US" sz="3600" smtClean="0"/>
              <a:t>Flood Maps - Amendments</a:t>
            </a:r>
            <a:endParaRPr lang="en-US" sz="3600"/>
          </a:p>
        </p:txBody>
      </p:sp>
      <p:sp>
        <p:nvSpPr>
          <p:cNvPr id="3" name="Content Placeholder 2"/>
          <p:cNvSpPr>
            <a:spLocks noGrp="1"/>
          </p:cNvSpPr>
          <p:nvPr>
            <p:ph idx="1"/>
          </p:nvPr>
        </p:nvSpPr>
        <p:spPr/>
        <p:txBody>
          <a:bodyPr/>
          <a:lstStyle/>
          <a:p>
            <a:r>
              <a:rPr lang="en-US" sz="2400"/>
              <a:t>FEMA initiated map </a:t>
            </a:r>
            <a:r>
              <a:rPr lang="en-US" sz="2400" smtClean="0"/>
              <a:t>amendments.</a:t>
            </a:r>
            <a:endParaRPr lang="en-US" sz="2400"/>
          </a:p>
          <a:p>
            <a:pPr lvl="1"/>
            <a:r>
              <a:rPr lang="en-US" sz="2400"/>
              <a:t>Only focuses on those areas where development is the greatest with the most outdated </a:t>
            </a:r>
            <a:r>
              <a:rPr lang="en-US" sz="2400" smtClean="0"/>
              <a:t>maps.</a:t>
            </a:r>
            <a:endParaRPr lang="en-US" sz="2400"/>
          </a:p>
          <a:p>
            <a:pPr lvl="1"/>
            <a:endParaRPr lang="en-US"/>
          </a:p>
          <a:p>
            <a:r>
              <a:rPr lang="en-US" sz="2400"/>
              <a:t>Local </a:t>
            </a:r>
            <a:r>
              <a:rPr lang="en-US" sz="2400" smtClean="0"/>
              <a:t>government initiated amendments.</a:t>
            </a:r>
            <a:endParaRPr lang="en-US" sz="2400"/>
          </a:p>
          <a:p>
            <a:pPr lvl="1"/>
            <a:r>
              <a:rPr lang="en-US" sz="2400"/>
              <a:t>Changes to Special Flood Hazard Map Area (1%+ annual chance of flooding</a:t>
            </a:r>
            <a:r>
              <a:rPr lang="en-US" sz="2400" smtClean="0"/>
              <a:t>).</a:t>
            </a:r>
            <a:endParaRPr lang="en-US" sz="2400"/>
          </a:p>
          <a:p>
            <a:pPr lvl="1"/>
            <a:r>
              <a:rPr lang="en-US" sz="2400"/>
              <a:t>Nat’l Flood Ins. Program Community </a:t>
            </a:r>
            <a:r>
              <a:rPr lang="en-US" sz="2400" smtClean="0"/>
              <a:t>initiated. </a:t>
            </a:r>
            <a:endParaRPr lang="en-US" sz="2400"/>
          </a:p>
          <a:p>
            <a:pPr lvl="2"/>
            <a:r>
              <a:rPr lang="en-US" sz="2400"/>
              <a:t>Updated through hydrologic/hydraulic modeling, mapping, </a:t>
            </a:r>
            <a:r>
              <a:rPr lang="en-US" sz="2400" smtClean="0"/>
              <a:t>floodplain boundary </a:t>
            </a:r>
            <a:r>
              <a:rPr lang="en-US" sz="2400"/>
              <a:t>changes, topographic changes, etc. </a:t>
            </a:r>
          </a:p>
          <a:p>
            <a:endParaRPr lang="en-US"/>
          </a:p>
        </p:txBody>
      </p:sp>
    </p:spTree>
    <p:extLst>
      <p:ext uri="{BB962C8B-B14F-4D97-AF65-F5344CB8AC3E}">
        <p14:creationId xmlns:p14="http://schemas.microsoft.com/office/powerpoint/2010/main" val="25229714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FEMA Flood Maps - Amendments</a:t>
            </a:r>
            <a:endParaRPr lang="en-US"/>
          </a:p>
        </p:txBody>
      </p:sp>
      <p:sp>
        <p:nvSpPr>
          <p:cNvPr id="3" name="Content Placeholder 2"/>
          <p:cNvSpPr>
            <a:spLocks noGrp="1"/>
          </p:cNvSpPr>
          <p:nvPr>
            <p:ph idx="1"/>
          </p:nvPr>
        </p:nvSpPr>
        <p:spPr/>
        <p:txBody>
          <a:bodyPr>
            <a:normAutofit lnSpcReduction="10000"/>
          </a:bodyPr>
          <a:lstStyle/>
          <a:p>
            <a:r>
              <a:rPr lang="en-US" sz="2400"/>
              <a:t>Done Through Physical Map Edit or Letter </a:t>
            </a:r>
            <a:r>
              <a:rPr lang="en-US" sz="2400" smtClean="0"/>
              <a:t>Revision.</a:t>
            </a:r>
          </a:p>
          <a:p>
            <a:endParaRPr lang="en-US" sz="2400"/>
          </a:p>
          <a:p>
            <a:pPr lvl="1"/>
            <a:r>
              <a:rPr lang="en-US" sz="2400" smtClean="0"/>
              <a:t>Physical Map Revision – where one or more panels are completely revised and republished.</a:t>
            </a:r>
          </a:p>
          <a:p>
            <a:pPr marL="457200" lvl="1" indent="0">
              <a:buNone/>
            </a:pPr>
            <a:endParaRPr lang="en-US" sz="2400"/>
          </a:p>
          <a:p>
            <a:pPr lvl="2"/>
            <a:r>
              <a:rPr lang="en-US" sz="2400" smtClean="0"/>
              <a:t>Community comment </a:t>
            </a:r>
            <a:r>
              <a:rPr lang="en-US" sz="2400"/>
              <a:t>period, 6 month compliance period </a:t>
            </a:r>
            <a:r>
              <a:rPr lang="en-US" sz="2400" smtClean="0"/>
              <a:t>to update ordinances.</a:t>
            </a:r>
          </a:p>
          <a:p>
            <a:pPr lvl="3"/>
            <a:r>
              <a:rPr lang="en-US" sz="2400" smtClean="0"/>
              <a:t>Incredibly </a:t>
            </a:r>
            <a:r>
              <a:rPr lang="en-US" sz="2400"/>
              <a:t>time intensive </a:t>
            </a:r>
            <a:r>
              <a:rPr lang="en-US" sz="2400" smtClean="0"/>
              <a:t>and affects greatest number of people.</a:t>
            </a:r>
          </a:p>
          <a:p>
            <a:pPr lvl="4"/>
            <a:r>
              <a:rPr lang="en-US" sz="2400" smtClean="0"/>
              <a:t>18 </a:t>
            </a:r>
            <a:r>
              <a:rPr lang="en-US" sz="2400"/>
              <a:t>month process. All supporting data is updated and the whole map panel is redone. Not regularly done. Must be requested by “CEO of </a:t>
            </a:r>
            <a:r>
              <a:rPr lang="en-US" sz="2400" smtClean="0"/>
              <a:t>community.”</a:t>
            </a:r>
          </a:p>
        </p:txBody>
      </p:sp>
    </p:spTree>
    <p:extLst>
      <p:ext uri="{BB962C8B-B14F-4D97-AF65-F5344CB8AC3E}">
        <p14:creationId xmlns:p14="http://schemas.microsoft.com/office/powerpoint/2010/main" val="23165472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FEMA Flood Maps - Amendments</a:t>
            </a:r>
          </a:p>
        </p:txBody>
      </p:sp>
      <p:sp>
        <p:nvSpPr>
          <p:cNvPr id="3" name="Content Placeholder 2"/>
          <p:cNvSpPr>
            <a:spLocks noGrp="1"/>
          </p:cNvSpPr>
          <p:nvPr>
            <p:ph idx="1"/>
          </p:nvPr>
        </p:nvSpPr>
        <p:spPr/>
        <p:txBody>
          <a:bodyPr>
            <a:normAutofit/>
          </a:bodyPr>
          <a:lstStyle/>
          <a:p>
            <a:pPr lvl="1"/>
            <a:r>
              <a:rPr lang="en-US" sz="2400"/>
              <a:t>Letter of Map Revision (LOMR</a:t>
            </a:r>
            <a:r>
              <a:rPr lang="en-US" sz="2400" smtClean="0"/>
              <a:t>).</a:t>
            </a:r>
          </a:p>
          <a:p>
            <a:pPr lvl="1"/>
            <a:endParaRPr lang="en-US" sz="2400"/>
          </a:p>
          <a:p>
            <a:pPr lvl="2"/>
            <a:r>
              <a:rPr lang="en-US" sz="2400"/>
              <a:t>Official modification to an effective Flood Insurance Rate Map (FIRM). LOMRs can result in a physical change to the existing regulatory floodway, the effective Base Flood Elevations (BFEs), or the Special Flood Hazard Area (SFHA). Smaller areas included, so affects fewer people, smaller area of data and modeling. </a:t>
            </a:r>
          </a:p>
        </p:txBody>
      </p:sp>
    </p:spTree>
    <p:extLst>
      <p:ext uri="{BB962C8B-B14F-4D97-AF65-F5344CB8AC3E}">
        <p14:creationId xmlns:p14="http://schemas.microsoft.com/office/powerpoint/2010/main" val="23970658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FEMA Flood Maps - Amendments</a:t>
            </a:r>
          </a:p>
        </p:txBody>
      </p:sp>
      <p:sp>
        <p:nvSpPr>
          <p:cNvPr id="3" name="Content Placeholder 2"/>
          <p:cNvSpPr>
            <a:spLocks noGrp="1"/>
          </p:cNvSpPr>
          <p:nvPr>
            <p:ph idx="1"/>
          </p:nvPr>
        </p:nvSpPr>
        <p:spPr/>
        <p:txBody>
          <a:bodyPr>
            <a:normAutofit/>
          </a:bodyPr>
          <a:lstStyle/>
          <a:p>
            <a:r>
              <a:rPr lang="en-US"/>
              <a:t>Actual </a:t>
            </a:r>
            <a:r>
              <a:rPr lang="en-US" smtClean="0"/>
              <a:t>map revisions </a:t>
            </a:r>
            <a:r>
              <a:rPr lang="en-US"/>
              <a:t>must be initiated through the local government. </a:t>
            </a:r>
            <a:endParaRPr lang="en-US" smtClean="0"/>
          </a:p>
          <a:p>
            <a:endParaRPr lang="en-US"/>
          </a:p>
          <a:p>
            <a:r>
              <a:rPr lang="en-US" smtClean="0"/>
              <a:t>However – owners can petition to change a property’s Flood Zone Designation. </a:t>
            </a:r>
          </a:p>
          <a:p>
            <a:pPr lvl="1"/>
            <a:r>
              <a:rPr lang="en-US" smtClean="0"/>
              <a:t>Submit application to FEMA for a formal determination of location/elevation in relation to an identified Special Flood Hazard Area (1% chance or greater of flooding in any given year, i.e. the 100 year floodplain). </a:t>
            </a:r>
          </a:p>
          <a:p>
            <a:pPr marL="457200" lvl="1" indent="0">
              <a:buNone/>
            </a:pPr>
            <a:endParaRPr lang="en-US" smtClean="0"/>
          </a:p>
          <a:p>
            <a:pPr lvl="1"/>
            <a:r>
              <a:rPr lang="en-US" smtClean="0"/>
              <a:t>After </a:t>
            </a:r>
            <a:r>
              <a:rPr lang="en-US"/>
              <a:t>FEMA reviews the map change request, it will issue a Determination Document, either approving or denying the map change. If FEMA grants the map amendment or revision request, the property owner may no longer be required to pay flood insurance. The property owner may send the Determination Document to their lender and request that the federal flood insurance requirement for the structure be removed</a:t>
            </a:r>
            <a:r>
              <a:rPr lang="en-US" smtClean="0"/>
              <a:t>. </a:t>
            </a:r>
            <a:r>
              <a:rPr lang="en-US" sz="1200" smtClean="0"/>
              <a:t>(https</a:t>
            </a:r>
            <a:r>
              <a:rPr lang="en-US" sz="1200"/>
              <a:t>://</a:t>
            </a:r>
            <a:r>
              <a:rPr lang="en-US" sz="1200" smtClean="0"/>
              <a:t>www.fema.gov/change-flood-zone-designation-online-letter-map-change)</a:t>
            </a:r>
            <a:endParaRPr lang="en-US" sz="1200"/>
          </a:p>
          <a:p>
            <a:endParaRPr lang="en-US"/>
          </a:p>
        </p:txBody>
      </p:sp>
    </p:spTree>
    <p:extLst>
      <p:ext uri="{BB962C8B-B14F-4D97-AF65-F5344CB8AC3E}">
        <p14:creationId xmlns:p14="http://schemas.microsoft.com/office/powerpoint/2010/main" val="36867359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Water and Sewage</a:t>
            </a:r>
            <a:endParaRPr lang="en-US"/>
          </a:p>
        </p:txBody>
      </p:sp>
      <p:sp>
        <p:nvSpPr>
          <p:cNvPr id="3" name="Content Placeholder 2"/>
          <p:cNvSpPr>
            <a:spLocks noGrp="1"/>
          </p:cNvSpPr>
          <p:nvPr>
            <p:ph idx="1"/>
          </p:nvPr>
        </p:nvSpPr>
        <p:spPr>
          <a:xfrm>
            <a:off x="627018" y="1876425"/>
            <a:ext cx="10920548" cy="3649164"/>
          </a:xfrm>
        </p:spPr>
        <p:txBody>
          <a:bodyPr>
            <a:normAutofit lnSpcReduction="10000"/>
          </a:bodyPr>
          <a:lstStyle/>
          <a:p>
            <a:r>
              <a:rPr lang="en-US" sz="2400" smtClean="0"/>
              <a:t>Water Use</a:t>
            </a:r>
          </a:p>
          <a:p>
            <a:endParaRPr lang="en-US" sz="2400" smtClean="0"/>
          </a:p>
          <a:p>
            <a:pPr lvl="1"/>
            <a:r>
              <a:rPr lang="en-US" sz="2400" smtClean="0"/>
              <a:t>In Florida Managed by Water Management Districts via consumptive use permits.</a:t>
            </a:r>
          </a:p>
          <a:p>
            <a:pPr lvl="2"/>
            <a:r>
              <a:rPr lang="en-US" sz="2400" smtClean="0"/>
              <a:t>What water is actually available, beneficial uses, alternative sources, etc. </a:t>
            </a:r>
          </a:p>
          <a:p>
            <a:pPr lvl="2"/>
            <a:r>
              <a:rPr lang="en-US" sz="2400" smtClean="0"/>
              <a:t>Consumptive use permits can be locked in years in advance.</a:t>
            </a:r>
          </a:p>
          <a:p>
            <a:pPr lvl="3"/>
            <a:r>
              <a:rPr lang="en-US" sz="2400" smtClean="0"/>
              <a:t>Sector Plans – may obtain permits for duration of the long-term master plan (ex., Deseret Ranch’s LTMP has a build-out date of 2070). </a:t>
            </a:r>
          </a:p>
          <a:p>
            <a:pPr marL="1371600" lvl="3" indent="0">
              <a:buNone/>
            </a:pPr>
            <a:endParaRPr lang="en-US" smtClean="0"/>
          </a:p>
          <a:p>
            <a:pPr lvl="2"/>
            <a:endParaRPr lang="en-US"/>
          </a:p>
        </p:txBody>
      </p:sp>
    </p:spTree>
    <p:extLst>
      <p:ext uri="{BB962C8B-B14F-4D97-AF65-F5344CB8AC3E}">
        <p14:creationId xmlns:p14="http://schemas.microsoft.com/office/powerpoint/2010/main" val="36004330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Water and Sewage</a:t>
            </a:r>
            <a:endParaRPr lang="en-US"/>
          </a:p>
        </p:txBody>
      </p:sp>
      <p:sp>
        <p:nvSpPr>
          <p:cNvPr id="3" name="Content Placeholder 2"/>
          <p:cNvSpPr>
            <a:spLocks noGrp="1"/>
          </p:cNvSpPr>
          <p:nvPr>
            <p:ph idx="1"/>
          </p:nvPr>
        </p:nvSpPr>
        <p:spPr/>
        <p:txBody>
          <a:bodyPr>
            <a:normAutofit lnSpcReduction="10000"/>
          </a:bodyPr>
          <a:lstStyle/>
          <a:p>
            <a:pPr lvl="1"/>
            <a:r>
              <a:rPr lang="en-US" sz="2400"/>
              <a:t>Water bottlers </a:t>
            </a:r>
            <a:r>
              <a:rPr lang="en-US" sz="2400" smtClean="0"/>
              <a:t>– Currently $115 </a:t>
            </a:r>
            <a:r>
              <a:rPr lang="en-US" sz="2400"/>
              <a:t>permit fee for right to take almost 1M gallons/day.</a:t>
            </a:r>
          </a:p>
          <a:p>
            <a:pPr lvl="2"/>
            <a:endParaRPr lang="en-US" sz="2400" smtClean="0"/>
          </a:p>
          <a:p>
            <a:pPr lvl="2"/>
            <a:r>
              <a:rPr lang="en-US" sz="2400" smtClean="0"/>
              <a:t>CS/CS/SB 712 (Environmental Resource Management) includes a provision that requires the Department of Environmental Protection to coordinate with water management districts and conduct a study on the bottled water industry and what springs are being used for bottled water, minimum flows, impacts, conservation measures, economic impacts and costs, and a cost benefit analysis on the industry and use of springs in Florida. </a:t>
            </a:r>
          </a:p>
          <a:p>
            <a:pPr lvl="2"/>
            <a:endParaRPr lang="en-US" sz="2400"/>
          </a:p>
          <a:p>
            <a:pPr lvl="2"/>
            <a:r>
              <a:rPr lang="en-US" sz="2400" smtClean="0"/>
              <a:t>Must complete a report with findings by 6/2021.</a:t>
            </a:r>
          </a:p>
          <a:p>
            <a:pPr lvl="2"/>
            <a:endParaRPr lang="en-US"/>
          </a:p>
          <a:p>
            <a:pPr marL="914400" lvl="2" indent="0">
              <a:buNone/>
            </a:pPr>
            <a:endParaRPr lang="en-US"/>
          </a:p>
          <a:p>
            <a:pPr lvl="2"/>
            <a:endParaRPr lang="en-US"/>
          </a:p>
          <a:p>
            <a:endParaRPr lang="en-US"/>
          </a:p>
        </p:txBody>
      </p:sp>
    </p:spTree>
    <p:extLst>
      <p:ext uri="{BB962C8B-B14F-4D97-AF65-F5344CB8AC3E}">
        <p14:creationId xmlns:p14="http://schemas.microsoft.com/office/powerpoint/2010/main" val="12730399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Water and Sewer</a:t>
            </a:r>
            <a:endParaRPr lang="en-US"/>
          </a:p>
        </p:txBody>
      </p:sp>
      <p:sp>
        <p:nvSpPr>
          <p:cNvPr id="3" name="Content Placeholder 2"/>
          <p:cNvSpPr>
            <a:spLocks noGrp="1"/>
          </p:cNvSpPr>
          <p:nvPr>
            <p:ph idx="1"/>
          </p:nvPr>
        </p:nvSpPr>
        <p:spPr/>
        <p:txBody>
          <a:bodyPr/>
          <a:lstStyle/>
          <a:p>
            <a:pPr lvl="1"/>
            <a:r>
              <a:rPr lang="en-US" smtClean="0"/>
              <a:t>This arose from media attention connected to a renewal permit that was pending on the west coast of Florida. </a:t>
            </a:r>
          </a:p>
          <a:p>
            <a:pPr lvl="2"/>
            <a:r>
              <a:rPr lang="en-US" smtClean="0"/>
              <a:t>Permit was for 1M</a:t>
            </a:r>
            <a:r>
              <a:rPr lang="en-US"/>
              <a:t>+ </a:t>
            </a:r>
            <a:r>
              <a:rPr lang="en-US" smtClean="0"/>
              <a:t>gallons/day, and that permit </a:t>
            </a:r>
            <a:r>
              <a:rPr lang="en-US"/>
              <a:t>holder currently, and </a:t>
            </a:r>
            <a:r>
              <a:rPr lang="en-US" smtClean="0"/>
              <a:t>would continue</a:t>
            </a:r>
            <a:r>
              <a:rPr lang="en-US"/>
              <a:t>, to sell the water to Nestle for bottling.</a:t>
            </a:r>
          </a:p>
          <a:p>
            <a:pPr lvl="3"/>
            <a:r>
              <a:rPr lang="en-US"/>
              <a:t>Amount of water at permit max would be 8.7M bottles of water/day. </a:t>
            </a:r>
          </a:p>
          <a:p>
            <a:pPr lvl="3"/>
            <a:r>
              <a:rPr lang="en-US"/>
              <a:t>Staff recommendation to Suwannee WMD board to deny permit. Already administrative challenge to DOAH, so everything still pending. </a:t>
            </a:r>
          </a:p>
          <a:p>
            <a:pPr lvl="2"/>
            <a:endParaRPr lang="en-US"/>
          </a:p>
          <a:p>
            <a:pPr lvl="1"/>
            <a:r>
              <a:rPr lang="en-US"/>
              <a:t>Ongoing disagreement over agricultural versus bottling versus environmental versus economics/jobs.</a:t>
            </a:r>
          </a:p>
          <a:p>
            <a:pPr marL="0" indent="0">
              <a:buNone/>
            </a:pPr>
            <a:r>
              <a:rPr lang="en-US" sz="1200"/>
              <a:t>https://www.nytimes.com/2020/03/08/business/nestle-florida-water.html; https://www.ocala.com/news/20200309/nestl-decision-on-hold-after-springs-owners-file-petition</a:t>
            </a:r>
          </a:p>
          <a:p>
            <a:endParaRPr lang="en-US"/>
          </a:p>
        </p:txBody>
      </p:sp>
    </p:spTree>
    <p:extLst>
      <p:ext uri="{BB962C8B-B14F-4D97-AF65-F5344CB8AC3E}">
        <p14:creationId xmlns:p14="http://schemas.microsoft.com/office/powerpoint/2010/main" val="41120085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Water and Sewage</a:t>
            </a:r>
            <a:endParaRPr lang="en-US"/>
          </a:p>
        </p:txBody>
      </p:sp>
      <p:sp>
        <p:nvSpPr>
          <p:cNvPr id="3" name="Content Placeholder 2"/>
          <p:cNvSpPr>
            <a:spLocks noGrp="1"/>
          </p:cNvSpPr>
          <p:nvPr>
            <p:ph idx="1"/>
          </p:nvPr>
        </p:nvSpPr>
        <p:spPr>
          <a:xfrm>
            <a:off x="627018" y="1459864"/>
            <a:ext cx="10920548" cy="4346575"/>
          </a:xfrm>
        </p:spPr>
        <p:txBody>
          <a:bodyPr>
            <a:normAutofit fontScale="85000" lnSpcReduction="20000"/>
          </a:bodyPr>
          <a:lstStyle/>
          <a:p>
            <a:r>
              <a:rPr lang="en-US" sz="2400" smtClean="0"/>
              <a:t>Another water and sewer bill that passed this past session was CS/CS/HB1091 Environmental Accountability.</a:t>
            </a:r>
          </a:p>
          <a:p>
            <a:pPr marL="0" indent="0">
              <a:buNone/>
            </a:pPr>
            <a:endParaRPr lang="en-US" sz="2100" smtClean="0"/>
          </a:p>
          <a:p>
            <a:pPr lvl="1"/>
            <a:r>
              <a:rPr lang="en-US" sz="2100" smtClean="0"/>
              <a:t>The bill increased and clarified </a:t>
            </a:r>
            <a:r>
              <a:rPr lang="en-US" sz="2100"/>
              <a:t>various statutory penalties for violations of environmental </a:t>
            </a:r>
            <a:r>
              <a:rPr lang="en-US" sz="2100" smtClean="0"/>
              <a:t>laws, including specifying that </a:t>
            </a:r>
            <a:r>
              <a:rPr lang="en-US" sz="2100"/>
              <a:t>for certain violations each day during any portion of which the violation occurs constitutes a separate offense. </a:t>
            </a:r>
            <a:endParaRPr lang="en-US" sz="2100" smtClean="0"/>
          </a:p>
          <a:p>
            <a:pPr lvl="1"/>
            <a:endParaRPr lang="en-US" sz="2100"/>
          </a:p>
          <a:p>
            <a:pPr lvl="1"/>
            <a:r>
              <a:rPr lang="en-US" sz="2100" smtClean="0"/>
              <a:t>Specifying </a:t>
            </a:r>
            <a:r>
              <a:rPr lang="en-US" sz="2100"/>
              <a:t>that each day the cause of an unauthorized discharge of domestic wastewater is not addressed constitutes a separate offense until the violation is resolved by order or judgment. </a:t>
            </a:r>
            <a:endParaRPr lang="en-US" sz="2100" smtClean="0"/>
          </a:p>
          <a:p>
            <a:pPr lvl="1"/>
            <a:endParaRPr lang="en-US" sz="2100"/>
          </a:p>
          <a:p>
            <a:pPr lvl="1"/>
            <a:r>
              <a:rPr lang="en-US" sz="2100" smtClean="0"/>
              <a:t>With </a:t>
            </a:r>
            <a:r>
              <a:rPr lang="en-US" sz="2100"/>
              <a:t>respect to sanitary sewer laterals (the portion of the sewer network connecting individual private properties to the public sewer system) the bill </a:t>
            </a:r>
            <a:r>
              <a:rPr lang="en-US" sz="2100" smtClean="0"/>
              <a:t>encouraged </a:t>
            </a:r>
            <a:r>
              <a:rPr lang="en-US" sz="2100"/>
              <a:t>each county and municipality to establish an evaluation and rehabilitation program for sanitary sewer laterals on residential and commercial properties within the county’s or municipality’s jurisdiction to identify and reduce extraneous flow from leaking sanitary sewer laterals by July 1, 2022</a:t>
            </a:r>
            <a:r>
              <a:rPr lang="en-US" sz="2100" smtClean="0"/>
              <a:t>.</a:t>
            </a:r>
          </a:p>
          <a:p>
            <a:pPr lvl="1"/>
            <a:endParaRPr lang="en-US" sz="2100"/>
          </a:p>
          <a:p>
            <a:pPr lvl="1"/>
            <a:r>
              <a:rPr lang="en-US" sz="2100" smtClean="0"/>
              <a:t>Requires </a:t>
            </a:r>
            <a:r>
              <a:rPr lang="en-US" sz="2100"/>
              <a:t>a seller of real property, before executing a contract for sale, to disclose to a prospective purchaser any known defects in the property’s sanitary sewer lateral</a:t>
            </a:r>
            <a:r>
              <a:rPr lang="en-US" sz="2100" smtClean="0"/>
              <a:t>.</a:t>
            </a:r>
            <a:endParaRPr lang="en-US" sz="2100"/>
          </a:p>
        </p:txBody>
      </p:sp>
    </p:spTree>
    <p:extLst>
      <p:ext uri="{BB962C8B-B14F-4D97-AF65-F5344CB8AC3E}">
        <p14:creationId xmlns:p14="http://schemas.microsoft.com/office/powerpoint/2010/main" val="39746624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Saltwater Intrusion</a:t>
            </a:r>
            <a:endParaRPr lang="en-US"/>
          </a:p>
        </p:txBody>
      </p:sp>
      <p:sp>
        <p:nvSpPr>
          <p:cNvPr id="3" name="Content Placeholder 2"/>
          <p:cNvSpPr>
            <a:spLocks noGrp="1"/>
          </p:cNvSpPr>
          <p:nvPr>
            <p:ph idx="1"/>
          </p:nvPr>
        </p:nvSpPr>
        <p:spPr/>
        <p:txBody>
          <a:bodyPr>
            <a:normAutofit fontScale="92500" lnSpcReduction="10000"/>
          </a:bodyPr>
          <a:lstStyle/>
          <a:p>
            <a:r>
              <a:rPr lang="en-US" sz="2200" smtClean="0"/>
              <a:t>Saltwater Intrusion into coastal freshwater aquifers.</a:t>
            </a:r>
          </a:p>
          <a:p>
            <a:endParaRPr lang="en-US" sz="2200" smtClean="0"/>
          </a:p>
          <a:p>
            <a:pPr lvl="1"/>
            <a:r>
              <a:rPr lang="en-US" sz="2200"/>
              <a:t>Hydraulic connection between groundwater and saltwater. Freshwater pushes towards saltwater, and vice versa. Increase in pumping, reduces the groundwater push, causing saltwater to intrude farther inland into the water table. </a:t>
            </a:r>
            <a:endParaRPr lang="en-US" sz="2200" smtClean="0"/>
          </a:p>
          <a:p>
            <a:pPr lvl="1"/>
            <a:endParaRPr lang="en-US" sz="2200"/>
          </a:p>
          <a:p>
            <a:pPr lvl="1"/>
            <a:r>
              <a:rPr lang="en-US" sz="2200"/>
              <a:t>Lower quality, and in extreme cases, forced to abandon the sources. </a:t>
            </a:r>
            <a:endParaRPr lang="en-US" sz="2200" smtClean="0"/>
          </a:p>
          <a:p>
            <a:pPr lvl="1"/>
            <a:endParaRPr lang="en-US" sz="2200"/>
          </a:p>
          <a:p>
            <a:pPr lvl="1"/>
            <a:r>
              <a:rPr lang="en-US" sz="2200"/>
              <a:t>Sea-level rise exacerbates the problem, moving transition zones and saline ground water further </a:t>
            </a:r>
            <a:r>
              <a:rPr lang="en-US" sz="2200" smtClean="0"/>
              <a:t>inland.</a:t>
            </a:r>
          </a:p>
          <a:p>
            <a:pPr lvl="1"/>
            <a:endParaRPr lang="en-US" sz="2200" smtClean="0"/>
          </a:p>
          <a:p>
            <a:pPr lvl="1"/>
            <a:r>
              <a:rPr lang="en-US" sz="2200" smtClean="0"/>
              <a:t>Remember – 90% of drinking water in Florida comes from ground water.</a:t>
            </a:r>
            <a:endParaRPr lang="en-US" sz="2200"/>
          </a:p>
          <a:p>
            <a:pPr marL="457200" lvl="1" indent="0">
              <a:buNone/>
            </a:pPr>
            <a:endParaRPr lang="en-US"/>
          </a:p>
          <a:p>
            <a:pPr marL="457200" lvl="1" indent="0">
              <a:buNone/>
            </a:pPr>
            <a:r>
              <a:rPr lang="en-US" sz="1000" u="sng" smtClean="0"/>
              <a:t>(https</a:t>
            </a:r>
            <a:r>
              <a:rPr lang="en-US" sz="1000" u="sng"/>
              <a:t>://</a:t>
            </a:r>
            <a:r>
              <a:rPr lang="en-US" sz="1000" u="sng" smtClean="0"/>
              <a:t>www.usgs.gov/mission-areas/water-resources/science/saltwater-intrusion?qt-science_center_objects=0#qt-science_center_objects)</a:t>
            </a:r>
            <a:endParaRPr lang="en-US" sz="1000"/>
          </a:p>
          <a:p>
            <a:pPr marL="457200" lvl="1" indent="0">
              <a:buNone/>
            </a:pPr>
            <a:endParaRPr lang="en-US"/>
          </a:p>
          <a:p>
            <a:pPr lvl="1"/>
            <a:endParaRPr lang="en-US"/>
          </a:p>
        </p:txBody>
      </p:sp>
    </p:spTree>
    <p:extLst>
      <p:ext uri="{BB962C8B-B14F-4D97-AF65-F5344CB8AC3E}">
        <p14:creationId xmlns:p14="http://schemas.microsoft.com/office/powerpoint/2010/main" val="418526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94740"/>
          </a:xfrm>
        </p:spPr>
        <p:txBody>
          <a:bodyPr>
            <a:normAutofit/>
          </a:bodyPr>
          <a:lstStyle/>
          <a:p>
            <a:r>
              <a:rPr lang="en-US" sz="3600" smtClean="0"/>
              <a:t>Specific Issues We’ll Discuss</a:t>
            </a:r>
            <a:endParaRPr lang="en-US" sz="3600"/>
          </a:p>
        </p:txBody>
      </p:sp>
      <p:sp>
        <p:nvSpPr>
          <p:cNvPr id="3" name="Content Placeholder 2"/>
          <p:cNvSpPr>
            <a:spLocks noGrp="1"/>
          </p:cNvSpPr>
          <p:nvPr>
            <p:ph idx="1"/>
          </p:nvPr>
        </p:nvSpPr>
        <p:spPr/>
        <p:txBody>
          <a:bodyPr>
            <a:normAutofit fontScale="92500" lnSpcReduction="20000"/>
          </a:bodyPr>
          <a:lstStyle/>
          <a:p>
            <a:r>
              <a:rPr lang="en-US" sz="2800" smtClean="0"/>
              <a:t>Seawalls</a:t>
            </a:r>
          </a:p>
          <a:p>
            <a:endParaRPr lang="en-US" sz="2800"/>
          </a:p>
          <a:p>
            <a:r>
              <a:rPr lang="en-US" sz="2800" smtClean="0"/>
              <a:t>FEMA Flood Maps</a:t>
            </a:r>
          </a:p>
          <a:p>
            <a:pPr marL="0" indent="0">
              <a:buNone/>
            </a:pPr>
            <a:endParaRPr lang="en-US" sz="2800" smtClean="0"/>
          </a:p>
          <a:p>
            <a:r>
              <a:rPr lang="en-US" sz="2800" smtClean="0"/>
              <a:t>Water and Sewage Considerations</a:t>
            </a:r>
          </a:p>
          <a:p>
            <a:pPr lvl="1"/>
            <a:r>
              <a:rPr lang="en-US" sz="2800" smtClean="0"/>
              <a:t>Usage, Septic, Saltwater Intrusion</a:t>
            </a:r>
          </a:p>
          <a:p>
            <a:pPr marL="457200" lvl="1" indent="0">
              <a:buNone/>
            </a:pPr>
            <a:endParaRPr lang="en-US" sz="2800" smtClean="0"/>
          </a:p>
          <a:p>
            <a:r>
              <a:rPr lang="en-US" sz="2800" smtClean="0"/>
              <a:t>State/Local Political Challenges</a:t>
            </a:r>
          </a:p>
          <a:p>
            <a:endParaRPr lang="en-US" sz="2800" smtClean="0"/>
          </a:p>
          <a:p>
            <a:r>
              <a:rPr lang="en-US" sz="2800" smtClean="0"/>
              <a:t>Costs: Infrastructure, Impact Fees, &amp; Other</a:t>
            </a:r>
            <a:endParaRPr lang="en-US" sz="2800"/>
          </a:p>
        </p:txBody>
      </p:sp>
    </p:spTree>
    <p:extLst>
      <p:ext uri="{BB962C8B-B14F-4D97-AF65-F5344CB8AC3E}">
        <p14:creationId xmlns:p14="http://schemas.microsoft.com/office/powerpoint/2010/main" val="21511683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Saltwater Intrusion</a:t>
            </a:r>
          </a:p>
        </p:txBody>
      </p:sp>
      <p:pic>
        <p:nvPicPr>
          <p:cNvPr id="4" name="Content Placeholder 3"/>
          <p:cNvPicPr>
            <a:picLocks noGrp="1" noChangeAspect="1"/>
          </p:cNvPicPr>
          <p:nvPr>
            <p:ph idx="1"/>
          </p:nvPr>
        </p:nvPicPr>
        <p:blipFill>
          <a:blip r:embed="rId2"/>
          <a:stretch>
            <a:fillRect/>
          </a:stretch>
        </p:blipFill>
        <p:spPr>
          <a:xfrm>
            <a:off x="2097781" y="979714"/>
            <a:ext cx="7996438" cy="5425138"/>
          </a:xfrm>
          <a:prstGeom prst="rect">
            <a:avLst/>
          </a:prstGeom>
        </p:spPr>
      </p:pic>
    </p:spTree>
    <p:extLst>
      <p:ext uri="{BB962C8B-B14F-4D97-AF65-F5344CB8AC3E}">
        <p14:creationId xmlns:p14="http://schemas.microsoft.com/office/powerpoint/2010/main" val="12143355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Saltwater Intrusion</a:t>
            </a:r>
            <a:endParaRPr lang="en-US"/>
          </a:p>
        </p:txBody>
      </p:sp>
      <p:sp>
        <p:nvSpPr>
          <p:cNvPr id="3" name="Content Placeholder 2"/>
          <p:cNvSpPr>
            <a:spLocks noGrp="1"/>
          </p:cNvSpPr>
          <p:nvPr>
            <p:ph idx="1"/>
          </p:nvPr>
        </p:nvSpPr>
        <p:spPr/>
        <p:txBody>
          <a:bodyPr>
            <a:normAutofit lnSpcReduction="10000"/>
          </a:bodyPr>
          <a:lstStyle/>
          <a:p>
            <a:r>
              <a:rPr lang="en-US" smtClean="0"/>
              <a:t>Storm surge also impacts saltwater intrusion</a:t>
            </a:r>
          </a:p>
          <a:p>
            <a:pPr lvl="1"/>
            <a:r>
              <a:rPr lang="en-US" smtClean="0"/>
              <a:t>6 months post-Hurricane Dorian, Grand Bahama is struggling for fresh water.</a:t>
            </a:r>
          </a:p>
          <a:p>
            <a:pPr lvl="2"/>
            <a:r>
              <a:rPr lang="en-US" smtClean="0"/>
              <a:t>30 foot storm surge.</a:t>
            </a:r>
          </a:p>
          <a:p>
            <a:pPr lvl="3"/>
            <a:r>
              <a:rPr lang="en-US" smtClean="0"/>
              <a:t>Overflowed into drinking wells. </a:t>
            </a:r>
          </a:p>
          <a:p>
            <a:pPr lvl="3"/>
            <a:r>
              <a:rPr lang="en-US" smtClean="0"/>
              <a:t>Still salty today.</a:t>
            </a:r>
          </a:p>
          <a:p>
            <a:pPr lvl="4"/>
            <a:r>
              <a:rPr lang="en-US" err="1" smtClean="0"/>
              <a:t>Unuseable for drinking and cooking.</a:t>
            </a:r>
          </a:p>
          <a:p>
            <a:pPr lvl="4"/>
            <a:endParaRPr lang="en-US" smtClean="0"/>
          </a:p>
          <a:p>
            <a:pPr lvl="1"/>
            <a:r>
              <a:rPr lang="en-US"/>
              <a:t> </a:t>
            </a:r>
            <a:r>
              <a:rPr lang="en-US" smtClean="0"/>
              <a:t>Also impacts on trees, plants, groundcover which die off post-surge.</a:t>
            </a:r>
          </a:p>
          <a:p>
            <a:pPr lvl="1"/>
            <a:endParaRPr lang="en-US" smtClean="0"/>
          </a:p>
          <a:p>
            <a:pPr lvl="1"/>
            <a:r>
              <a:rPr lang="en-US" smtClean="0"/>
              <a:t>Geographic features of South Florida and Bahamas are almost identical.</a:t>
            </a:r>
          </a:p>
          <a:p>
            <a:pPr lvl="1"/>
            <a:endParaRPr lang="en-US" smtClean="0"/>
          </a:p>
          <a:p>
            <a:pPr lvl="1"/>
            <a:endParaRPr lang="en-US" smtClean="0"/>
          </a:p>
          <a:p>
            <a:pPr marL="0" indent="0">
              <a:buNone/>
            </a:pPr>
            <a:r>
              <a:rPr lang="en-US" sz="1000" smtClean="0"/>
              <a:t>https://www.wlrn.org/post/six-months-after-dorian-grand-bahama-scrambles-clean-drinking-water#stream/0</a:t>
            </a:r>
            <a:endParaRPr lang="en-US" sz="1000"/>
          </a:p>
        </p:txBody>
      </p:sp>
    </p:spTree>
    <p:extLst>
      <p:ext uri="{BB962C8B-B14F-4D97-AF65-F5344CB8AC3E}">
        <p14:creationId xmlns:p14="http://schemas.microsoft.com/office/powerpoint/2010/main" val="8853511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and Local Political Challenges</a:t>
            </a:r>
            <a:endParaRPr lang="en-US"/>
          </a:p>
        </p:txBody>
      </p:sp>
      <p:sp>
        <p:nvSpPr>
          <p:cNvPr id="3" name="Content Placeholder 2"/>
          <p:cNvSpPr>
            <a:spLocks noGrp="1"/>
          </p:cNvSpPr>
          <p:nvPr>
            <p:ph idx="1"/>
          </p:nvPr>
        </p:nvSpPr>
        <p:spPr>
          <a:xfrm>
            <a:off x="627018" y="1210491"/>
            <a:ext cx="10920548" cy="4315098"/>
          </a:xfrm>
        </p:spPr>
        <p:txBody>
          <a:bodyPr>
            <a:noAutofit/>
          </a:bodyPr>
          <a:lstStyle/>
          <a:p>
            <a:r>
              <a:rPr lang="en-US" sz="1800" smtClean="0"/>
              <a:t>In Florida – Local Actually Means STATE and Local.</a:t>
            </a:r>
          </a:p>
          <a:p>
            <a:endParaRPr lang="en-US" sz="1800" smtClean="0"/>
          </a:p>
          <a:p>
            <a:pPr lvl="1"/>
            <a:r>
              <a:rPr lang="en-US" sz="1800" smtClean="0"/>
              <a:t>Annual Preemption Battles.</a:t>
            </a:r>
          </a:p>
          <a:p>
            <a:pPr lvl="2"/>
            <a:r>
              <a:rPr lang="en-US" sz="1800" smtClean="0"/>
              <a:t>How are these affecting local government resiliency regulations?</a:t>
            </a:r>
          </a:p>
          <a:p>
            <a:pPr lvl="2"/>
            <a:r>
              <a:rPr lang="en-US" sz="1800" smtClean="0"/>
              <a:t>Does your client have a plan in place to influence both local and state?</a:t>
            </a:r>
          </a:p>
          <a:p>
            <a:pPr lvl="1"/>
            <a:endParaRPr lang="en-US" sz="1800" smtClean="0"/>
          </a:p>
          <a:p>
            <a:pPr lvl="1"/>
            <a:r>
              <a:rPr lang="en-US" sz="1800" smtClean="0"/>
              <a:t>Administrative Regulations.</a:t>
            </a:r>
          </a:p>
          <a:p>
            <a:pPr lvl="2"/>
            <a:r>
              <a:rPr lang="en-US" sz="1800" smtClean="0"/>
              <a:t>Florida Administrative Code Rules Fights.</a:t>
            </a:r>
          </a:p>
          <a:p>
            <a:pPr lvl="2"/>
            <a:r>
              <a:rPr lang="en-US" sz="1800" smtClean="0"/>
              <a:t>Does your client know if administrative rules are being changed? Part of the process?</a:t>
            </a:r>
          </a:p>
          <a:p>
            <a:pPr lvl="1"/>
            <a:endParaRPr lang="en-US" sz="1800"/>
          </a:p>
          <a:p>
            <a:pPr lvl="1"/>
            <a:r>
              <a:rPr lang="en-US" sz="1800" smtClean="0"/>
              <a:t>Inter-Agency Battles via Cabinet and Legislature.</a:t>
            </a:r>
          </a:p>
          <a:p>
            <a:pPr lvl="2"/>
            <a:r>
              <a:rPr lang="en-US" sz="1800" smtClean="0"/>
              <a:t>Most recently has played out with Dep’t of Ag. and Legislature re. Florida Office of Energy (energy policy and program development).</a:t>
            </a:r>
          </a:p>
          <a:p>
            <a:pPr lvl="2"/>
            <a:r>
              <a:rPr lang="en-US" sz="1800" smtClean="0"/>
              <a:t>Connections/reliance they have now may not be there in a year.</a:t>
            </a:r>
          </a:p>
        </p:txBody>
      </p:sp>
    </p:spTree>
    <p:extLst>
      <p:ext uri="{BB962C8B-B14F-4D97-AF65-F5344CB8AC3E}">
        <p14:creationId xmlns:p14="http://schemas.microsoft.com/office/powerpoint/2010/main" val="12025619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3995"/>
            <a:ext cx="12192000" cy="45719"/>
          </a:xfrm>
        </p:spPr>
        <p:txBody>
          <a:bodyPr>
            <a:normAutofit fontScale="90000"/>
          </a:bodyPr>
          <a:lstStyle/>
          <a:p>
            <a:r>
              <a:rPr lang="en-US" smtClean="0"/>
              <a:t>State and Local Political </a:t>
            </a:r>
            <a:r>
              <a:rPr lang="en-US"/>
              <a:t>Challenges</a:t>
            </a:r>
            <a:br>
              <a:rPr lang="en-US"/>
            </a:br>
            <a:r>
              <a:rPr lang="en-US"/>
              <a:t>Administrative Agency Deference No More</a:t>
            </a:r>
            <a:br>
              <a:rPr lang="en-US"/>
            </a:br>
            <a:endParaRPr lang="en-US"/>
          </a:p>
        </p:txBody>
      </p:sp>
      <p:sp>
        <p:nvSpPr>
          <p:cNvPr id="3" name="Content Placeholder 2"/>
          <p:cNvSpPr>
            <a:spLocks noGrp="1"/>
          </p:cNvSpPr>
          <p:nvPr>
            <p:ph idx="1"/>
          </p:nvPr>
        </p:nvSpPr>
        <p:spPr/>
        <p:txBody>
          <a:bodyPr>
            <a:normAutofit/>
          </a:bodyPr>
          <a:lstStyle/>
          <a:p>
            <a:r>
              <a:rPr lang="en-US" sz="2400" smtClean="0"/>
              <a:t>2018 </a:t>
            </a:r>
            <a:r>
              <a:rPr lang="en-US" sz="2400"/>
              <a:t>Florida Constitution Revision Commission placed a bundled amendment on the </a:t>
            </a:r>
            <a:r>
              <a:rPr lang="en-US" sz="2400" smtClean="0"/>
              <a:t>ballot, ultimately approved by the electorate. </a:t>
            </a:r>
          </a:p>
          <a:p>
            <a:pPr lvl="1"/>
            <a:endParaRPr lang="en-US" sz="2400" smtClean="0"/>
          </a:p>
          <a:p>
            <a:pPr lvl="1"/>
            <a:r>
              <a:rPr lang="en-US" sz="2400" smtClean="0"/>
              <a:t>Florida Constitution, Article V, Section 21:</a:t>
            </a:r>
            <a:endParaRPr lang="en-US" sz="2400" i="1" smtClean="0"/>
          </a:p>
          <a:p>
            <a:pPr lvl="2"/>
            <a:r>
              <a:rPr lang="en-US" sz="2400" i="1" smtClean="0"/>
              <a:t>In </a:t>
            </a:r>
            <a:r>
              <a:rPr lang="en-US" sz="2400" i="1"/>
              <a:t>interpreting a state statute or rule, a state court or an officer hearing an administrative action pursuant to general law may not defer to an administrative agency’s interpretation of such statute or rule, and must instead interpret such statute or rule de novo</a:t>
            </a:r>
            <a:r>
              <a:rPr lang="en-US" sz="2400" i="1" smtClean="0"/>
              <a:t>.</a:t>
            </a:r>
          </a:p>
          <a:p>
            <a:pPr lvl="1"/>
            <a:endParaRPr lang="en-US" sz="2400" i="1"/>
          </a:p>
          <a:p>
            <a:pPr lvl="1"/>
            <a:r>
              <a:rPr lang="en-US" sz="2400" smtClean="0"/>
              <a:t>Applies to administrative law judges as well for DOAH hearings. </a:t>
            </a:r>
          </a:p>
          <a:p>
            <a:endParaRPr lang="en-US" sz="2400" smtClean="0"/>
          </a:p>
          <a:p>
            <a:endParaRPr lang="en-US" smtClean="0"/>
          </a:p>
          <a:p>
            <a:endParaRPr lang="en-US"/>
          </a:p>
        </p:txBody>
      </p:sp>
    </p:spTree>
    <p:extLst>
      <p:ext uri="{BB962C8B-B14F-4D97-AF65-F5344CB8AC3E}">
        <p14:creationId xmlns:p14="http://schemas.microsoft.com/office/powerpoint/2010/main" val="22914873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Political Challenges</a:t>
            </a:r>
          </a:p>
        </p:txBody>
      </p:sp>
      <p:sp>
        <p:nvSpPr>
          <p:cNvPr id="3" name="Content Placeholder 2"/>
          <p:cNvSpPr>
            <a:spLocks noGrp="1"/>
          </p:cNvSpPr>
          <p:nvPr>
            <p:ph idx="1"/>
          </p:nvPr>
        </p:nvSpPr>
        <p:spPr/>
        <p:txBody>
          <a:bodyPr>
            <a:normAutofit lnSpcReduction="10000"/>
          </a:bodyPr>
          <a:lstStyle/>
          <a:p>
            <a:r>
              <a:rPr lang="en-US" smtClean="0"/>
              <a:t>Local Development/Use that’s actually regulated on the state level:</a:t>
            </a:r>
          </a:p>
          <a:p>
            <a:endParaRPr lang="en-US" smtClean="0"/>
          </a:p>
          <a:p>
            <a:pPr lvl="1"/>
            <a:r>
              <a:rPr lang="en-US" smtClean="0"/>
              <a:t>Septic Issues – Department of Health.</a:t>
            </a:r>
          </a:p>
          <a:p>
            <a:pPr lvl="1"/>
            <a:endParaRPr lang="en-US" smtClean="0"/>
          </a:p>
          <a:p>
            <a:pPr lvl="1"/>
            <a:r>
              <a:rPr lang="en-US" smtClean="0"/>
              <a:t>Water Consumptive Use – Regional Water Management Districts.</a:t>
            </a:r>
          </a:p>
          <a:p>
            <a:pPr lvl="1"/>
            <a:endParaRPr lang="en-US" smtClean="0"/>
          </a:p>
          <a:p>
            <a:pPr lvl="1"/>
            <a:r>
              <a:rPr lang="en-US" smtClean="0"/>
              <a:t>Agricultural Best Management Practices – Dep’t of Agriculture (very limited exceptions)</a:t>
            </a:r>
          </a:p>
          <a:p>
            <a:pPr lvl="2"/>
            <a:r>
              <a:rPr lang="en-US" smtClean="0"/>
              <a:t>Nutrient management (fertilizer &amp; manure).</a:t>
            </a:r>
          </a:p>
          <a:p>
            <a:pPr lvl="2"/>
            <a:r>
              <a:rPr lang="en-US" smtClean="0"/>
              <a:t>Irrigation management.</a:t>
            </a:r>
          </a:p>
          <a:p>
            <a:pPr lvl="2"/>
            <a:r>
              <a:rPr lang="en-US" smtClean="0"/>
              <a:t>Water resource protection.</a:t>
            </a:r>
          </a:p>
          <a:p>
            <a:pPr lvl="2"/>
            <a:r>
              <a:rPr lang="en-US" smtClean="0"/>
              <a:t>Florida Right to Farm Act – restricts local government regulation of agricultural activity related to water quality if following state level BMP recommendations.</a:t>
            </a:r>
          </a:p>
          <a:p>
            <a:pPr lvl="2"/>
            <a:endParaRPr lang="en-US"/>
          </a:p>
        </p:txBody>
      </p:sp>
    </p:spTree>
    <p:extLst>
      <p:ext uri="{BB962C8B-B14F-4D97-AF65-F5344CB8AC3E}">
        <p14:creationId xmlns:p14="http://schemas.microsoft.com/office/powerpoint/2010/main" val="26219699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Political Challenges – What Does it Mean?</a:t>
            </a:r>
          </a:p>
        </p:txBody>
      </p:sp>
      <p:sp>
        <p:nvSpPr>
          <p:cNvPr id="3" name="Content Placeholder 2"/>
          <p:cNvSpPr>
            <a:spLocks noGrp="1"/>
          </p:cNvSpPr>
          <p:nvPr>
            <p:ph idx="1"/>
          </p:nvPr>
        </p:nvSpPr>
        <p:spPr/>
        <p:txBody>
          <a:bodyPr>
            <a:normAutofit lnSpcReduction="10000"/>
          </a:bodyPr>
          <a:lstStyle/>
          <a:p>
            <a:r>
              <a:rPr lang="en-US" smtClean="0"/>
              <a:t>What the client doesn’t know can hurt them:</a:t>
            </a:r>
          </a:p>
          <a:p>
            <a:endParaRPr lang="en-US" smtClean="0"/>
          </a:p>
          <a:p>
            <a:pPr lvl="1"/>
            <a:r>
              <a:rPr lang="en-US" smtClean="0"/>
              <a:t>Are there pending ordinances concerning resiliency issues they’re not considering?	</a:t>
            </a:r>
          </a:p>
          <a:p>
            <a:pPr lvl="2"/>
            <a:r>
              <a:rPr lang="en-US" smtClean="0"/>
              <a:t>New local infrastructure requirements for public improvements?</a:t>
            </a:r>
          </a:p>
          <a:p>
            <a:pPr lvl="3"/>
            <a:r>
              <a:rPr lang="en-US" smtClean="0"/>
              <a:t>Road elevations, drainage requirements, stormwater requirements, seawall requirements</a:t>
            </a:r>
            <a:r>
              <a:rPr lang="en-US"/>
              <a:t>.</a:t>
            </a:r>
            <a:endParaRPr lang="en-US" smtClean="0"/>
          </a:p>
          <a:p>
            <a:pPr lvl="3"/>
            <a:endParaRPr lang="en-US" smtClean="0"/>
          </a:p>
          <a:p>
            <a:pPr lvl="2"/>
            <a:r>
              <a:rPr lang="en-US" smtClean="0"/>
              <a:t>Definitional changes on how density/intensity is calculated or heights are considered?</a:t>
            </a:r>
          </a:p>
          <a:p>
            <a:pPr lvl="3"/>
            <a:r>
              <a:rPr lang="en-US" smtClean="0"/>
              <a:t>Open, non-livable first floors not counting towards floor height?</a:t>
            </a:r>
          </a:p>
          <a:p>
            <a:pPr lvl="3"/>
            <a:r>
              <a:rPr lang="en-US" smtClean="0"/>
              <a:t>Increase in base elevation of pads?</a:t>
            </a:r>
          </a:p>
          <a:p>
            <a:pPr lvl="1"/>
            <a:endParaRPr lang="en-US" smtClean="0"/>
          </a:p>
          <a:p>
            <a:pPr lvl="1"/>
            <a:r>
              <a:rPr lang="en-US" smtClean="0"/>
              <a:t>Do they have someone tracking ordinances/legislation? Proactive vs. Reactive  </a:t>
            </a:r>
          </a:p>
          <a:p>
            <a:pPr lvl="1"/>
            <a:endParaRPr lang="en-US"/>
          </a:p>
        </p:txBody>
      </p:sp>
    </p:spTree>
    <p:extLst>
      <p:ext uri="{BB962C8B-B14F-4D97-AF65-F5344CB8AC3E}">
        <p14:creationId xmlns:p14="http://schemas.microsoft.com/office/powerpoint/2010/main" val="1448192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Political Challenges – What Does it Mean?</a:t>
            </a:r>
          </a:p>
        </p:txBody>
      </p:sp>
      <p:sp>
        <p:nvSpPr>
          <p:cNvPr id="3" name="Content Placeholder 2"/>
          <p:cNvSpPr>
            <a:spLocks noGrp="1"/>
          </p:cNvSpPr>
          <p:nvPr>
            <p:ph idx="1"/>
          </p:nvPr>
        </p:nvSpPr>
        <p:spPr/>
        <p:txBody>
          <a:bodyPr>
            <a:normAutofit lnSpcReduction="10000"/>
          </a:bodyPr>
          <a:lstStyle/>
          <a:p>
            <a:r>
              <a:rPr lang="en-US" smtClean="0"/>
              <a:t>What can the client do?</a:t>
            </a:r>
          </a:p>
          <a:p>
            <a:endParaRPr lang="en-US" smtClean="0"/>
          </a:p>
          <a:p>
            <a:pPr lvl="1"/>
            <a:r>
              <a:rPr lang="en-US" smtClean="0"/>
              <a:t>Proactive discussions with staff and commission regarding:</a:t>
            </a:r>
          </a:p>
          <a:p>
            <a:pPr lvl="2"/>
            <a:r>
              <a:rPr lang="en-US" smtClean="0"/>
              <a:t>Pending and recently passed ordinances.</a:t>
            </a:r>
          </a:p>
          <a:p>
            <a:pPr lvl="2"/>
            <a:r>
              <a:rPr lang="en-US" smtClean="0"/>
              <a:t>Initiating/negotiating beneficial code changes.</a:t>
            </a:r>
          </a:p>
          <a:p>
            <a:pPr lvl="2"/>
            <a:r>
              <a:rPr lang="en-US" smtClean="0"/>
              <a:t>Getting engaged in the local governmental processes.</a:t>
            </a:r>
          </a:p>
          <a:p>
            <a:pPr marL="457200" lvl="1" indent="0">
              <a:buNone/>
            </a:pPr>
            <a:r>
              <a:rPr lang="en-US"/>
              <a:t> </a:t>
            </a:r>
            <a:endParaRPr lang="en-US" smtClean="0"/>
          </a:p>
          <a:p>
            <a:pPr lvl="1"/>
            <a:r>
              <a:rPr lang="en-US" smtClean="0"/>
              <a:t>Meeting a wall? Question if local action is warranted/the best option?</a:t>
            </a:r>
          </a:p>
          <a:p>
            <a:pPr lvl="2"/>
            <a:r>
              <a:rPr lang="en-US" smtClean="0"/>
              <a:t>Charter County</a:t>
            </a:r>
            <a:r>
              <a:rPr lang="en-US"/>
              <a:t>.</a:t>
            </a:r>
            <a:endParaRPr lang="en-US" smtClean="0"/>
          </a:p>
          <a:p>
            <a:pPr lvl="2"/>
            <a:r>
              <a:rPr lang="en-US" smtClean="0"/>
              <a:t>Consider state-level action:</a:t>
            </a:r>
          </a:p>
          <a:p>
            <a:pPr lvl="3"/>
            <a:r>
              <a:rPr lang="en-US" smtClean="0"/>
              <a:t>Get an agency involved.</a:t>
            </a:r>
          </a:p>
          <a:p>
            <a:pPr lvl="3"/>
            <a:r>
              <a:rPr lang="en-US" smtClean="0"/>
              <a:t>Planning legislative changes.</a:t>
            </a:r>
          </a:p>
          <a:p>
            <a:pPr lvl="1"/>
            <a:endParaRPr lang="en-US" smtClean="0"/>
          </a:p>
          <a:p>
            <a:pPr lvl="2"/>
            <a:endParaRPr lang="en-US"/>
          </a:p>
        </p:txBody>
      </p:sp>
    </p:spTree>
    <p:extLst>
      <p:ext uri="{BB962C8B-B14F-4D97-AF65-F5344CB8AC3E}">
        <p14:creationId xmlns:p14="http://schemas.microsoft.com/office/powerpoint/2010/main" val="9036804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Resiliency and Increased Costs</a:t>
            </a:r>
            <a:endParaRPr lang="en-US"/>
          </a:p>
        </p:txBody>
      </p:sp>
      <p:sp>
        <p:nvSpPr>
          <p:cNvPr id="3" name="Content Placeholder 2"/>
          <p:cNvSpPr>
            <a:spLocks noGrp="1"/>
          </p:cNvSpPr>
          <p:nvPr>
            <p:ph idx="1"/>
          </p:nvPr>
        </p:nvSpPr>
        <p:spPr>
          <a:xfrm>
            <a:off x="627018" y="1114697"/>
            <a:ext cx="10920548" cy="4410892"/>
          </a:xfrm>
        </p:spPr>
        <p:txBody>
          <a:bodyPr>
            <a:normAutofit fontScale="92500" lnSpcReduction="20000"/>
          </a:bodyPr>
          <a:lstStyle/>
          <a:p>
            <a:r>
              <a:rPr lang="en-US" smtClean="0"/>
              <a:t>Changes in Infrastructure Requirements = Increase in Costs.</a:t>
            </a:r>
          </a:p>
          <a:p>
            <a:pPr lvl="1"/>
            <a:r>
              <a:rPr lang="en-US" smtClean="0"/>
              <a:t>Raising Roads.</a:t>
            </a:r>
          </a:p>
          <a:p>
            <a:pPr marL="457200" lvl="1" indent="0">
              <a:buNone/>
            </a:pPr>
            <a:endParaRPr lang="en-US" smtClean="0"/>
          </a:p>
          <a:p>
            <a:pPr lvl="1"/>
            <a:r>
              <a:rPr lang="en-US" err="1" smtClean="0"/>
              <a:t>Stormwater management components.</a:t>
            </a:r>
          </a:p>
          <a:p>
            <a:pPr lvl="1"/>
            <a:endParaRPr lang="en-US" smtClean="0"/>
          </a:p>
          <a:p>
            <a:pPr lvl="1"/>
            <a:r>
              <a:rPr lang="en-US" smtClean="0"/>
              <a:t>Changes in potable water and sewage requirements:</a:t>
            </a:r>
          </a:p>
          <a:p>
            <a:pPr lvl="2"/>
            <a:r>
              <a:rPr lang="en-US" smtClean="0"/>
              <a:t>Depth of pipes, change in types of pipes.</a:t>
            </a:r>
          </a:p>
          <a:p>
            <a:pPr lvl="2"/>
            <a:r>
              <a:rPr lang="en-US" smtClean="0"/>
              <a:t>Lift station mechanics changes.</a:t>
            </a:r>
          </a:p>
          <a:p>
            <a:pPr lvl="2"/>
            <a:r>
              <a:rPr lang="en-US" smtClean="0"/>
              <a:t>Location of improvements.</a:t>
            </a:r>
          </a:p>
          <a:p>
            <a:pPr lvl="2"/>
            <a:endParaRPr lang="en-US" smtClean="0"/>
          </a:p>
          <a:p>
            <a:pPr lvl="1"/>
            <a:r>
              <a:rPr lang="en-US" smtClean="0"/>
              <a:t>Water Reuse Requirements.</a:t>
            </a:r>
          </a:p>
          <a:p>
            <a:pPr lvl="1"/>
            <a:endParaRPr lang="en-US"/>
          </a:p>
          <a:p>
            <a:pPr lvl="1"/>
            <a:r>
              <a:rPr lang="en-US" smtClean="0"/>
              <a:t>Desalination or Reverse Osmosis.</a:t>
            </a:r>
          </a:p>
          <a:p>
            <a:pPr lvl="1"/>
            <a:endParaRPr lang="en-US"/>
          </a:p>
          <a:p>
            <a:pPr lvl="1"/>
            <a:r>
              <a:rPr lang="en-US" smtClean="0"/>
              <a:t>Community Development District/Special District Bonds</a:t>
            </a:r>
          </a:p>
          <a:p>
            <a:pPr lvl="1"/>
            <a:endParaRPr lang="en-US" smtClean="0"/>
          </a:p>
        </p:txBody>
      </p:sp>
    </p:spTree>
    <p:extLst>
      <p:ext uri="{BB962C8B-B14F-4D97-AF65-F5344CB8AC3E}">
        <p14:creationId xmlns:p14="http://schemas.microsoft.com/office/powerpoint/2010/main" val="19856997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Resiliency and Increased Costs</a:t>
            </a:r>
          </a:p>
        </p:txBody>
      </p:sp>
      <p:sp>
        <p:nvSpPr>
          <p:cNvPr id="3" name="Content Placeholder 2"/>
          <p:cNvSpPr>
            <a:spLocks noGrp="1"/>
          </p:cNvSpPr>
          <p:nvPr>
            <p:ph idx="1"/>
          </p:nvPr>
        </p:nvSpPr>
        <p:spPr/>
        <p:txBody>
          <a:bodyPr>
            <a:normAutofit fontScale="92500" lnSpcReduction="20000"/>
          </a:bodyPr>
          <a:lstStyle/>
          <a:p>
            <a:r>
              <a:rPr lang="en-US" smtClean="0"/>
              <a:t>Municipal/CDD bond </a:t>
            </a:r>
            <a:r>
              <a:rPr lang="en-US"/>
              <a:t>r</a:t>
            </a:r>
            <a:r>
              <a:rPr lang="en-US" smtClean="0"/>
              <a:t>ates. </a:t>
            </a:r>
          </a:p>
          <a:p>
            <a:pPr marL="0" indent="0">
              <a:buNone/>
            </a:pPr>
            <a:endParaRPr lang="en-US" smtClean="0"/>
          </a:p>
          <a:p>
            <a:r>
              <a:rPr lang="en-US" smtClean="0"/>
              <a:t>Landscaping/buffering. </a:t>
            </a:r>
          </a:p>
          <a:p>
            <a:endParaRPr lang="en-US"/>
          </a:p>
          <a:p>
            <a:r>
              <a:rPr lang="en-US" err="1" smtClean="0"/>
              <a:t>Stormwater. </a:t>
            </a:r>
            <a:endParaRPr lang="en-US"/>
          </a:p>
          <a:p>
            <a:endParaRPr lang="en-US" smtClean="0"/>
          </a:p>
          <a:p>
            <a:r>
              <a:rPr lang="en-US" smtClean="0"/>
              <a:t>Setbacks.</a:t>
            </a:r>
            <a:endParaRPr lang="en-US"/>
          </a:p>
          <a:p>
            <a:endParaRPr lang="en-US" smtClean="0"/>
          </a:p>
          <a:p>
            <a:r>
              <a:rPr lang="en-US" smtClean="0"/>
              <a:t>Easements</a:t>
            </a:r>
            <a:endParaRPr lang="en-US"/>
          </a:p>
          <a:p>
            <a:pPr lvl="1"/>
            <a:r>
              <a:rPr lang="en-US"/>
              <a:t>More or larger easements? Changes in </a:t>
            </a:r>
            <a:r>
              <a:rPr lang="en-US" smtClean="0"/>
              <a:t>flood </a:t>
            </a:r>
            <a:r>
              <a:rPr lang="en-US"/>
              <a:t>areas? </a:t>
            </a:r>
            <a:endParaRPr lang="en-US" smtClean="0"/>
          </a:p>
          <a:p>
            <a:pPr marL="457200" lvl="1" indent="0">
              <a:buNone/>
            </a:pPr>
            <a:endParaRPr lang="en-US"/>
          </a:p>
          <a:p>
            <a:r>
              <a:rPr lang="en-US"/>
              <a:t>Changes in actual development </a:t>
            </a:r>
            <a:r>
              <a:rPr lang="en-US" smtClean="0"/>
              <a:t>requirements.</a:t>
            </a:r>
            <a:endParaRPr lang="en-US"/>
          </a:p>
          <a:p>
            <a:endParaRPr lang="en-US"/>
          </a:p>
        </p:txBody>
      </p:sp>
    </p:spTree>
    <p:extLst>
      <p:ext uri="{BB962C8B-B14F-4D97-AF65-F5344CB8AC3E}">
        <p14:creationId xmlns:p14="http://schemas.microsoft.com/office/powerpoint/2010/main" val="42496911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a:p>
        </p:txBody>
      </p:sp>
      <p:sp>
        <p:nvSpPr>
          <p:cNvPr id="3" name="Content Placeholder 2"/>
          <p:cNvSpPr>
            <a:spLocks noGrp="1"/>
          </p:cNvSpPr>
          <p:nvPr>
            <p:ph idx="1"/>
          </p:nvPr>
        </p:nvSpPr>
        <p:spPr/>
        <p:txBody>
          <a:bodyPr>
            <a:normAutofit fontScale="85000" lnSpcReduction="20000"/>
          </a:bodyPr>
          <a:lstStyle/>
          <a:p>
            <a:pPr marL="0" indent="0">
              <a:buNone/>
            </a:pPr>
            <a:endParaRPr lang="en-US" smtClean="0"/>
          </a:p>
          <a:p>
            <a:pPr marL="0" indent="0">
              <a:buNone/>
            </a:pPr>
            <a:endParaRPr lang="en-US"/>
          </a:p>
          <a:p>
            <a:pPr marL="0" lvl="0" indent="0" algn="just" eaLnBrk="0" fontAlgn="base" hangingPunct="0">
              <a:lnSpc>
                <a:spcPct val="100000"/>
              </a:lnSpc>
              <a:spcBef>
                <a:spcPct val="0"/>
              </a:spcBef>
              <a:spcAft>
                <a:spcPct val="0"/>
              </a:spcAft>
              <a:buClrTx/>
              <a:buNone/>
            </a:pPr>
            <a:r>
              <a:rPr lang="en-US" altLang="en-US" b="1">
                <a:solidFill>
                  <a:srgbClr val="000000"/>
                </a:solidFill>
                <a:ea typeface="Times New Roman" panose="02020603050405020304" pitchFamily="18" charset="0"/>
              </a:rPr>
              <a:t/>
            </a:r>
            <a:br>
              <a:rPr lang="en-US" altLang="en-US" b="1">
                <a:solidFill>
                  <a:srgbClr val="000000"/>
                </a:solidFill>
                <a:ea typeface="Times New Roman" panose="02020603050405020304" pitchFamily="18" charset="0"/>
              </a:rPr>
            </a:br>
            <a:r>
              <a:rPr lang="en-US" altLang="en-US" sz="2600" b="1">
                <a:solidFill>
                  <a:srgbClr val="000000"/>
                </a:solidFill>
                <a:ea typeface="Times New Roman" panose="02020603050405020304" pitchFamily="18" charset="0"/>
              </a:rPr>
              <a:t>Aaron C. </a:t>
            </a:r>
            <a:r>
              <a:rPr lang="en-US" altLang="en-US" sz="2600" b="1" smtClean="0">
                <a:solidFill>
                  <a:srgbClr val="000000"/>
                </a:solidFill>
                <a:ea typeface="Times New Roman" panose="02020603050405020304" pitchFamily="18" charset="0"/>
              </a:rPr>
              <a:t>Dunlap</a:t>
            </a:r>
          </a:p>
          <a:p>
            <a:pPr marL="0" lvl="0" indent="0" algn="just" eaLnBrk="0" fontAlgn="base" hangingPunct="0">
              <a:lnSpc>
                <a:spcPct val="100000"/>
              </a:lnSpc>
              <a:spcBef>
                <a:spcPct val="0"/>
              </a:spcBef>
              <a:spcAft>
                <a:spcPct val="0"/>
              </a:spcAft>
              <a:buClrTx/>
              <a:buNone/>
            </a:pPr>
            <a:r>
              <a:rPr lang="en-US" altLang="en-US" sz="2600">
                <a:solidFill>
                  <a:srgbClr val="000000"/>
                </a:solidFill>
                <a:ea typeface="Times New Roman" panose="02020603050405020304" pitchFamily="18" charset="0"/>
              </a:rPr>
              <a:t/>
            </a:r>
            <a:br>
              <a:rPr lang="en-US" altLang="en-US" sz="2600">
                <a:solidFill>
                  <a:srgbClr val="000000"/>
                </a:solidFill>
                <a:ea typeface="Times New Roman" panose="02020603050405020304" pitchFamily="18" charset="0"/>
              </a:rPr>
            </a:br>
            <a:r>
              <a:rPr lang="en-US" altLang="en-US" sz="2600">
                <a:solidFill>
                  <a:srgbClr val="000000"/>
                </a:solidFill>
                <a:ea typeface="Times New Roman" panose="02020603050405020304" pitchFamily="18" charset="0"/>
              </a:rPr>
              <a:t>Attorney at Law </a:t>
            </a:r>
            <a:endParaRPr lang="en-US" altLang="en-US" sz="2600"/>
          </a:p>
          <a:p>
            <a:pPr marL="0" lvl="0" indent="0" algn="just" eaLnBrk="0" fontAlgn="base" hangingPunct="0">
              <a:lnSpc>
                <a:spcPct val="100000"/>
              </a:lnSpc>
              <a:spcBef>
                <a:spcPct val="0"/>
              </a:spcBef>
              <a:spcAft>
                <a:spcPct val="0"/>
              </a:spcAft>
              <a:buClrTx/>
              <a:buNone/>
            </a:pPr>
            <a:r>
              <a:rPr lang="en-US" altLang="en-US" sz="2600">
                <a:solidFill>
                  <a:srgbClr val="000000"/>
                </a:solidFill>
                <a:ea typeface="Times New Roman" panose="02020603050405020304" pitchFamily="18" charset="0"/>
              </a:rPr>
              <a:t>Florida Bar Board Certified in City, County and Local Government Law </a:t>
            </a:r>
            <a:endParaRPr lang="en-US" altLang="en-US" sz="2600"/>
          </a:p>
          <a:p>
            <a:pPr marL="0" lvl="0" indent="0" algn="just" eaLnBrk="0" fontAlgn="base" hangingPunct="0">
              <a:lnSpc>
                <a:spcPct val="100000"/>
              </a:lnSpc>
              <a:spcBef>
                <a:spcPct val="0"/>
              </a:spcBef>
              <a:spcAft>
                <a:spcPct val="0"/>
              </a:spcAft>
              <a:buClrTx/>
              <a:buNone/>
            </a:pPr>
            <a:r>
              <a:rPr lang="en-US" altLang="en-US" sz="2600">
                <a:solidFill>
                  <a:srgbClr val="000000"/>
                </a:solidFill>
                <a:ea typeface="Times New Roman" panose="02020603050405020304" pitchFamily="18" charset="0"/>
              </a:rPr>
              <a:t/>
            </a:r>
            <a:br>
              <a:rPr lang="en-US" altLang="en-US" sz="2600">
                <a:solidFill>
                  <a:srgbClr val="000000"/>
                </a:solidFill>
                <a:ea typeface="Times New Roman" panose="02020603050405020304" pitchFamily="18" charset="0"/>
              </a:rPr>
            </a:br>
            <a:r>
              <a:rPr lang="en-US" altLang="en-US" sz="2600">
                <a:solidFill>
                  <a:srgbClr val="000000"/>
                </a:solidFill>
                <a:ea typeface="Times New Roman" panose="02020603050405020304" pitchFamily="18" charset="0"/>
              </a:rPr>
              <a:t>215 S. Monroe St., Ste. 500 </a:t>
            </a:r>
            <a:endParaRPr lang="en-US" altLang="en-US" sz="2600"/>
          </a:p>
          <a:p>
            <a:pPr marL="0" lvl="0" indent="0" algn="just" eaLnBrk="0" fontAlgn="base" hangingPunct="0">
              <a:lnSpc>
                <a:spcPct val="100000"/>
              </a:lnSpc>
              <a:spcBef>
                <a:spcPct val="0"/>
              </a:spcBef>
              <a:spcAft>
                <a:spcPct val="0"/>
              </a:spcAft>
              <a:buClrTx/>
              <a:buNone/>
            </a:pPr>
            <a:r>
              <a:rPr lang="en-US" altLang="en-US" sz="2600">
                <a:solidFill>
                  <a:srgbClr val="000000"/>
                </a:solidFill>
                <a:ea typeface="Times New Roman" panose="02020603050405020304" pitchFamily="18" charset="0"/>
              </a:rPr>
              <a:t>Tallahassee, Florida  32301-1866 </a:t>
            </a:r>
            <a:endParaRPr lang="en-US" altLang="en-US" sz="2600"/>
          </a:p>
          <a:p>
            <a:pPr marL="0" lvl="0" indent="0" algn="just" eaLnBrk="0" fontAlgn="base" hangingPunct="0">
              <a:lnSpc>
                <a:spcPct val="100000"/>
              </a:lnSpc>
              <a:spcBef>
                <a:spcPct val="0"/>
              </a:spcBef>
              <a:spcAft>
                <a:spcPct val="0"/>
              </a:spcAft>
              <a:buClrTx/>
              <a:buNone/>
            </a:pPr>
            <a:r>
              <a:rPr lang="en-US" altLang="en-US" sz="2600">
                <a:solidFill>
                  <a:srgbClr val="000000"/>
                </a:solidFill>
                <a:ea typeface="Times New Roman" panose="02020603050405020304" pitchFamily="18" charset="0"/>
              </a:rPr>
              <a:t>Direct:  850.425.3395 | Fax:  850.222.0398</a:t>
            </a:r>
            <a:endParaRPr lang="en-US" altLang="en-US" sz="2600"/>
          </a:p>
          <a:p>
            <a:pPr marL="0" lvl="0" indent="0" algn="just" eaLnBrk="0" fontAlgn="base" hangingPunct="0">
              <a:lnSpc>
                <a:spcPct val="100000"/>
              </a:lnSpc>
              <a:spcBef>
                <a:spcPct val="0"/>
              </a:spcBef>
              <a:spcAft>
                <a:spcPct val="0"/>
              </a:spcAft>
              <a:buClrTx/>
              <a:buNone/>
            </a:pPr>
            <a:r>
              <a:rPr lang="en-US" altLang="en-US">
                <a:solidFill>
                  <a:srgbClr val="000000"/>
                </a:solidFill>
                <a:ea typeface="Times New Roman" panose="02020603050405020304" pitchFamily="18" charset="0"/>
              </a:rPr>
              <a:t/>
            </a:r>
            <a:br>
              <a:rPr lang="en-US" altLang="en-US">
                <a:solidFill>
                  <a:srgbClr val="000000"/>
                </a:solidFill>
                <a:ea typeface="Times New Roman" panose="02020603050405020304" pitchFamily="18" charset="0"/>
              </a:rPr>
            </a:br>
            <a:r>
              <a:rPr lang="en-US" altLang="en-US">
                <a:solidFill>
                  <a:srgbClr val="000000"/>
                </a:solidFill>
                <a:ea typeface="Times New Roman" panose="02020603050405020304" pitchFamily="18" charset="0"/>
              </a:rPr>
              <a:t>ADunlap@carltonfields.com   </a:t>
            </a:r>
            <a:endParaRPr lang="en-US" altLang="en-US" sz="1600"/>
          </a:p>
          <a:p>
            <a:pPr marL="0" lvl="0" indent="0" algn="just" eaLnBrk="0" fontAlgn="base" hangingPunct="0">
              <a:lnSpc>
                <a:spcPct val="100000"/>
              </a:lnSpc>
              <a:spcBef>
                <a:spcPct val="0"/>
              </a:spcBef>
              <a:spcAft>
                <a:spcPct val="0"/>
              </a:spcAft>
              <a:buClrTx/>
              <a:buNone/>
            </a:pPr>
            <a:r>
              <a:rPr lang="en-US" altLang="en-US">
                <a:solidFill>
                  <a:srgbClr val="000000"/>
                </a:solidFill>
                <a:ea typeface="Times New Roman" panose="02020603050405020304" pitchFamily="18" charset="0"/>
              </a:rPr>
              <a:t>www.carltonfields.com </a:t>
            </a:r>
            <a:endParaRPr lang="en-US" altLang="en-US" sz="1600"/>
          </a:p>
          <a:p>
            <a:pPr marL="0" lvl="0" indent="0" algn="just" eaLnBrk="0" fontAlgn="base" hangingPunct="0">
              <a:lnSpc>
                <a:spcPct val="100000"/>
              </a:lnSpc>
              <a:spcBef>
                <a:spcPct val="0"/>
              </a:spcBef>
              <a:spcAft>
                <a:spcPct val="0"/>
              </a:spcAft>
              <a:buClrTx/>
              <a:buNone/>
            </a:pPr>
            <a:r>
              <a:rPr lang="en-US" altLang="en-US">
                <a:solidFill>
                  <a:srgbClr val="000000"/>
                </a:solidFill>
                <a:ea typeface="Times New Roman" panose="02020603050405020304" pitchFamily="18" charset="0"/>
              </a:rPr>
              <a:t>bio | </a:t>
            </a:r>
            <a:r>
              <a:rPr lang="en-US" altLang="en-US" err="1">
                <a:solidFill>
                  <a:srgbClr val="000000"/>
                </a:solidFill>
                <a:ea typeface="Times New Roman" panose="02020603050405020304" pitchFamily="18" charset="0"/>
              </a:rPr>
              <a:t>vcard</a:t>
            </a:r>
            <a:r>
              <a:rPr lang="en-US" altLang="en-US">
                <a:solidFill>
                  <a:srgbClr val="000000"/>
                </a:solidFill>
                <a:ea typeface="Times New Roman" panose="02020603050405020304" pitchFamily="18" charset="0"/>
              </a:rPr>
              <a:t>    </a:t>
            </a:r>
            <a:r>
              <a:rPr lang="en-US" altLang="en-US" sz="2800">
                <a:ea typeface="Arial" panose="020B0604020202020204" pitchFamily="34" charset="0"/>
                <a:cs typeface="Times New Roman" panose="02020603050405020304" pitchFamily="18" charset="0"/>
              </a:rPr>
              <a:t> </a:t>
            </a:r>
            <a:endParaRPr lang="en-US" altLang="en-US" sz="4400"/>
          </a:p>
          <a:p>
            <a:pPr marL="0" indent="0">
              <a:buNone/>
            </a:pPr>
            <a:endParaRPr lang="en-US"/>
          </a:p>
        </p:txBody>
      </p:sp>
      <p:sp>
        <p:nvSpPr>
          <p:cNvPr id="8"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018" y="1775012"/>
            <a:ext cx="1857375" cy="4286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6003634"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60273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Types of Clients Will Be Affected</a:t>
            </a:r>
          </a:p>
        </p:txBody>
      </p:sp>
      <p:sp>
        <p:nvSpPr>
          <p:cNvPr id="3" name="Content Placeholder 2"/>
          <p:cNvSpPr>
            <a:spLocks noGrp="1"/>
          </p:cNvSpPr>
          <p:nvPr>
            <p:ph sz="half" idx="1"/>
          </p:nvPr>
        </p:nvSpPr>
        <p:spPr>
          <a:xfrm>
            <a:off x="838200" y="1375954"/>
            <a:ext cx="5181600" cy="4801009"/>
          </a:xfrm>
        </p:spPr>
        <p:txBody>
          <a:bodyPr>
            <a:normAutofit lnSpcReduction="10000"/>
          </a:bodyPr>
          <a:lstStyle/>
          <a:p>
            <a:r>
              <a:rPr lang="en-US" sz="2400"/>
              <a:t>Developers</a:t>
            </a:r>
          </a:p>
          <a:p>
            <a:pPr lvl="1"/>
            <a:r>
              <a:rPr lang="en-US" sz="2400" smtClean="0"/>
              <a:t>Large-scale</a:t>
            </a:r>
            <a:r>
              <a:rPr lang="en-US" sz="2400"/>
              <a:t>, small scale, boutique builders	</a:t>
            </a:r>
          </a:p>
          <a:p>
            <a:pPr lvl="1"/>
            <a:r>
              <a:rPr lang="en-US" sz="2400"/>
              <a:t>Condominium </a:t>
            </a:r>
            <a:endParaRPr lang="en-US" sz="2400" smtClean="0"/>
          </a:p>
          <a:p>
            <a:pPr lvl="1"/>
            <a:endParaRPr lang="en-US" sz="2400" smtClean="0"/>
          </a:p>
          <a:p>
            <a:r>
              <a:rPr lang="en-US" sz="2400" smtClean="0"/>
              <a:t>Contractors/Builders</a:t>
            </a:r>
          </a:p>
          <a:p>
            <a:pPr marL="0" indent="0">
              <a:buNone/>
            </a:pPr>
            <a:endParaRPr lang="en-US" sz="2400" smtClean="0"/>
          </a:p>
          <a:p>
            <a:r>
              <a:rPr lang="en-US" sz="2400" smtClean="0"/>
              <a:t>Purchasers</a:t>
            </a:r>
            <a:endParaRPr lang="en-US" sz="2400"/>
          </a:p>
          <a:p>
            <a:endParaRPr lang="en-US" sz="2400" smtClean="0"/>
          </a:p>
          <a:p>
            <a:r>
              <a:rPr lang="en-US" sz="2400" smtClean="0"/>
              <a:t>Everyone </a:t>
            </a:r>
            <a:r>
              <a:rPr lang="en-US" sz="2400"/>
              <a:t>in </a:t>
            </a:r>
            <a:r>
              <a:rPr lang="en-US" sz="2400" smtClean="0"/>
              <a:t>Your Firm (transactional, litigation)</a:t>
            </a:r>
            <a:endParaRPr lang="en-US" sz="2400"/>
          </a:p>
          <a:p>
            <a:endParaRPr lang="en-US" sz="2400"/>
          </a:p>
          <a:p>
            <a:endParaRPr lang="en-US" sz="2400"/>
          </a:p>
          <a:p>
            <a:endParaRPr lang="en-US"/>
          </a:p>
        </p:txBody>
      </p:sp>
      <p:sp>
        <p:nvSpPr>
          <p:cNvPr id="4" name="Content Placeholder 3"/>
          <p:cNvSpPr>
            <a:spLocks noGrp="1"/>
          </p:cNvSpPr>
          <p:nvPr>
            <p:ph sz="half" idx="2"/>
          </p:nvPr>
        </p:nvSpPr>
        <p:spPr>
          <a:xfrm>
            <a:off x="6172200" y="1314994"/>
            <a:ext cx="5181600" cy="4861969"/>
          </a:xfrm>
        </p:spPr>
        <p:txBody>
          <a:bodyPr>
            <a:normAutofit lnSpcReduction="10000"/>
          </a:bodyPr>
          <a:lstStyle/>
          <a:p>
            <a:r>
              <a:rPr lang="en-US" sz="2400"/>
              <a:t>Lenders</a:t>
            </a:r>
          </a:p>
          <a:p>
            <a:pPr lvl="1"/>
            <a:r>
              <a:rPr lang="en-US" sz="2400"/>
              <a:t>Institutional</a:t>
            </a:r>
          </a:p>
          <a:p>
            <a:pPr lvl="1"/>
            <a:r>
              <a:rPr lang="en-US" sz="2400"/>
              <a:t>Traditional</a:t>
            </a:r>
          </a:p>
          <a:p>
            <a:pPr lvl="1"/>
            <a:r>
              <a:rPr lang="en-US" sz="2400" smtClean="0"/>
              <a:t>Mezzanine</a:t>
            </a:r>
          </a:p>
          <a:p>
            <a:endParaRPr lang="en-US" sz="2400"/>
          </a:p>
          <a:p>
            <a:r>
              <a:rPr lang="en-US" sz="2400" smtClean="0"/>
              <a:t>Governmental</a:t>
            </a:r>
          </a:p>
          <a:p>
            <a:endParaRPr lang="en-US" sz="2400" smtClean="0"/>
          </a:p>
          <a:p>
            <a:r>
              <a:rPr lang="en-US" sz="2400" smtClean="0"/>
              <a:t>Insurers</a:t>
            </a:r>
          </a:p>
          <a:p>
            <a:pPr marL="0" indent="0">
              <a:buNone/>
            </a:pPr>
            <a:endParaRPr lang="en-US" sz="2400" smtClean="0"/>
          </a:p>
          <a:p>
            <a:r>
              <a:rPr lang="en-US" sz="2400" smtClean="0"/>
              <a:t>Investors/Bond Markets</a:t>
            </a:r>
          </a:p>
          <a:p>
            <a:endParaRPr lang="en-US" sz="2400"/>
          </a:p>
          <a:p>
            <a:r>
              <a:rPr lang="en-US" sz="2400" smtClean="0"/>
              <a:t>Everyone in Your Firm (personal)</a:t>
            </a:r>
          </a:p>
          <a:p>
            <a:endParaRPr lang="en-US" sz="2400"/>
          </a:p>
        </p:txBody>
      </p:sp>
    </p:spTree>
    <p:extLst>
      <p:ext uri="{BB962C8B-B14F-4D97-AF65-F5344CB8AC3E}">
        <p14:creationId xmlns:p14="http://schemas.microsoft.com/office/powerpoint/2010/main" val="13473191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Goals for Today</a:t>
            </a:r>
            <a:endParaRPr lang="en-US" sz="3600"/>
          </a:p>
        </p:txBody>
      </p:sp>
      <p:sp>
        <p:nvSpPr>
          <p:cNvPr id="3" name="Content Placeholder 2"/>
          <p:cNvSpPr>
            <a:spLocks noGrp="1"/>
          </p:cNvSpPr>
          <p:nvPr>
            <p:ph idx="1"/>
          </p:nvPr>
        </p:nvSpPr>
        <p:spPr/>
        <p:txBody>
          <a:bodyPr>
            <a:normAutofit/>
          </a:bodyPr>
          <a:lstStyle/>
          <a:p>
            <a:r>
              <a:rPr lang="en-US" sz="2400" smtClean="0"/>
              <a:t>Raising Awareness:</a:t>
            </a:r>
          </a:p>
          <a:p>
            <a:endParaRPr lang="en-US" sz="2400" smtClean="0"/>
          </a:p>
          <a:p>
            <a:pPr lvl="1"/>
            <a:r>
              <a:rPr lang="en-US" sz="2400" smtClean="0"/>
              <a:t>What CURRENTLY impacts your clients.</a:t>
            </a:r>
          </a:p>
          <a:p>
            <a:pPr lvl="2"/>
            <a:r>
              <a:rPr lang="en-US" sz="2400" smtClean="0"/>
              <a:t>Do they know? Are they considering? </a:t>
            </a:r>
          </a:p>
          <a:p>
            <a:pPr lvl="1"/>
            <a:endParaRPr lang="en-US" sz="2400" smtClean="0"/>
          </a:p>
          <a:p>
            <a:pPr lvl="1"/>
            <a:r>
              <a:rPr lang="en-US" sz="2400" smtClean="0"/>
              <a:t>What MAY affect your clients and their collateral/business?</a:t>
            </a:r>
          </a:p>
          <a:p>
            <a:pPr lvl="2"/>
            <a:r>
              <a:rPr lang="en-US" sz="2400" smtClean="0"/>
              <a:t>Proper planning? Strategy in place?</a:t>
            </a:r>
          </a:p>
          <a:p>
            <a:pPr lvl="1"/>
            <a:endParaRPr lang="en-US" sz="2400" smtClean="0"/>
          </a:p>
          <a:p>
            <a:pPr lvl="1"/>
            <a:r>
              <a:rPr lang="en-US" sz="2400"/>
              <a:t>W</a:t>
            </a:r>
            <a:r>
              <a:rPr lang="en-US" sz="2400" smtClean="0"/>
              <a:t>hat WILL affect your client?</a:t>
            </a:r>
          </a:p>
          <a:p>
            <a:pPr lvl="2"/>
            <a:r>
              <a:rPr lang="en-US" sz="2400" smtClean="0"/>
              <a:t>It’s coming, are you and your client ready to address the issues?</a:t>
            </a:r>
          </a:p>
          <a:p>
            <a:pPr lvl="2"/>
            <a:endParaRPr lang="en-US" sz="2400" smtClean="0"/>
          </a:p>
          <a:p>
            <a:pPr lvl="2"/>
            <a:endParaRPr lang="en-US" sz="2400"/>
          </a:p>
        </p:txBody>
      </p:sp>
    </p:spTree>
    <p:extLst>
      <p:ext uri="{BB962C8B-B14F-4D97-AF65-F5344CB8AC3E}">
        <p14:creationId xmlns:p14="http://schemas.microsoft.com/office/powerpoint/2010/main" val="22484542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Seawalls</a:t>
            </a:r>
            <a:endParaRPr lang="en-US" sz="360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892" y="878930"/>
            <a:ext cx="10047833" cy="5274204"/>
          </a:xfrm>
        </p:spPr>
      </p:pic>
    </p:spTree>
    <p:extLst>
      <p:ext uri="{BB962C8B-B14F-4D97-AF65-F5344CB8AC3E}">
        <p14:creationId xmlns:p14="http://schemas.microsoft.com/office/powerpoint/2010/main" val="1323682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Seawalls</a:t>
            </a:r>
            <a:endParaRPr lang="en-US"/>
          </a:p>
        </p:txBody>
      </p:sp>
      <p:sp>
        <p:nvSpPr>
          <p:cNvPr id="3" name="Content Placeholder 2"/>
          <p:cNvSpPr>
            <a:spLocks noGrp="1"/>
          </p:cNvSpPr>
          <p:nvPr>
            <p:ph idx="1"/>
          </p:nvPr>
        </p:nvSpPr>
        <p:spPr/>
        <p:txBody>
          <a:bodyPr/>
          <a:lstStyle/>
          <a:p>
            <a:r>
              <a:rPr lang="en-US" smtClean="0"/>
              <a:t>South Florida Regional Climate Change Compact (2015)</a:t>
            </a:r>
          </a:p>
          <a:p>
            <a:pPr lvl="1"/>
            <a:r>
              <a:rPr lang="en-US"/>
              <a:t>If seawalls are already being topped on king tides and during storm surge now, add 3 feet to it and would a seawall be of any use at all</a:t>
            </a:r>
            <a:r>
              <a:rPr lang="en-US" smtClean="0"/>
              <a:t>?</a:t>
            </a:r>
            <a:endParaRPr lang="en-US"/>
          </a:p>
          <a:p>
            <a:endParaRPr lang="en-US"/>
          </a:p>
          <a:p>
            <a:r>
              <a:rPr lang="en-US"/>
              <a:t>Adding to an existing seawall versus new </a:t>
            </a:r>
            <a:r>
              <a:rPr lang="en-US" smtClean="0"/>
              <a:t>seawall – all an individual examination.</a:t>
            </a:r>
            <a:endParaRPr lang="en-US"/>
          </a:p>
          <a:p>
            <a:pPr lvl="1"/>
            <a:r>
              <a:rPr lang="en-US"/>
              <a:t>Costs, physical </a:t>
            </a:r>
            <a:r>
              <a:rPr lang="en-US" smtClean="0"/>
              <a:t>integrity.</a:t>
            </a:r>
            <a:r>
              <a:rPr lang="en-US"/>
              <a:t>	</a:t>
            </a:r>
            <a:endParaRPr lang="en-US" smtClean="0"/>
          </a:p>
          <a:p>
            <a:pPr lvl="1"/>
            <a:r>
              <a:rPr lang="en-US" smtClean="0"/>
              <a:t>Approvals.</a:t>
            </a:r>
          </a:p>
          <a:p>
            <a:pPr lvl="1"/>
            <a:r>
              <a:rPr lang="en-US" smtClean="0"/>
              <a:t>Time.</a:t>
            </a:r>
          </a:p>
          <a:p>
            <a:pPr lvl="1"/>
            <a:r>
              <a:rPr lang="en-US" smtClean="0"/>
              <a:t>Regulations.</a:t>
            </a:r>
          </a:p>
          <a:p>
            <a:pPr lvl="2"/>
            <a:r>
              <a:rPr lang="en-US" smtClean="0"/>
              <a:t>Min/Max heights, new ordinances.</a:t>
            </a:r>
          </a:p>
          <a:p>
            <a:pPr marL="457200" lvl="1" indent="0">
              <a:buNone/>
            </a:pPr>
            <a:endParaRPr lang="en-US"/>
          </a:p>
          <a:p>
            <a:endParaRPr lang="en-US" smtClean="0"/>
          </a:p>
          <a:p>
            <a:endParaRPr lang="en-US" smtClean="0"/>
          </a:p>
          <a:p>
            <a:pPr lvl="1"/>
            <a:endParaRPr lang="en-US"/>
          </a:p>
        </p:txBody>
      </p:sp>
    </p:spTree>
    <p:extLst>
      <p:ext uri="{BB962C8B-B14F-4D97-AF65-F5344CB8AC3E}">
        <p14:creationId xmlns:p14="http://schemas.microsoft.com/office/powerpoint/2010/main" val="26826696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Seawalls</a:t>
            </a:r>
            <a:endParaRPr lang="en-US"/>
          </a:p>
        </p:txBody>
      </p:sp>
      <p:sp>
        <p:nvSpPr>
          <p:cNvPr id="3" name="Content Placeholder 2"/>
          <p:cNvSpPr>
            <a:spLocks noGrp="1"/>
          </p:cNvSpPr>
          <p:nvPr>
            <p:ph idx="1"/>
          </p:nvPr>
        </p:nvSpPr>
        <p:spPr/>
        <p:txBody>
          <a:bodyPr>
            <a:normAutofit lnSpcReduction="10000"/>
          </a:bodyPr>
          <a:lstStyle/>
          <a:p>
            <a:r>
              <a:rPr lang="en-US" smtClean="0"/>
              <a:t>Example </a:t>
            </a:r>
            <a:r>
              <a:rPr lang="en-US"/>
              <a:t>– 2016 Ft. Lauderdale study during implementation of their new </a:t>
            </a:r>
            <a:r>
              <a:rPr lang="en-US" smtClean="0"/>
              <a:t>seawall ordinance: </a:t>
            </a:r>
          </a:p>
          <a:p>
            <a:pPr lvl="1"/>
            <a:r>
              <a:rPr lang="en-US" smtClean="0"/>
              <a:t>Fort </a:t>
            </a:r>
            <a:r>
              <a:rPr lang="en-US"/>
              <a:t>Lauderdale owns 4 miles of seawall </a:t>
            </a:r>
            <a:r>
              <a:rPr lang="en-US" smtClean="0"/>
              <a:t>(~21,000 </a:t>
            </a:r>
            <a:r>
              <a:rPr lang="en-US"/>
              <a:t>linear feet</a:t>
            </a:r>
            <a:r>
              <a:rPr lang="en-US" smtClean="0"/>
              <a:t>).</a:t>
            </a:r>
          </a:p>
          <a:p>
            <a:endParaRPr lang="en-US"/>
          </a:p>
          <a:p>
            <a:pPr lvl="1"/>
            <a:r>
              <a:rPr lang="en-US"/>
              <a:t>Cost for </a:t>
            </a:r>
            <a:r>
              <a:rPr lang="en-US" smtClean="0"/>
              <a:t>raising seawall height to total replacement of seawalls </a:t>
            </a:r>
            <a:r>
              <a:rPr lang="en-US"/>
              <a:t>ranged from $2M to $26M ($95/linear ft to $1,200/linear ft</a:t>
            </a:r>
            <a:r>
              <a:rPr lang="en-US" smtClean="0"/>
              <a:t>).</a:t>
            </a:r>
          </a:p>
          <a:p>
            <a:pPr lvl="1"/>
            <a:endParaRPr lang="en-US" smtClean="0"/>
          </a:p>
          <a:p>
            <a:pPr lvl="1"/>
            <a:r>
              <a:rPr lang="en-US" smtClean="0"/>
              <a:t>Polled local seawall contractors for possible individual homeowner costs on reconstruction/repair:</a:t>
            </a:r>
          </a:p>
          <a:p>
            <a:pPr lvl="2"/>
            <a:r>
              <a:rPr lang="en-US" smtClean="0"/>
              <a:t>“They </a:t>
            </a:r>
            <a:r>
              <a:rPr lang="en-US"/>
              <a:t>quoted $650-$2000 per linear foot depending on the depth of the waterway and location of the seawall. Engineering and permitting services were $2000-$5000 per job. Repair of broken/spalled concrete areas in the cap $60 per cubic foot of epoxy mortar. To add a 12</a:t>
            </a:r>
            <a:r>
              <a:rPr lang="en-US" smtClean="0"/>
              <a:t>” cap </a:t>
            </a:r>
            <a:r>
              <a:rPr lang="en-US"/>
              <a:t>to an existing seawall is estimated at $75 - $125 per linear foot</a:t>
            </a:r>
            <a:r>
              <a:rPr lang="en-US" smtClean="0"/>
              <a:t>.”</a:t>
            </a:r>
            <a:endParaRPr lang="en-US"/>
          </a:p>
        </p:txBody>
      </p:sp>
    </p:spTree>
    <p:extLst>
      <p:ext uri="{BB962C8B-B14F-4D97-AF65-F5344CB8AC3E}">
        <p14:creationId xmlns:p14="http://schemas.microsoft.com/office/powerpoint/2010/main" val="1049265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Seawalls</a:t>
            </a:r>
            <a:endParaRPr lang="en-US"/>
          </a:p>
        </p:txBody>
      </p:sp>
      <p:sp>
        <p:nvSpPr>
          <p:cNvPr id="3" name="Content Placeholder 2"/>
          <p:cNvSpPr>
            <a:spLocks noGrp="1"/>
          </p:cNvSpPr>
          <p:nvPr>
            <p:ph idx="1"/>
          </p:nvPr>
        </p:nvSpPr>
        <p:spPr/>
        <p:txBody>
          <a:bodyPr>
            <a:normAutofit/>
          </a:bodyPr>
          <a:lstStyle/>
          <a:p>
            <a:r>
              <a:rPr lang="en-US" sz="2400" smtClean="0"/>
              <a:t>FL SB 7016: Statewide Office of Resiliency within Governor's office.</a:t>
            </a:r>
          </a:p>
          <a:p>
            <a:pPr lvl="1"/>
            <a:r>
              <a:rPr lang="en-US" sz="2400" smtClean="0"/>
              <a:t>Passed by the Senate, died in the House. </a:t>
            </a:r>
          </a:p>
          <a:p>
            <a:pPr lvl="1"/>
            <a:r>
              <a:rPr lang="en-US" sz="2400" smtClean="0"/>
              <a:t>Proposed a sea </a:t>
            </a:r>
            <a:r>
              <a:rPr lang="en-US" sz="2400"/>
              <a:t>level rise </a:t>
            </a:r>
            <a:r>
              <a:rPr lang="en-US" sz="2400" smtClean="0"/>
              <a:t>taskforce. </a:t>
            </a:r>
          </a:p>
          <a:p>
            <a:pPr lvl="2"/>
            <a:r>
              <a:rPr lang="en-US" sz="2400" smtClean="0"/>
              <a:t>Did you know about this? Did your clients know about this? </a:t>
            </a:r>
          </a:p>
          <a:p>
            <a:pPr lvl="3"/>
            <a:r>
              <a:rPr lang="en-US" sz="2400" smtClean="0"/>
              <a:t>Did they work to influence:</a:t>
            </a:r>
          </a:p>
          <a:p>
            <a:pPr lvl="4"/>
            <a:r>
              <a:rPr lang="en-US" sz="2400" smtClean="0"/>
              <a:t>Members?</a:t>
            </a:r>
            <a:endParaRPr lang="en-US" sz="2400"/>
          </a:p>
          <a:p>
            <a:pPr lvl="4"/>
            <a:r>
              <a:rPr lang="en-US" sz="2400" smtClean="0"/>
              <a:t>Goals/Outcomes?</a:t>
            </a:r>
          </a:p>
          <a:p>
            <a:pPr lvl="4"/>
            <a:r>
              <a:rPr lang="en-US" sz="2400" smtClean="0"/>
              <a:t>Ideas?</a:t>
            </a:r>
          </a:p>
          <a:p>
            <a:pPr lvl="3"/>
            <a:r>
              <a:rPr lang="en-US" sz="2400" smtClean="0"/>
              <a:t>Will they next year? </a:t>
            </a:r>
            <a:endParaRPr lang="en-US" sz="2400"/>
          </a:p>
          <a:p>
            <a:pPr lvl="4"/>
            <a:endParaRPr lang="en-US" sz="2400"/>
          </a:p>
          <a:p>
            <a:pPr lvl="1"/>
            <a:endParaRPr lang="en-US" sz="2400"/>
          </a:p>
        </p:txBody>
      </p:sp>
    </p:spTree>
    <p:extLst>
      <p:ext uri="{BB962C8B-B14F-4D97-AF65-F5344CB8AC3E}">
        <p14:creationId xmlns:p14="http://schemas.microsoft.com/office/powerpoint/2010/main" val="13966181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FEMA Flood Maps</a:t>
            </a:r>
            <a:endParaRPr lang="en-US" sz="3600"/>
          </a:p>
        </p:txBody>
      </p:sp>
      <p:sp>
        <p:nvSpPr>
          <p:cNvPr id="3" name="Content Placeholder 2"/>
          <p:cNvSpPr>
            <a:spLocks noGrp="1"/>
          </p:cNvSpPr>
          <p:nvPr>
            <p:ph idx="1"/>
          </p:nvPr>
        </p:nvSpPr>
        <p:spPr/>
        <p:txBody>
          <a:bodyPr/>
          <a:lstStyle/>
          <a:p>
            <a:r>
              <a:rPr lang="en-US" sz="2400" smtClean="0"/>
              <a:t>What is a FEMA Flood Map?</a:t>
            </a:r>
          </a:p>
          <a:p>
            <a:pPr lvl="1"/>
            <a:r>
              <a:rPr lang="en-US" sz="2400" smtClean="0"/>
              <a:t>“Official public source for flood hazard information </a:t>
            </a:r>
            <a:r>
              <a:rPr lang="en-US" sz="2400"/>
              <a:t>produced in support of the National Flood Insurance Program (NFIP</a:t>
            </a:r>
            <a:r>
              <a:rPr lang="en-US" sz="2400" smtClean="0"/>
              <a:t>).” </a:t>
            </a:r>
          </a:p>
          <a:p>
            <a:pPr marL="457200" lvl="1" indent="0">
              <a:buNone/>
            </a:pPr>
            <a:r>
              <a:rPr lang="en-US" sz="2400" smtClean="0"/>
              <a:t>	– FEMA Flood Map Service Center</a:t>
            </a:r>
          </a:p>
          <a:p>
            <a:pPr lvl="1"/>
            <a:endParaRPr lang="en-US" sz="2400" smtClean="0"/>
          </a:p>
          <a:p>
            <a:r>
              <a:rPr lang="en-US" sz="2400"/>
              <a:t>20,000 Communities participate in the National Flood Insurance </a:t>
            </a:r>
            <a:r>
              <a:rPr lang="en-US" sz="2400" smtClean="0"/>
              <a:t>Program.</a:t>
            </a:r>
            <a:endParaRPr lang="en-US" sz="2400"/>
          </a:p>
          <a:p>
            <a:pPr lvl="1"/>
            <a:r>
              <a:rPr lang="en-US" sz="2400" smtClean="0"/>
              <a:t>Each community broken down into a number of maps which show flood hazard areas, base elevation of that area, etc. </a:t>
            </a:r>
            <a:endParaRPr lang="en-US" sz="2400"/>
          </a:p>
          <a:p>
            <a:endParaRPr lang="en-US"/>
          </a:p>
        </p:txBody>
      </p:sp>
    </p:spTree>
    <p:extLst>
      <p:ext uri="{BB962C8B-B14F-4D97-AF65-F5344CB8AC3E}">
        <p14:creationId xmlns:p14="http://schemas.microsoft.com/office/powerpoint/2010/main" val="16887561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9.12"/>
  <p:tag name="AS_TITLE" val="Aspose.Slides for .NET 4.0 Client Profile"/>
  <p:tag name="AS_VERSION" val="18.9"/>
</p:tagLst>
</file>

<file path=ppt/theme/theme1.xml><?xml version="1.0" encoding="utf-8"?>
<a:theme xmlns:a="http://schemas.openxmlformats.org/drawingml/2006/main" name="CFRed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0" id="{F751DA9B-BAA8-4167-846D-586F64466E40}" vid="{C197B1CA-8D2E-458D-992E-B3C53229E8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CFRedWidescreen</Template>
  <TotalTime>1</TotalTime>
  <Words>1904</Words>
  <Application>Microsoft Office PowerPoint</Application>
  <PresentationFormat>Widescreen</PresentationFormat>
  <Paragraphs>297</Paragraphs>
  <Slides>29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Georgia</vt:lpstr>
      <vt:lpstr>Times New Roman</vt:lpstr>
      <vt:lpstr>CFRedWidescreen</vt:lpstr>
      <vt:lpstr>Climate Issues and Shoreline Management</vt:lpstr>
      <vt:lpstr>Specific Issues We’ll Discuss</vt:lpstr>
      <vt:lpstr>What Types of Clients Will Be Affected</vt:lpstr>
      <vt:lpstr>Goals for Today</vt:lpstr>
      <vt:lpstr>Seawalls</vt:lpstr>
      <vt:lpstr>Seawalls</vt:lpstr>
      <vt:lpstr>Seawalls</vt:lpstr>
      <vt:lpstr>Seawalls</vt:lpstr>
      <vt:lpstr>FEMA Flood Maps</vt:lpstr>
      <vt:lpstr>FEMA Flood Maps</vt:lpstr>
      <vt:lpstr>FEMA Flood Maps - Amendments</vt:lpstr>
      <vt:lpstr>FEMA Flood Maps - Amendments</vt:lpstr>
      <vt:lpstr>FEMA Flood Maps - Amendments</vt:lpstr>
      <vt:lpstr>FEMA Flood Maps - Amendments</vt:lpstr>
      <vt:lpstr>Water and Sewage</vt:lpstr>
      <vt:lpstr>Water and Sewage</vt:lpstr>
      <vt:lpstr>Water and Sewer</vt:lpstr>
      <vt:lpstr>Water and Sewage</vt:lpstr>
      <vt:lpstr>Saltwater Intrusion</vt:lpstr>
      <vt:lpstr>Saltwater Intrusion</vt:lpstr>
      <vt:lpstr>Saltwater Intrusion</vt:lpstr>
      <vt:lpstr>State and Local Political Challenges</vt:lpstr>
      <vt:lpstr>State and Local Political Challenges Administrative Agency Deference No More </vt:lpstr>
      <vt:lpstr>Local Political Challenges</vt:lpstr>
      <vt:lpstr>Local Political Challenges – What Does it Mean?</vt:lpstr>
      <vt:lpstr>Local Political Challenges – What Does it Mean?</vt:lpstr>
      <vt:lpstr>Resiliency and Increased Costs</vt:lpstr>
      <vt:lpstr>Resiliency and Increased Costs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Issues and Shoreline Management</dc:title>
  <cp:lastModifiedBy>GR</cp:lastModifiedBy>
  <cp:revision>3</cp:revision>
  <dcterms:created xsi:type="dcterms:W3CDTF">1601-01-01T00:00:00Z</dcterms:created>
  <dcterms:modified xsi:type="dcterms:W3CDTF">2020-07-11T18:31:50Z</dcterms:modified>
</cp:coreProperties>
</file>