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366" r:id="rId3"/>
    <p:sldId id="338" r:id="rId4"/>
    <p:sldId id="365" r:id="rId5"/>
    <p:sldId id="311" r:id="rId6"/>
    <p:sldId id="347" r:id="rId7"/>
    <p:sldId id="348" r:id="rId8"/>
    <p:sldId id="312" r:id="rId9"/>
    <p:sldId id="349" r:id="rId10"/>
    <p:sldId id="350" r:id="rId11"/>
    <p:sldId id="339" r:id="rId12"/>
    <p:sldId id="351" r:id="rId13"/>
    <p:sldId id="353" r:id="rId14"/>
    <p:sldId id="352" r:id="rId15"/>
    <p:sldId id="354" r:id="rId16"/>
    <p:sldId id="355" r:id="rId17"/>
    <p:sldId id="356" r:id="rId18"/>
    <p:sldId id="357" r:id="rId19"/>
    <p:sldId id="358" r:id="rId20"/>
    <p:sldId id="361" r:id="rId21"/>
    <p:sldId id="363" r:id="rId22"/>
    <p:sldId id="359" r:id="rId23"/>
    <p:sldId id="360" r:id="rId24"/>
    <p:sldId id="364" r:id="rId25"/>
    <p:sldId id="344" r:id="rId26"/>
    <p:sldId id="34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5229"/>
    <a:srgbClr val="E66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9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DEDA-894D-464D-A898-D2F5D593C09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2435-F137-46E1-B9B6-A642B415A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81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DEDA-894D-464D-A898-D2F5D593C09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2435-F137-46E1-B9B6-A642B415A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2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DEDA-894D-464D-A898-D2F5D593C09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2435-F137-46E1-B9B6-A642B415A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4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DEDA-894D-464D-A898-D2F5D593C09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2435-F137-46E1-B9B6-A642B415A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7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DEDA-894D-464D-A898-D2F5D593C09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2435-F137-46E1-B9B6-A642B415A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36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DEDA-894D-464D-A898-D2F5D593C09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2435-F137-46E1-B9B6-A642B415A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9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DEDA-894D-464D-A898-D2F5D593C09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2435-F137-46E1-B9B6-A642B415A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56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DEDA-894D-464D-A898-D2F5D593C09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2435-F137-46E1-B9B6-A642B415A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30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DEDA-894D-464D-A898-D2F5D593C09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2435-F137-46E1-B9B6-A642B415A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5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DEDA-894D-464D-A898-D2F5D593C09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2435-F137-46E1-B9B6-A642B415A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4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DEDA-894D-464D-A898-D2F5D593C09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2435-F137-46E1-B9B6-A642B415A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CDEDA-894D-464D-A898-D2F5D593C090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D2435-F137-46E1-B9B6-A642B415A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2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C2832B0-D577-4EA0-820F-695EE1E9D0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A57A853-2E0C-42F0-85F3-C0B501A9C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84269" y="1756600"/>
            <a:ext cx="1080325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F2E9C3F6-DA5B-4DBC-9A74-B8E0CB0757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76839" y="1357766"/>
            <a:ext cx="687754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1A166365-F18F-415C-B28F-D46003176B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78850" y="1135060"/>
            <a:ext cx="409371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B2CDDFB2-5255-4B15-A6A1-CF91458828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24043"/>
            <a:ext cx="5288862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D60F03-73E8-4487-A761-C02402536F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20" y="6451644"/>
            <a:ext cx="2961939" cy="26315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45E94BC-B28B-4D04-8962-DFD89FC5CA44}"/>
              </a:ext>
            </a:extLst>
          </p:cNvPr>
          <p:cNvSpPr txBox="1"/>
          <p:nvPr/>
        </p:nvSpPr>
        <p:spPr>
          <a:xfrm>
            <a:off x="6361230" y="1440809"/>
            <a:ext cx="550502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EMERGING ISSUES THAT CONFRONT:</a:t>
            </a:r>
          </a:p>
          <a:p>
            <a:pPr>
              <a:spcAft>
                <a:spcPts val="600"/>
              </a:spcAft>
            </a:pPr>
            <a:endParaRPr lang="en-US" sz="2000" b="1" dirty="0">
              <a:latin typeface="Swis721 Cn BT" panose="020B0506020202030204" pitchFamily="34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wis721 Cn BT" panose="020B05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latin typeface="Swis721 Cn BT" panose="020B0506020202030204" pitchFamily="34" charset="0"/>
              </a:rPr>
              <a:t>O C </a:t>
            </a:r>
            <a:r>
              <a:rPr lang="en-US" sz="2800" b="1" dirty="0" err="1">
                <a:latin typeface="Swis721 Cn BT" panose="020B0506020202030204" pitchFamily="34" charset="0"/>
              </a:rPr>
              <a:t>C</a:t>
            </a:r>
            <a:r>
              <a:rPr lang="en-US" sz="2800" b="1" dirty="0">
                <a:latin typeface="Swis721 Cn BT" panose="020B0506020202030204" pitchFamily="34" charset="0"/>
              </a:rPr>
              <a:t> U P I E D     </a:t>
            </a:r>
          </a:p>
          <a:p>
            <a:pPr>
              <a:spcAft>
                <a:spcPts val="600"/>
              </a:spcAft>
            </a:pPr>
            <a:r>
              <a:rPr lang="en-US" sz="2800" b="1" dirty="0">
                <a:latin typeface="Swis721 Cn BT" panose="020B0506020202030204" pitchFamily="34" charset="0"/>
              </a:rPr>
              <a:t>R E N O V A T I O N 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D7E05E-5CCC-49DA-A5BD-2F48D645C7D5}"/>
              </a:ext>
            </a:extLst>
          </p:cNvPr>
          <p:cNvSpPr txBox="1"/>
          <p:nvPr/>
        </p:nvSpPr>
        <p:spPr>
          <a:xfrm>
            <a:off x="418806" y="1357766"/>
            <a:ext cx="4907048" cy="34333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wis721 Cn BT" panose="020B0506020202030204" pitchFamily="34" charset="0"/>
                <a:ea typeface="+mj-ea"/>
                <a:cs typeface="+mj-cs"/>
              </a:rPr>
              <a:t>COVID19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wis721 Cn BT" panose="020B0506020202030204" pitchFamily="34" charset="0"/>
                <a:ea typeface="+mj-ea"/>
                <a:cs typeface="+mj-cs"/>
              </a:rPr>
              <a:t> :: LESSONS FROM THE FIELD</a:t>
            </a:r>
          </a:p>
        </p:txBody>
      </p:sp>
      <p:pic>
        <p:nvPicPr>
          <p:cNvPr id="4" name="Picture 3" descr="A view of a dirty field next to a window&#10;&#10;Description automatically generated">
            <a:extLst>
              <a:ext uri="{FF2B5EF4-FFF2-40B4-BE49-F238E27FC236}">
                <a16:creationId xmlns:a16="http://schemas.microsoft.com/office/drawing/2014/main" id="{98407421-B7D8-4972-B7BC-6566CE0D769B}"/>
              </a:ext>
            </a:extLst>
          </p:cNvPr>
          <p:cNvPicPr>
            <a:picLocks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2002536"/>
            <a:ext cx="4535424" cy="2596896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BCC570-B28C-4084-8842-5C0FAD29986E}"/>
              </a:ext>
            </a:extLst>
          </p:cNvPr>
          <p:cNvSpPr txBox="1"/>
          <p:nvPr/>
        </p:nvSpPr>
        <p:spPr>
          <a:xfrm>
            <a:off x="1252818" y="6393453"/>
            <a:ext cx="2291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wis721 Cn BT" panose="020B0506020202030204" pitchFamily="34" charset="0"/>
              </a:rPr>
              <a:t>www.ceag2.com</a:t>
            </a:r>
          </a:p>
        </p:txBody>
      </p:sp>
    </p:spTree>
    <p:extLst>
      <p:ext uri="{BB962C8B-B14F-4D97-AF65-F5344CB8AC3E}">
        <p14:creationId xmlns:p14="http://schemas.microsoft.com/office/powerpoint/2010/main" val="3560670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7FE461E-521A-457C-BD1F-4CC4EB6D7A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FFFD28B7-CC22-4615-B487-71F011040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712E4DE6-A2E5-4786-B1B9-795E13D12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176DEB1C-09CA-478A-AEEF-963E89897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28861D55-9A89-4552-8E10-2201E1991D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8" y="644382"/>
            <a:ext cx="10734055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80F3D8-A1B3-43C3-8B06-01040FCED5B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20" y="6451644"/>
            <a:ext cx="2961939" cy="2631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563D8E-6FA5-48F9-BFAA-B7DC0C688DE7}"/>
              </a:ext>
            </a:extLst>
          </p:cNvPr>
          <p:cNvSpPr txBox="1"/>
          <p:nvPr/>
        </p:nvSpPr>
        <p:spPr>
          <a:xfrm>
            <a:off x="7585166" y="1035538"/>
            <a:ext cx="3701144" cy="48604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M A T E R I A L    S O U R C I N G 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ABC seeks early procurement of materials &amp; supplies.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Complications: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Conditioned storage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Financing limits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Potential out-of-pocket purchase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Implications for Builder’s Risk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The “two-path” problem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Nervous contractor (payment)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Impropriety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94ADC1-721E-407C-84FB-8A940CE47B1E}"/>
              </a:ext>
            </a:extLst>
          </p:cNvPr>
          <p:cNvSpPr txBox="1"/>
          <p:nvPr/>
        </p:nvSpPr>
        <p:spPr>
          <a:xfrm>
            <a:off x="1252818" y="6393453"/>
            <a:ext cx="2291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wis721 Cn BT" panose="020B0506020202030204" pitchFamily="34" charset="0"/>
              </a:rPr>
              <a:t>www.ceag2.com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F720D8-4F0E-4B04-B916-FC18B6863206}"/>
              </a:ext>
            </a:extLst>
          </p:cNvPr>
          <p:cNvSpPr/>
          <p:nvPr/>
        </p:nvSpPr>
        <p:spPr>
          <a:xfrm>
            <a:off x="1207008" y="987552"/>
            <a:ext cx="59436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244D62-69A9-4534-8652-C6B7604B3E24}"/>
              </a:ext>
            </a:extLst>
          </p:cNvPr>
          <p:cNvSpPr txBox="1"/>
          <p:nvPr/>
        </p:nvSpPr>
        <p:spPr>
          <a:xfrm>
            <a:off x="1682373" y="1531267"/>
            <a:ext cx="52434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TRACKED COVID19 ITEMS:</a:t>
            </a:r>
          </a:p>
          <a:p>
            <a:pPr>
              <a:spcAft>
                <a:spcPts val="600"/>
              </a:spcAft>
            </a:pPr>
            <a:endParaRPr lang="en-US" sz="2000" b="1" dirty="0">
              <a:latin typeface="Swis721 Cn BT" panose="020B05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- Approved? (outstanding submittals?)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- Released? (contractor release subs to buy?)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- Date needed? (what about ordinary long leads?)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- Is material/supply already onsite?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- Onsite v. offsite? (onsite </a:t>
            </a:r>
            <a:r>
              <a:rPr lang="en-US" sz="2000" b="1" dirty="0" err="1">
                <a:latin typeface="Swis721 Cn BT" panose="020B0506020202030204" pitchFamily="34" charset="0"/>
              </a:rPr>
              <a:t>typ</a:t>
            </a:r>
            <a:r>
              <a:rPr lang="en-US" sz="2000" b="1" dirty="0">
                <a:latin typeface="Swis721 Cn BT" panose="020B0506020202030204" pitchFamily="34" charset="0"/>
              </a:rPr>
              <a:t> allowed by lenders)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- Conditioned v. unconditioned (mold, humidity)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- Insurance cert, bill of sale, affidavit, etc. </a:t>
            </a:r>
          </a:p>
        </p:txBody>
      </p:sp>
    </p:spTree>
    <p:extLst>
      <p:ext uri="{BB962C8B-B14F-4D97-AF65-F5344CB8AC3E}">
        <p14:creationId xmlns:p14="http://schemas.microsoft.com/office/powerpoint/2010/main" val="71277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C2832B0-D577-4EA0-820F-695EE1E9D0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A57A853-2E0C-42F0-85F3-C0B501A9C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84269" y="1756600"/>
            <a:ext cx="1080325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F2E9C3F6-DA5B-4DBC-9A74-B8E0CB0757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76839" y="1357766"/>
            <a:ext cx="687754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1A166365-F18F-415C-B28F-D46003176B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78850" y="1135060"/>
            <a:ext cx="409371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B2CDDFB2-5255-4B15-A6A1-CF91458828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24043"/>
            <a:ext cx="5288862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D60F03-73E8-4487-A761-C02402536F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20" y="6451644"/>
            <a:ext cx="2961939" cy="2631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864284D-D417-4C40-AAC7-74DA5318E710}"/>
              </a:ext>
            </a:extLst>
          </p:cNvPr>
          <p:cNvSpPr txBox="1"/>
          <p:nvPr/>
        </p:nvSpPr>
        <p:spPr>
          <a:xfrm>
            <a:off x="1252818" y="6393453"/>
            <a:ext cx="2291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wis721 Cn BT" panose="020B0506020202030204" pitchFamily="34" charset="0"/>
              </a:rPr>
              <a:t>www.ceag2.com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3545C5-7FD0-4AA4-999F-1A0BF1C5A704}"/>
              </a:ext>
            </a:extLst>
          </p:cNvPr>
          <p:cNvSpPr txBox="1"/>
          <p:nvPr/>
        </p:nvSpPr>
        <p:spPr>
          <a:xfrm>
            <a:off x="6361230" y="1440809"/>
            <a:ext cx="55050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AGENDA: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Swis721 Cn BT" panose="020B0506020202030204" pitchFamily="34" charset="0"/>
              </a:rPr>
              <a:t>- Quick introductions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Swis721 Cn BT" panose="020B0506020202030204" pitchFamily="34" charset="0"/>
              </a:rPr>
              <a:t>- Real issues from a specific client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Swis721 Cn BT" panose="020B0506020202030204" pitchFamily="34" charset="0"/>
              </a:rPr>
              <a:t>    - Client overview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Swis721 Cn BT" panose="020B0506020202030204" pitchFamily="34" charset="0"/>
              </a:rPr>
              <a:t>    - Event tracking in real time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Swis721 Cn BT" panose="020B0506020202030204" pitchFamily="34" charset="0"/>
              </a:rPr>
              <a:t>    - Material sourcing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    - Training 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Swis721 Cn BT" panose="020B0506020202030204" pitchFamily="34" charset="0"/>
              </a:rPr>
              <a:t>    - Compliance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Swis721 Cn BT" panose="020B0506020202030204" pitchFamily="34" charset="0"/>
              </a:rPr>
              <a:t>- Wrap-up Q&amp;A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1AD7BB-C8BB-4958-A5B0-975B10C5CAFE}"/>
              </a:ext>
            </a:extLst>
          </p:cNvPr>
          <p:cNvSpPr txBox="1"/>
          <p:nvPr/>
        </p:nvSpPr>
        <p:spPr>
          <a:xfrm>
            <a:off x="418806" y="1357766"/>
            <a:ext cx="4907048" cy="34333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wis721 Cn BT" panose="020B0506020202030204" pitchFamily="34" charset="0"/>
                <a:ea typeface="+mj-ea"/>
                <a:cs typeface="+mj-cs"/>
              </a:rPr>
              <a:t>COVID19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wis721 Cn BT" panose="020B0506020202030204" pitchFamily="34" charset="0"/>
                <a:ea typeface="+mj-ea"/>
                <a:cs typeface="+mj-cs"/>
              </a:rPr>
              <a:t> :: LESSONS FROM THE FIELD</a:t>
            </a:r>
          </a:p>
        </p:txBody>
      </p:sp>
      <p:pic>
        <p:nvPicPr>
          <p:cNvPr id="24" name="Picture 23" descr="A view of a dirty field next to a window&#10;&#10;Description automatically generated">
            <a:extLst>
              <a:ext uri="{FF2B5EF4-FFF2-40B4-BE49-F238E27FC236}">
                <a16:creationId xmlns:a16="http://schemas.microsoft.com/office/drawing/2014/main" id="{0B99D3F4-E521-4697-96BA-CD8B40691158}"/>
              </a:ext>
            </a:extLst>
          </p:cNvPr>
          <p:cNvPicPr>
            <a:picLocks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2002536"/>
            <a:ext cx="4535424" cy="2596896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2692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7FE461E-521A-457C-BD1F-4CC4EB6D7A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FFFD28B7-CC22-4615-B487-71F011040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712E4DE6-A2E5-4786-B1B9-795E13D12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176DEB1C-09CA-478A-AEEF-963E89897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28861D55-9A89-4552-8E10-2201E1991D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8" y="644382"/>
            <a:ext cx="10734055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80F3D8-A1B3-43C3-8B06-01040FCED5B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20" y="6451644"/>
            <a:ext cx="2961939" cy="2631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563D8E-6FA5-48F9-BFAA-B7DC0C688DE7}"/>
              </a:ext>
            </a:extLst>
          </p:cNvPr>
          <p:cNvSpPr txBox="1"/>
          <p:nvPr/>
        </p:nvSpPr>
        <p:spPr>
          <a:xfrm>
            <a:off x="7585166" y="1035538"/>
            <a:ext cx="3701144" cy="48604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T R A I N I N G 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ABC seeks a training system for workers and site visitors.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Complications: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Logistics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Frequency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Speed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Opportunity: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Integrate with GC’s </a:t>
            </a:r>
            <a:r>
              <a:rPr lang="en-US" sz="2000" b="1" dirty="0" err="1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typ</a:t>
            </a: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 training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94ADC1-721E-407C-84FB-8A940CE47B1E}"/>
              </a:ext>
            </a:extLst>
          </p:cNvPr>
          <p:cNvSpPr txBox="1"/>
          <p:nvPr/>
        </p:nvSpPr>
        <p:spPr>
          <a:xfrm>
            <a:off x="1252818" y="6393453"/>
            <a:ext cx="2291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wis721 Cn BT" panose="020B0506020202030204" pitchFamily="34" charset="0"/>
              </a:rPr>
              <a:t>www.ceag2.com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F720D8-4F0E-4B04-B916-FC18B6863206}"/>
              </a:ext>
            </a:extLst>
          </p:cNvPr>
          <p:cNvSpPr/>
          <p:nvPr/>
        </p:nvSpPr>
        <p:spPr>
          <a:xfrm>
            <a:off x="1207008" y="987552"/>
            <a:ext cx="59436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67494E-D0E1-43FD-ADF6-516BC1A33CD2}"/>
              </a:ext>
            </a:extLst>
          </p:cNvPr>
          <p:cNvSpPr txBox="1"/>
          <p:nvPr/>
        </p:nvSpPr>
        <p:spPr>
          <a:xfrm>
            <a:off x="1682373" y="1531267"/>
            <a:ext cx="524342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WHAT ARE THE “REAL” QUESTIONS?</a:t>
            </a:r>
          </a:p>
          <a:p>
            <a:pPr>
              <a:spcAft>
                <a:spcPts val="600"/>
              </a:spcAft>
            </a:pPr>
            <a:endParaRPr lang="en-US" sz="2000" b="1" dirty="0">
              <a:latin typeface="Swis721 Cn BT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151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7FE461E-521A-457C-BD1F-4CC4EB6D7A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FFFD28B7-CC22-4615-B487-71F011040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712E4DE6-A2E5-4786-B1B9-795E13D12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176DEB1C-09CA-478A-AEEF-963E89897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28861D55-9A89-4552-8E10-2201E1991D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8" y="644382"/>
            <a:ext cx="10734055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80F3D8-A1B3-43C3-8B06-01040FCED5B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20" y="6451644"/>
            <a:ext cx="2961939" cy="2631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563D8E-6FA5-48F9-BFAA-B7DC0C688DE7}"/>
              </a:ext>
            </a:extLst>
          </p:cNvPr>
          <p:cNvSpPr txBox="1"/>
          <p:nvPr/>
        </p:nvSpPr>
        <p:spPr>
          <a:xfrm>
            <a:off x="7585166" y="1035538"/>
            <a:ext cx="3701144" cy="48604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T R A I N I N G 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ABC seeks a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rPr>
              <a:t>training system </a:t>
            </a: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for workers and site visitors.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Complications: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Logistics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Frequency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Speed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Opportunity: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Integrate with GC’s </a:t>
            </a:r>
            <a:r>
              <a:rPr lang="en-US" sz="2000" b="1" dirty="0" err="1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typ</a:t>
            </a: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 training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94ADC1-721E-407C-84FB-8A940CE47B1E}"/>
              </a:ext>
            </a:extLst>
          </p:cNvPr>
          <p:cNvSpPr txBox="1"/>
          <p:nvPr/>
        </p:nvSpPr>
        <p:spPr>
          <a:xfrm>
            <a:off x="1252818" y="6393453"/>
            <a:ext cx="2291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wis721 Cn BT" panose="020B0506020202030204" pitchFamily="34" charset="0"/>
              </a:rPr>
              <a:t>www.ceag2.com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F720D8-4F0E-4B04-B916-FC18B6863206}"/>
              </a:ext>
            </a:extLst>
          </p:cNvPr>
          <p:cNvSpPr/>
          <p:nvPr/>
        </p:nvSpPr>
        <p:spPr>
          <a:xfrm>
            <a:off x="1207008" y="987552"/>
            <a:ext cx="59436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67494E-D0E1-43FD-ADF6-516BC1A33CD2}"/>
              </a:ext>
            </a:extLst>
          </p:cNvPr>
          <p:cNvSpPr txBox="1"/>
          <p:nvPr/>
        </p:nvSpPr>
        <p:spPr>
          <a:xfrm>
            <a:off x="1682373" y="1531267"/>
            <a:ext cx="524342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WHAT ARE THE “REAL” QUESTIONS?</a:t>
            </a:r>
          </a:p>
          <a:p>
            <a:pPr>
              <a:spcAft>
                <a:spcPts val="600"/>
              </a:spcAft>
            </a:pPr>
            <a:endParaRPr lang="en-US" sz="2000" b="1" dirty="0">
              <a:latin typeface="Swis721 Cn BT" panose="020B0506020202030204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BF9FC77-958D-47DF-9B74-F745EB9C50B4}"/>
              </a:ext>
            </a:extLst>
          </p:cNvPr>
          <p:cNvSpPr/>
          <p:nvPr/>
        </p:nvSpPr>
        <p:spPr>
          <a:xfrm rot="6877382">
            <a:off x="9777234" y="1144098"/>
            <a:ext cx="548640" cy="48278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87E8BA-AF7D-4BE3-BDE5-60BF0A346A25}"/>
              </a:ext>
            </a:extLst>
          </p:cNvPr>
          <p:cNvSpPr txBox="1"/>
          <p:nvPr/>
        </p:nvSpPr>
        <p:spPr>
          <a:xfrm>
            <a:off x="1682373" y="2960479"/>
            <a:ext cx="524342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latin typeface="Swis721 Cn BT" panose="020B0506020202030204" pitchFamily="34" charset="0"/>
              </a:rPr>
              <a:t>A </a:t>
            </a:r>
            <a:r>
              <a:rPr lang="en-US" sz="2800" b="1" dirty="0">
                <a:latin typeface="Swis721 Cn BT" panose="020B0506020202030204" pitchFamily="34" charset="0"/>
              </a:rPr>
              <a:t>training system </a:t>
            </a:r>
            <a:r>
              <a:rPr lang="en-US" sz="2800" dirty="0">
                <a:latin typeface="Swis721 Cn BT" panose="020B0506020202030204" pitchFamily="34" charset="0"/>
              </a:rPr>
              <a:t>based on what standard(s)?</a:t>
            </a:r>
          </a:p>
          <a:p>
            <a:pPr>
              <a:spcAft>
                <a:spcPts val="600"/>
              </a:spcAft>
            </a:pPr>
            <a:endParaRPr lang="en-US" sz="2000" b="1" dirty="0">
              <a:latin typeface="Swis721 Cn BT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39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7FE461E-521A-457C-BD1F-4CC4EB6D7A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FFFD28B7-CC22-4615-B487-71F011040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712E4DE6-A2E5-4786-B1B9-795E13D12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176DEB1C-09CA-478A-AEEF-963E89897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28861D55-9A89-4552-8E10-2201E1991D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8" y="644382"/>
            <a:ext cx="10734055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80F3D8-A1B3-43C3-8B06-01040FCED5B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20" y="6451644"/>
            <a:ext cx="2961939" cy="2631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563D8E-6FA5-48F9-BFAA-B7DC0C688DE7}"/>
              </a:ext>
            </a:extLst>
          </p:cNvPr>
          <p:cNvSpPr txBox="1"/>
          <p:nvPr/>
        </p:nvSpPr>
        <p:spPr>
          <a:xfrm>
            <a:off x="7585166" y="1035538"/>
            <a:ext cx="3701144" cy="48604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T R A I N I N G 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ABC seeks a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rPr>
              <a:t>training system </a:t>
            </a: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for workers and site visitors.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Complications: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Logistics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Frequency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Speed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Opportunity: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Integrate with GC’s </a:t>
            </a:r>
            <a:r>
              <a:rPr lang="en-US" sz="2000" b="1" dirty="0" err="1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typ</a:t>
            </a: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 training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94ADC1-721E-407C-84FB-8A940CE47B1E}"/>
              </a:ext>
            </a:extLst>
          </p:cNvPr>
          <p:cNvSpPr txBox="1"/>
          <p:nvPr/>
        </p:nvSpPr>
        <p:spPr>
          <a:xfrm>
            <a:off x="1252818" y="6393453"/>
            <a:ext cx="2291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wis721 Cn BT" panose="020B0506020202030204" pitchFamily="34" charset="0"/>
              </a:rPr>
              <a:t>www.ceag2.com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F720D8-4F0E-4B04-B916-FC18B6863206}"/>
              </a:ext>
            </a:extLst>
          </p:cNvPr>
          <p:cNvSpPr/>
          <p:nvPr/>
        </p:nvSpPr>
        <p:spPr>
          <a:xfrm>
            <a:off x="1207008" y="987552"/>
            <a:ext cx="59436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714645C3-17B8-4EAF-8EF6-4DBA495A5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72" y="1241108"/>
            <a:ext cx="5410925" cy="4058194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01EF8D48-FFE9-4396-8A3B-CD19ABC82BE0}"/>
              </a:ext>
            </a:extLst>
          </p:cNvPr>
          <p:cNvSpPr/>
          <p:nvPr/>
        </p:nvSpPr>
        <p:spPr>
          <a:xfrm rot="6877382">
            <a:off x="9777234" y="1144098"/>
            <a:ext cx="548640" cy="48278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39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7FE461E-521A-457C-BD1F-4CC4EB6D7A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FFFD28B7-CC22-4615-B487-71F011040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712E4DE6-A2E5-4786-B1B9-795E13D12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176DEB1C-09CA-478A-AEEF-963E89897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28861D55-9A89-4552-8E10-2201E1991D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8" y="644382"/>
            <a:ext cx="10734055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80F3D8-A1B3-43C3-8B06-01040FCED5B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20" y="6451644"/>
            <a:ext cx="2961939" cy="2631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563D8E-6FA5-48F9-BFAA-B7DC0C688DE7}"/>
              </a:ext>
            </a:extLst>
          </p:cNvPr>
          <p:cNvSpPr txBox="1"/>
          <p:nvPr/>
        </p:nvSpPr>
        <p:spPr>
          <a:xfrm>
            <a:off x="7585166" y="1035538"/>
            <a:ext cx="3701144" cy="48604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T R A I N I N G 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ABC seeks a </a:t>
            </a:r>
            <a:r>
              <a:rPr lang="en-US" sz="20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training system </a:t>
            </a: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for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rPr>
              <a:t>workers</a:t>
            </a: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 and site visitors.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Complications: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Logistics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Frequency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Speed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Opportunity: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Integrate with GC’s </a:t>
            </a:r>
            <a:r>
              <a:rPr lang="en-US" sz="2000" b="1" dirty="0" err="1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typ</a:t>
            </a: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 training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94ADC1-721E-407C-84FB-8A940CE47B1E}"/>
              </a:ext>
            </a:extLst>
          </p:cNvPr>
          <p:cNvSpPr txBox="1"/>
          <p:nvPr/>
        </p:nvSpPr>
        <p:spPr>
          <a:xfrm>
            <a:off x="1252818" y="6393453"/>
            <a:ext cx="2291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wis721 Cn BT" panose="020B0506020202030204" pitchFamily="34" charset="0"/>
              </a:rPr>
              <a:t>www.ceag2.com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F720D8-4F0E-4B04-B916-FC18B6863206}"/>
              </a:ext>
            </a:extLst>
          </p:cNvPr>
          <p:cNvSpPr/>
          <p:nvPr/>
        </p:nvSpPr>
        <p:spPr>
          <a:xfrm>
            <a:off x="1207008" y="987552"/>
            <a:ext cx="59436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67494E-D0E1-43FD-ADF6-516BC1A33CD2}"/>
              </a:ext>
            </a:extLst>
          </p:cNvPr>
          <p:cNvSpPr txBox="1"/>
          <p:nvPr/>
        </p:nvSpPr>
        <p:spPr>
          <a:xfrm>
            <a:off x="1682373" y="1531267"/>
            <a:ext cx="524342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WHAT ARE THE “REAL” QUESTIONS?</a:t>
            </a:r>
          </a:p>
          <a:p>
            <a:pPr>
              <a:spcAft>
                <a:spcPts val="600"/>
              </a:spcAft>
            </a:pPr>
            <a:endParaRPr lang="en-US" sz="2000" b="1" dirty="0">
              <a:latin typeface="Swis721 Cn BT" panose="020B0506020202030204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BF9FC77-958D-47DF-9B74-F745EB9C50B4}"/>
              </a:ext>
            </a:extLst>
          </p:cNvPr>
          <p:cNvSpPr/>
          <p:nvPr/>
        </p:nvSpPr>
        <p:spPr>
          <a:xfrm rot="18998115">
            <a:off x="7086035" y="2276212"/>
            <a:ext cx="548640" cy="48278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87E8BA-AF7D-4BE3-BDE5-60BF0A346A25}"/>
              </a:ext>
            </a:extLst>
          </p:cNvPr>
          <p:cNvSpPr txBox="1"/>
          <p:nvPr/>
        </p:nvSpPr>
        <p:spPr>
          <a:xfrm>
            <a:off x="1682374" y="2490219"/>
            <a:ext cx="46534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wis721 Cn BT" panose="020B0506020202030204" pitchFamily="34" charset="0"/>
              </a:rPr>
              <a:t>Exactly who are these </a:t>
            </a:r>
            <a:r>
              <a:rPr lang="en-US" sz="2800" b="1" dirty="0">
                <a:latin typeface="Swis721 Cn BT" panose="020B0506020202030204" pitchFamily="34" charset="0"/>
              </a:rPr>
              <a:t>workers</a:t>
            </a:r>
            <a:r>
              <a:rPr lang="en-US" sz="2800" dirty="0">
                <a:latin typeface="Swis721 Cn BT" panose="020B0506020202030204" pitchFamily="34" charset="0"/>
              </a:rPr>
              <a:t>?  What are their roles?</a:t>
            </a:r>
          </a:p>
          <a:p>
            <a:r>
              <a:rPr lang="en-US" sz="2800" dirty="0">
                <a:latin typeface="Swis721 Cn BT" panose="020B0506020202030204" pitchFamily="34" charset="0"/>
              </a:rPr>
              <a:t>What does their daily routine look like?</a:t>
            </a:r>
            <a:endParaRPr lang="en-US" sz="2000" dirty="0">
              <a:latin typeface="Swis721 Cn BT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646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7FE461E-521A-457C-BD1F-4CC4EB6D7A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FFFD28B7-CC22-4615-B487-71F011040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712E4DE6-A2E5-4786-B1B9-795E13D12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176DEB1C-09CA-478A-AEEF-963E89897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28861D55-9A89-4552-8E10-2201E1991D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8" y="644382"/>
            <a:ext cx="10734055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80F3D8-A1B3-43C3-8B06-01040FCED5B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20" y="6451644"/>
            <a:ext cx="2961939" cy="2631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563D8E-6FA5-48F9-BFAA-B7DC0C688DE7}"/>
              </a:ext>
            </a:extLst>
          </p:cNvPr>
          <p:cNvSpPr txBox="1"/>
          <p:nvPr/>
        </p:nvSpPr>
        <p:spPr>
          <a:xfrm>
            <a:off x="7585166" y="1035538"/>
            <a:ext cx="3701144" cy="48604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T R A I N I N G 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ABC seeks a </a:t>
            </a:r>
            <a:r>
              <a:rPr lang="en-US" sz="20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training system </a:t>
            </a: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for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rPr>
              <a:t>workers</a:t>
            </a: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 and site visitors.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Complications: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Logistics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Frequency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Speed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Opportunity: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Integrate with GC’s </a:t>
            </a:r>
            <a:r>
              <a:rPr lang="en-US" sz="2000" b="1" dirty="0" err="1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typ</a:t>
            </a: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 training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94ADC1-721E-407C-84FB-8A940CE47B1E}"/>
              </a:ext>
            </a:extLst>
          </p:cNvPr>
          <p:cNvSpPr txBox="1"/>
          <p:nvPr/>
        </p:nvSpPr>
        <p:spPr>
          <a:xfrm>
            <a:off x="1252818" y="6393453"/>
            <a:ext cx="2291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wis721 Cn BT" panose="020B0506020202030204" pitchFamily="34" charset="0"/>
              </a:rPr>
              <a:t>www.ceag2.com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F720D8-4F0E-4B04-B916-FC18B6863206}"/>
              </a:ext>
            </a:extLst>
          </p:cNvPr>
          <p:cNvSpPr/>
          <p:nvPr/>
        </p:nvSpPr>
        <p:spPr>
          <a:xfrm>
            <a:off x="1207008" y="987552"/>
            <a:ext cx="59436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BF9FC77-958D-47DF-9B74-F745EB9C50B4}"/>
              </a:ext>
            </a:extLst>
          </p:cNvPr>
          <p:cNvSpPr/>
          <p:nvPr/>
        </p:nvSpPr>
        <p:spPr>
          <a:xfrm rot="18998115">
            <a:off x="7086035" y="2276212"/>
            <a:ext cx="548640" cy="48278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672A93-2DE3-4DC3-A616-4646F4A0D4A9}"/>
              </a:ext>
            </a:extLst>
          </p:cNvPr>
          <p:cNvSpPr txBox="1"/>
          <p:nvPr/>
        </p:nvSpPr>
        <p:spPr>
          <a:xfrm>
            <a:off x="1682374" y="1245811"/>
            <a:ext cx="49971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wis721 Cn BT" panose="020B0506020202030204" pitchFamily="34" charset="0"/>
              </a:rPr>
              <a:t>Typical daily routine:</a:t>
            </a:r>
          </a:p>
          <a:p>
            <a:endParaRPr lang="en-US" dirty="0">
              <a:latin typeface="Swis721 Cn BT" panose="020B050602020203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Swis721 Cn BT" panose="020B0506020202030204" pitchFamily="34" charset="0"/>
              </a:rPr>
              <a:t>Arrive on site.</a:t>
            </a:r>
          </a:p>
          <a:p>
            <a:pPr marL="342900" indent="-342900">
              <a:buAutoNum type="arabicPeriod"/>
            </a:pPr>
            <a:r>
              <a:rPr lang="en-US" dirty="0">
                <a:latin typeface="Swis721 Cn BT" panose="020B0506020202030204" pitchFamily="34" charset="0"/>
              </a:rPr>
              <a:t>Enter building. (same entry as residents?)</a:t>
            </a:r>
          </a:p>
          <a:p>
            <a:pPr marL="342900" indent="-342900">
              <a:buAutoNum type="arabicPeriod"/>
            </a:pPr>
            <a:r>
              <a:rPr lang="en-US" dirty="0">
                <a:latin typeface="Swis721 Cn BT" panose="020B0506020202030204" pitchFamily="34" charset="0"/>
              </a:rPr>
              <a:t>Visit field office. (</a:t>
            </a:r>
            <a:r>
              <a:rPr lang="en-US" u="sng" dirty="0">
                <a:latin typeface="Swis721 Cn BT" panose="020B0506020202030204" pitchFamily="34" charset="0"/>
              </a:rPr>
              <a:t>vacant</a:t>
            </a:r>
            <a:r>
              <a:rPr lang="en-US" dirty="0">
                <a:latin typeface="Swis721 Cn BT" panose="020B0506020202030204" pitchFamily="34" charset="0"/>
              </a:rPr>
              <a:t> unit? onsite trailer?)</a:t>
            </a:r>
          </a:p>
          <a:p>
            <a:pPr marL="342900" indent="-342900">
              <a:buAutoNum type="arabicPeriod"/>
            </a:pPr>
            <a:r>
              <a:rPr lang="en-US" dirty="0">
                <a:latin typeface="Swis721 Cn BT" panose="020B0506020202030204" pitchFamily="34" charset="0"/>
              </a:rPr>
              <a:t>Gather tools/materials.</a:t>
            </a:r>
          </a:p>
          <a:p>
            <a:pPr marL="342900" indent="-342900">
              <a:buAutoNum type="arabicPeriod"/>
            </a:pPr>
            <a:r>
              <a:rPr lang="en-US" dirty="0">
                <a:latin typeface="Swis721 Cn BT" panose="020B0506020202030204" pitchFamily="34" charset="0"/>
              </a:rPr>
              <a:t>Proceed to </a:t>
            </a:r>
            <a:r>
              <a:rPr lang="en-US" u="sng" dirty="0">
                <a:latin typeface="Swis721 Cn BT" panose="020B0506020202030204" pitchFamily="34" charset="0"/>
              </a:rPr>
              <a:t>vacant</a:t>
            </a:r>
            <a:r>
              <a:rPr lang="en-US" dirty="0">
                <a:latin typeface="Swis721 Cn BT" panose="020B0506020202030204" pitchFamily="34" charset="0"/>
              </a:rPr>
              <a:t> units where work will occur.</a:t>
            </a:r>
          </a:p>
          <a:p>
            <a:pPr marL="342900" indent="-342900">
              <a:buAutoNum type="arabicPeriod"/>
            </a:pPr>
            <a:r>
              <a:rPr lang="en-US" dirty="0">
                <a:latin typeface="Swis721 Cn BT" panose="020B0506020202030204" pitchFamily="34" charset="0"/>
              </a:rPr>
              <a:t>Back-n-forth between units and staging area(s).</a:t>
            </a:r>
          </a:p>
          <a:p>
            <a:pPr marL="342900" indent="-342900">
              <a:buAutoNum type="arabicPeriod"/>
            </a:pPr>
            <a:r>
              <a:rPr lang="en-US" dirty="0">
                <a:latin typeface="Swis721 Cn BT" panose="020B0506020202030204" pitchFamily="34" charset="0"/>
              </a:rPr>
              <a:t>Use </a:t>
            </a:r>
            <a:r>
              <a:rPr lang="en-US" u="sng" dirty="0">
                <a:latin typeface="Swis721 Cn BT" panose="020B0506020202030204" pitchFamily="34" charset="0"/>
              </a:rPr>
              <a:t>common</a:t>
            </a:r>
            <a:r>
              <a:rPr lang="en-US" dirty="0">
                <a:latin typeface="Swis721 Cn BT" panose="020B0506020202030204" pitchFamily="34" charset="0"/>
              </a:rPr>
              <a:t> corridors/stairs?  No elevator.</a:t>
            </a:r>
          </a:p>
          <a:p>
            <a:pPr marL="342900" indent="-342900">
              <a:buAutoNum type="arabicPeriod"/>
            </a:pPr>
            <a:r>
              <a:rPr lang="en-US" dirty="0">
                <a:latin typeface="Swis721 Cn BT" panose="020B0506020202030204" pitchFamily="34" charset="0"/>
              </a:rPr>
              <a:t>Lunch/restroom breaks.  </a:t>
            </a:r>
            <a:r>
              <a:rPr lang="en-US" u="sng" dirty="0">
                <a:latin typeface="Swis721 Cn BT" panose="020B0506020202030204" pitchFamily="34" charset="0"/>
              </a:rPr>
              <a:t>Designated</a:t>
            </a:r>
            <a:r>
              <a:rPr lang="en-US" dirty="0">
                <a:latin typeface="Swis721 Cn BT" panose="020B0506020202030204" pitchFamily="34" charset="0"/>
              </a:rPr>
              <a:t> area(s).</a:t>
            </a:r>
          </a:p>
          <a:p>
            <a:pPr marL="342900" indent="-342900">
              <a:buAutoNum type="arabicPeriod"/>
            </a:pPr>
            <a:r>
              <a:rPr lang="en-US" dirty="0">
                <a:latin typeface="Swis721 Cn BT" panose="020B0506020202030204" pitchFamily="34" charset="0"/>
              </a:rPr>
              <a:t>Trash removal or clean-up.  (personal v debris)</a:t>
            </a:r>
          </a:p>
          <a:p>
            <a:pPr marL="342900" indent="-342900">
              <a:buAutoNum type="arabicPeriod"/>
            </a:pPr>
            <a:r>
              <a:rPr lang="en-US" dirty="0">
                <a:latin typeface="Swis721 Cn BT" panose="020B0506020202030204" pitchFamily="34" charset="0"/>
              </a:rPr>
              <a:t>Return tools/materials. </a:t>
            </a:r>
          </a:p>
          <a:p>
            <a:pPr marL="342900" indent="-342900">
              <a:buAutoNum type="arabicPeriod"/>
            </a:pPr>
            <a:r>
              <a:rPr lang="en-US" dirty="0">
                <a:latin typeface="Swis721 Cn BT" panose="020B0506020202030204" pitchFamily="34" charset="0"/>
              </a:rPr>
              <a:t>Leave the site.</a:t>
            </a:r>
          </a:p>
          <a:p>
            <a:pPr marL="342900" indent="-342900">
              <a:buAutoNum type="arabicPeriod"/>
            </a:pPr>
            <a:endParaRPr lang="en-US" sz="1600" dirty="0">
              <a:latin typeface="Swis721 Cn BT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250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7FE461E-521A-457C-BD1F-4CC4EB6D7A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FFFD28B7-CC22-4615-B487-71F011040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712E4DE6-A2E5-4786-B1B9-795E13D12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176DEB1C-09CA-478A-AEEF-963E89897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28861D55-9A89-4552-8E10-2201E1991D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8" y="644382"/>
            <a:ext cx="10734055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80F3D8-A1B3-43C3-8B06-01040FCED5B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20" y="6451644"/>
            <a:ext cx="2961939" cy="2631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563D8E-6FA5-48F9-BFAA-B7DC0C688DE7}"/>
              </a:ext>
            </a:extLst>
          </p:cNvPr>
          <p:cNvSpPr txBox="1"/>
          <p:nvPr/>
        </p:nvSpPr>
        <p:spPr>
          <a:xfrm>
            <a:off x="7585166" y="1035538"/>
            <a:ext cx="3701144" cy="48604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T R A I N I N G 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ABC seeks a </a:t>
            </a:r>
            <a:r>
              <a:rPr lang="en-US" sz="20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training system </a:t>
            </a: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for </a:t>
            </a:r>
            <a:r>
              <a:rPr lang="en-US" sz="20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workers </a:t>
            </a: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and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rPr>
              <a:t>site visitors.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Complications: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Logistics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Frequency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Speed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Opportunity: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Integrate with GC’s </a:t>
            </a:r>
            <a:r>
              <a:rPr lang="en-US" sz="2000" b="1" dirty="0" err="1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typ</a:t>
            </a: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 training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94ADC1-721E-407C-84FB-8A940CE47B1E}"/>
              </a:ext>
            </a:extLst>
          </p:cNvPr>
          <p:cNvSpPr txBox="1"/>
          <p:nvPr/>
        </p:nvSpPr>
        <p:spPr>
          <a:xfrm>
            <a:off x="1252818" y="6393453"/>
            <a:ext cx="2291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wis721 Cn BT" panose="020B0506020202030204" pitchFamily="34" charset="0"/>
              </a:rPr>
              <a:t>www.ceag2.com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F720D8-4F0E-4B04-B916-FC18B6863206}"/>
              </a:ext>
            </a:extLst>
          </p:cNvPr>
          <p:cNvSpPr/>
          <p:nvPr/>
        </p:nvSpPr>
        <p:spPr>
          <a:xfrm>
            <a:off x="1207008" y="987552"/>
            <a:ext cx="59436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67494E-D0E1-43FD-ADF6-516BC1A33CD2}"/>
              </a:ext>
            </a:extLst>
          </p:cNvPr>
          <p:cNvSpPr txBox="1"/>
          <p:nvPr/>
        </p:nvSpPr>
        <p:spPr>
          <a:xfrm>
            <a:off x="1682373" y="1531267"/>
            <a:ext cx="524342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WHAT ARE THE “REAL” QUESTIONS?</a:t>
            </a:r>
          </a:p>
          <a:p>
            <a:pPr>
              <a:spcAft>
                <a:spcPts val="600"/>
              </a:spcAft>
            </a:pPr>
            <a:endParaRPr lang="en-US" sz="2000" b="1" dirty="0">
              <a:latin typeface="Swis721 Cn BT" panose="020B0506020202030204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BF9FC77-958D-47DF-9B74-F745EB9C50B4}"/>
              </a:ext>
            </a:extLst>
          </p:cNvPr>
          <p:cNvSpPr/>
          <p:nvPr/>
        </p:nvSpPr>
        <p:spPr>
          <a:xfrm rot="12813596">
            <a:off x="10075526" y="2273091"/>
            <a:ext cx="548640" cy="48278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87E8BA-AF7D-4BE3-BDE5-60BF0A346A25}"/>
              </a:ext>
            </a:extLst>
          </p:cNvPr>
          <p:cNvSpPr txBox="1"/>
          <p:nvPr/>
        </p:nvSpPr>
        <p:spPr>
          <a:xfrm>
            <a:off x="1682373" y="2342166"/>
            <a:ext cx="48229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wis721 Cn BT" panose="020B0506020202030204" pitchFamily="34" charset="0"/>
              </a:rPr>
              <a:t>Can/should ABC limit access to non-essential </a:t>
            </a:r>
            <a:r>
              <a:rPr lang="en-US" sz="2800" b="1" dirty="0">
                <a:latin typeface="Swis721 Cn BT" panose="020B0506020202030204" pitchFamily="34" charset="0"/>
              </a:rPr>
              <a:t>site visitors</a:t>
            </a:r>
            <a:r>
              <a:rPr lang="en-US" sz="2800" dirty="0">
                <a:latin typeface="Swis721 Cn BT" panose="020B0506020202030204" pitchFamily="34" charset="0"/>
              </a:rPr>
              <a:t>? Who are these groups?  Architects, inspectors, property management, ABC personnel, etc.</a:t>
            </a:r>
          </a:p>
          <a:p>
            <a:r>
              <a:rPr lang="en-US" sz="2800" dirty="0">
                <a:latin typeface="Swis721 Cn BT" panose="020B0506020202030204" pitchFamily="34" charset="0"/>
              </a:rPr>
              <a:t>Do these groups need training?</a:t>
            </a:r>
            <a:endParaRPr lang="en-US" sz="2000" dirty="0">
              <a:latin typeface="Swis721 Cn BT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802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7FE461E-521A-457C-BD1F-4CC4EB6D7A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FFFD28B7-CC22-4615-B487-71F011040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712E4DE6-A2E5-4786-B1B9-795E13D12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176DEB1C-09CA-478A-AEEF-963E89897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28861D55-9A89-4552-8E10-2201E1991D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8" y="644382"/>
            <a:ext cx="10734055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80F3D8-A1B3-43C3-8B06-01040FCED5B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20" y="6451644"/>
            <a:ext cx="2961939" cy="2631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563D8E-6FA5-48F9-BFAA-B7DC0C688DE7}"/>
              </a:ext>
            </a:extLst>
          </p:cNvPr>
          <p:cNvSpPr txBox="1"/>
          <p:nvPr/>
        </p:nvSpPr>
        <p:spPr>
          <a:xfrm>
            <a:off x="7585166" y="1035538"/>
            <a:ext cx="3701144" cy="48604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T R A I N I N G 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ABC seeks a </a:t>
            </a:r>
            <a:r>
              <a:rPr lang="en-US" sz="20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training system </a:t>
            </a: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for </a:t>
            </a:r>
            <a:r>
              <a:rPr lang="en-US" sz="20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workers and site visitors.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Complications: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rPr>
              <a:t>Logistics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Frequency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Speed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Opportunity: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Integrate with GC’s </a:t>
            </a:r>
            <a:r>
              <a:rPr lang="en-US" sz="2000" b="1" dirty="0" err="1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typ</a:t>
            </a: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 training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94ADC1-721E-407C-84FB-8A940CE47B1E}"/>
              </a:ext>
            </a:extLst>
          </p:cNvPr>
          <p:cNvSpPr txBox="1"/>
          <p:nvPr/>
        </p:nvSpPr>
        <p:spPr>
          <a:xfrm>
            <a:off x="1252818" y="6393453"/>
            <a:ext cx="2291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wis721 Cn BT" panose="020B0506020202030204" pitchFamily="34" charset="0"/>
              </a:rPr>
              <a:t>www.ceag2.com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F720D8-4F0E-4B04-B916-FC18B6863206}"/>
              </a:ext>
            </a:extLst>
          </p:cNvPr>
          <p:cNvSpPr/>
          <p:nvPr/>
        </p:nvSpPr>
        <p:spPr>
          <a:xfrm>
            <a:off x="1207008" y="987552"/>
            <a:ext cx="59436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67494E-D0E1-43FD-ADF6-516BC1A33CD2}"/>
              </a:ext>
            </a:extLst>
          </p:cNvPr>
          <p:cNvSpPr txBox="1"/>
          <p:nvPr/>
        </p:nvSpPr>
        <p:spPr>
          <a:xfrm>
            <a:off x="1682373" y="1531267"/>
            <a:ext cx="524342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WHAT ARE THE “REAL” QUESTIONS?</a:t>
            </a:r>
          </a:p>
          <a:p>
            <a:pPr>
              <a:spcAft>
                <a:spcPts val="600"/>
              </a:spcAft>
            </a:pPr>
            <a:endParaRPr lang="en-US" sz="2000" b="1" dirty="0">
              <a:latin typeface="Swis721 Cn BT" panose="020B0506020202030204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BF9FC77-958D-47DF-9B74-F745EB9C50B4}"/>
              </a:ext>
            </a:extLst>
          </p:cNvPr>
          <p:cNvSpPr/>
          <p:nvPr/>
        </p:nvSpPr>
        <p:spPr>
          <a:xfrm rot="10800000">
            <a:off x="9017879" y="3002688"/>
            <a:ext cx="548640" cy="48278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87E8BA-AF7D-4BE3-BDE5-60BF0A346A25}"/>
              </a:ext>
            </a:extLst>
          </p:cNvPr>
          <p:cNvSpPr txBox="1"/>
          <p:nvPr/>
        </p:nvSpPr>
        <p:spPr>
          <a:xfrm>
            <a:off x="1682373" y="2342166"/>
            <a:ext cx="48229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wis721 Cn BT" panose="020B0506020202030204" pitchFamily="34" charset="0"/>
              </a:rPr>
              <a:t>Should ABC hire a specialist to handle </a:t>
            </a:r>
            <a:r>
              <a:rPr lang="en-US" sz="2800" b="1" dirty="0">
                <a:latin typeface="Swis721 Cn BT" panose="020B0506020202030204" pitchFamily="34" charset="0"/>
              </a:rPr>
              <a:t>logistics </a:t>
            </a:r>
            <a:r>
              <a:rPr lang="en-US" sz="2800" dirty="0">
                <a:latin typeface="Swis721 Cn BT" panose="020B0506020202030204" pitchFamily="34" charset="0"/>
              </a:rPr>
              <a:t>of designing and implementing a training program?  </a:t>
            </a:r>
          </a:p>
          <a:p>
            <a:endParaRPr lang="en-US" sz="2800" dirty="0">
              <a:latin typeface="Swis721 Cn BT" panose="020B0506020202030204" pitchFamily="34" charset="0"/>
            </a:endParaRPr>
          </a:p>
          <a:p>
            <a:r>
              <a:rPr lang="en-US" sz="2800" dirty="0">
                <a:latin typeface="Swis721 Cn BT" panose="020B0506020202030204" pitchFamily="34" charset="0"/>
              </a:rPr>
              <a:t>What </a:t>
            </a:r>
            <a:r>
              <a:rPr lang="en-US" sz="2800" b="1" dirty="0">
                <a:latin typeface="Swis721 Cn BT" panose="020B0506020202030204" pitchFamily="34" charset="0"/>
              </a:rPr>
              <a:t>logistics</a:t>
            </a:r>
            <a:r>
              <a:rPr lang="en-US" sz="2800" dirty="0">
                <a:latin typeface="Swis721 Cn BT" panose="020B0506020202030204" pitchFamily="34" charset="0"/>
              </a:rPr>
              <a:t>?  </a:t>
            </a:r>
            <a:endParaRPr lang="en-US" sz="2000" dirty="0">
              <a:latin typeface="Swis721 Cn BT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858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7FE461E-521A-457C-BD1F-4CC4EB6D7A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FFFD28B7-CC22-4615-B487-71F011040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712E4DE6-A2E5-4786-B1B9-795E13D12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176DEB1C-09CA-478A-AEEF-963E89897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28861D55-9A89-4552-8E10-2201E1991D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8" y="644382"/>
            <a:ext cx="10734055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80F3D8-A1B3-43C3-8B06-01040FCED5B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20" y="6451644"/>
            <a:ext cx="2961939" cy="2631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563D8E-6FA5-48F9-BFAA-B7DC0C688DE7}"/>
              </a:ext>
            </a:extLst>
          </p:cNvPr>
          <p:cNvSpPr txBox="1"/>
          <p:nvPr/>
        </p:nvSpPr>
        <p:spPr>
          <a:xfrm>
            <a:off x="7585166" y="1035538"/>
            <a:ext cx="3701144" cy="48604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T R A I N I N G 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ABC seeks a </a:t>
            </a:r>
            <a:r>
              <a:rPr lang="en-US" sz="20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training system </a:t>
            </a: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for </a:t>
            </a:r>
            <a:r>
              <a:rPr lang="en-US" sz="20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workers and site visitors.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Complications: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rPr>
              <a:t>Logistics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Frequency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Speed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Opportunity: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Integrate with GC’s </a:t>
            </a:r>
            <a:r>
              <a:rPr lang="en-US" sz="2000" b="1" dirty="0" err="1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typ</a:t>
            </a: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 training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94ADC1-721E-407C-84FB-8A940CE47B1E}"/>
              </a:ext>
            </a:extLst>
          </p:cNvPr>
          <p:cNvSpPr txBox="1"/>
          <p:nvPr/>
        </p:nvSpPr>
        <p:spPr>
          <a:xfrm>
            <a:off x="1252818" y="6393453"/>
            <a:ext cx="2291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wis721 Cn BT" panose="020B0506020202030204" pitchFamily="34" charset="0"/>
              </a:rPr>
              <a:t>www.ceag2.com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F720D8-4F0E-4B04-B916-FC18B6863206}"/>
              </a:ext>
            </a:extLst>
          </p:cNvPr>
          <p:cNvSpPr/>
          <p:nvPr/>
        </p:nvSpPr>
        <p:spPr>
          <a:xfrm>
            <a:off x="1207008" y="987552"/>
            <a:ext cx="59436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67494E-D0E1-43FD-ADF6-516BC1A33CD2}"/>
              </a:ext>
            </a:extLst>
          </p:cNvPr>
          <p:cNvSpPr txBox="1"/>
          <p:nvPr/>
        </p:nvSpPr>
        <p:spPr>
          <a:xfrm>
            <a:off x="1682373" y="1531267"/>
            <a:ext cx="524342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WHAT ARE THE “REAL” QUESTIONS?</a:t>
            </a:r>
          </a:p>
          <a:p>
            <a:pPr>
              <a:spcAft>
                <a:spcPts val="600"/>
              </a:spcAft>
            </a:pPr>
            <a:endParaRPr lang="en-US" sz="2000" b="1" dirty="0">
              <a:latin typeface="Swis721 Cn BT" panose="020B0506020202030204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BF9FC77-958D-47DF-9B74-F745EB9C50B4}"/>
              </a:ext>
            </a:extLst>
          </p:cNvPr>
          <p:cNvSpPr/>
          <p:nvPr/>
        </p:nvSpPr>
        <p:spPr>
          <a:xfrm rot="10800000">
            <a:off x="9017879" y="3002688"/>
            <a:ext cx="548640" cy="48278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87E8BA-AF7D-4BE3-BDE5-60BF0A346A25}"/>
              </a:ext>
            </a:extLst>
          </p:cNvPr>
          <p:cNvSpPr txBox="1"/>
          <p:nvPr/>
        </p:nvSpPr>
        <p:spPr>
          <a:xfrm>
            <a:off x="1682373" y="2342166"/>
            <a:ext cx="48229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wis721 Cn BT" panose="020B0506020202030204" pitchFamily="34" charset="0"/>
              </a:rPr>
              <a:t>Should ABC hire a specialist to handle </a:t>
            </a:r>
            <a:r>
              <a:rPr lang="en-US" sz="2800" b="1" dirty="0">
                <a:latin typeface="Swis721 Cn BT" panose="020B0506020202030204" pitchFamily="34" charset="0"/>
              </a:rPr>
              <a:t>logistics </a:t>
            </a:r>
            <a:r>
              <a:rPr lang="en-US" sz="2800" dirty="0">
                <a:latin typeface="Swis721 Cn BT" panose="020B0506020202030204" pitchFamily="34" charset="0"/>
              </a:rPr>
              <a:t>of designing and implementing a training program?  </a:t>
            </a:r>
          </a:p>
          <a:p>
            <a:endParaRPr lang="en-US" sz="2800" dirty="0">
              <a:latin typeface="Swis721 Cn BT" panose="020B0506020202030204" pitchFamily="34" charset="0"/>
            </a:endParaRPr>
          </a:p>
          <a:p>
            <a:r>
              <a:rPr lang="en-US" sz="2800" dirty="0">
                <a:latin typeface="Swis721 Cn BT" panose="020B0506020202030204" pitchFamily="34" charset="0"/>
              </a:rPr>
              <a:t>What </a:t>
            </a:r>
            <a:r>
              <a:rPr lang="en-US" sz="2800" b="1" dirty="0">
                <a:latin typeface="Swis721 Cn BT" panose="020B0506020202030204" pitchFamily="34" charset="0"/>
              </a:rPr>
              <a:t>logistics</a:t>
            </a:r>
            <a:r>
              <a:rPr lang="en-US" sz="2800" dirty="0">
                <a:latin typeface="Swis721 Cn BT" panose="020B0506020202030204" pitchFamily="34" charset="0"/>
              </a:rPr>
              <a:t>?  </a:t>
            </a:r>
            <a:endParaRPr lang="en-US" sz="2000" dirty="0">
              <a:latin typeface="Swis721 Cn BT" panose="020B0506020202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F31758-AAD1-433B-8889-C765F7FD7365}"/>
              </a:ext>
            </a:extLst>
          </p:cNvPr>
          <p:cNvSpPr/>
          <p:nvPr/>
        </p:nvSpPr>
        <p:spPr>
          <a:xfrm>
            <a:off x="1619794" y="1370435"/>
            <a:ext cx="5243423" cy="265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6C5F17-16FE-4FAA-983F-5C7AD2146D2D}"/>
              </a:ext>
            </a:extLst>
          </p:cNvPr>
          <p:cNvSpPr txBox="1"/>
          <p:nvPr/>
        </p:nvSpPr>
        <p:spPr>
          <a:xfrm>
            <a:off x="1682374" y="1245812"/>
            <a:ext cx="48229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wis721 Cn BT" panose="020B0506020202030204" pitchFamily="34" charset="0"/>
              </a:rPr>
              <a:t>Should training be in writing or video?  </a:t>
            </a:r>
            <a:r>
              <a:rPr lang="en-US" b="1" dirty="0">
                <a:latin typeface="Swis721 Cn BT" panose="020B0506020202030204" pitchFamily="34" charset="0"/>
              </a:rPr>
              <a:t>BOTH?</a:t>
            </a:r>
          </a:p>
          <a:p>
            <a:pPr marL="342900" indent="-342900">
              <a:buAutoNum type="arabicPeriod"/>
            </a:pPr>
            <a:endParaRPr lang="en-US" sz="1600" dirty="0">
              <a:latin typeface="Swis721 Cn BT" panose="020B0506020202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67B398-5961-49AD-9449-874E81A57DA5}"/>
              </a:ext>
            </a:extLst>
          </p:cNvPr>
          <p:cNvSpPr txBox="1"/>
          <p:nvPr/>
        </p:nvSpPr>
        <p:spPr>
          <a:xfrm>
            <a:off x="2834054" y="1641480"/>
            <a:ext cx="39428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wis721 Cn BT" panose="020B0506020202030204" pitchFamily="34" charset="0"/>
              </a:rPr>
              <a:t>Does the trainer train the GC and all subs?</a:t>
            </a:r>
          </a:p>
          <a:p>
            <a:pPr marL="342900" indent="-342900">
              <a:buAutoNum type="arabicPeriod"/>
            </a:pPr>
            <a:endParaRPr lang="en-US" sz="1600" dirty="0">
              <a:latin typeface="Swis721 Cn BT" panose="020B0506020202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4BF958-DF5A-45BF-8CE5-B25C1F602BAD}"/>
              </a:ext>
            </a:extLst>
          </p:cNvPr>
          <p:cNvSpPr txBox="1"/>
          <p:nvPr/>
        </p:nvSpPr>
        <p:spPr>
          <a:xfrm>
            <a:off x="1387037" y="2013674"/>
            <a:ext cx="39428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wis721 Cn BT" panose="020B0506020202030204" pitchFamily="34" charset="0"/>
              </a:rPr>
              <a:t>Does the GC train its subs?</a:t>
            </a:r>
          </a:p>
          <a:p>
            <a:pPr marL="342900" indent="-342900">
              <a:buAutoNum type="arabicPeriod"/>
            </a:pPr>
            <a:endParaRPr lang="en-US" sz="1600" dirty="0">
              <a:latin typeface="Swis721 Cn BT" panose="020B0506020202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637997-1E5B-45B7-A41B-E72ED523DF01}"/>
              </a:ext>
            </a:extLst>
          </p:cNvPr>
          <p:cNvSpPr txBox="1"/>
          <p:nvPr/>
        </p:nvSpPr>
        <p:spPr>
          <a:xfrm>
            <a:off x="3137661" y="2639916"/>
            <a:ext cx="3942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wis721 Cn BT" panose="020B0506020202030204" pitchFamily="34" charset="0"/>
              </a:rPr>
              <a:t>How do you prove training was received?</a:t>
            </a:r>
          </a:p>
          <a:p>
            <a:r>
              <a:rPr lang="en-US" dirty="0">
                <a:latin typeface="Swis721 Cn BT" panose="020B0506020202030204" pitchFamily="34" charset="0"/>
              </a:rPr>
              <a:t>Stickers on hard hats? Badges?</a:t>
            </a:r>
            <a:endParaRPr lang="en-US" sz="1600" dirty="0">
              <a:latin typeface="Swis721 Cn BT" panose="020B0506020202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99F51C-9873-4C28-9992-5DAE7936AB52}"/>
              </a:ext>
            </a:extLst>
          </p:cNvPr>
          <p:cNvSpPr txBox="1"/>
          <p:nvPr/>
        </p:nvSpPr>
        <p:spPr>
          <a:xfrm>
            <a:off x="1823393" y="4801653"/>
            <a:ext cx="5283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wis721 Cn BT" panose="020B0506020202030204" pitchFamily="34" charset="0"/>
              </a:rPr>
              <a:t>Is the training different for vacant v. occupied space(s)?</a:t>
            </a:r>
            <a:endParaRPr lang="en-US" sz="1600" dirty="0">
              <a:latin typeface="Swis721 Cn BT" panose="020B0506020202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3FE5F2-0A8F-4D93-9299-5E995F669899}"/>
              </a:ext>
            </a:extLst>
          </p:cNvPr>
          <p:cNvSpPr txBox="1"/>
          <p:nvPr/>
        </p:nvSpPr>
        <p:spPr>
          <a:xfrm>
            <a:off x="1376521" y="2489306"/>
            <a:ext cx="4468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alpha val="50000"/>
                  </a:schemeClr>
                </a:solidFill>
                <a:latin typeface="Swis721 Cn BT" panose="020B0506020202030204" pitchFamily="34" charset="0"/>
              </a:rPr>
              <a:t>?</a:t>
            </a:r>
          </a:p>
          <a:p>
            <a:pPr marL="342900" indent="-342900">
              <a:buAutoNum type="arabicPeriod"/>
            </a:pPr>
            <a:endParaRPr lang="en-US" sz="1600" dirty="0">
              <a:latin typeface="Swis721 Cn BT" panose="020B0506020202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A0091A-AB84-4046-A85E-F0D656C9F2CA}"/>
              </a:ext>
            </a:extLst>
          </p:cNvPr>
          <p:cNvSpPr txBox="1"/>
          <p:nvPr/>
        </p:nvSpPr>
        <p:spPr>
          <a:xfrm>
            <a:off x="4702728" y="2250655"/>
            <a:ext cx="4468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alpha val="50000"/>
                  </a:schemeClr>
                </a:solidFill>
                <a:latin typeface="Swis721 Cn BT" panose="020B0506020202030204" pitchFamily="34" charset="0"/>
              </a:rPr>
              <a:t>?</a:t>
            </a:r>
          </a:p>
          <a:p>
            <a:pPr marL="342900" indent="-342900">
              <a:buAutoNum type="arabicPeriod"/>
            </a:pPr>
            <a:endParaRPr lang="en-US" sz="1600" dirty="0">
              <a:latin typeface="Swis721 Cn BT" panose="020B0506020202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7F571C-863F-435E-A912-16704810AA69}"/>
              </a:ext>
            </a:extLst>
          </p:cNvPr>
          <p:cNvSpPr txBox="1"/>
          <p:nvPr/>
        </p:nvSpPr>
        <p:spPr>
          <a:xfrm>
            <a:off x="5094800" y="3930629"/>
            <a:ext cx="446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alpha val="20000"/>
                  </a:schemeClr>
                </a:solidFill>
                <a:latin typeface="Swis721 Cn BT" panose="020B0506020202030204" pitchFamily="34" charset="0"/>
              </a:rPr>
              <a:t>?</a:t>
            </a:r>
          </a:p>
          <a:p>
            <a:pPr marL="342900" indent="-342900">
              <a:buAutoNum type="arabicPeriod"/>
            </a:pPr>
            <a:endParaRPr lang="en-US" sz="1600" dirty="0">
              <a:latin typeface="Swis721 Cn BT" panose="020B0506020202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70B616-F5D7-4E08-B38C-98162E9A0F31}"/>
              </a:ext>
            </a:extLst>
          </p:cNvPr>
          <p:cNvSpPr txBox="1"/>
          <p:nvPr/>
        </p:nvSpPr>
        <p:spPr>
          <a:xfrm>
            <a:off x="6251734" y="2090371"/>
            <a:ext cx="446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alpha val="20000"/>
                  </a:schemeClr>
                </a:solidFill>
                <a:latin typeface="Swis721 Cn BT" panose="020B0506020202030204" pitchFamily="34" charset="0"/>
              </a:rPr>
              <a:t>?</a:t>
            </a:r>
          </a:p>
          <a:p>
            <a:pPr marL="342900" indent="-342900">
              <a:buAutoNum type="arabicPeriod"/>
            </a:pPr>
            <a:endParaRPr lang="en-US" sz="1600" dirty="0">
              <a:latin typeface="Swis721 Cn BT" panose="020B0506020202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675548-15C9-4FFC-B28A-8BB1C5FAAB02}"/>
              </a:ext>
            </a:extLst>
          </p:cNvPr>
          <p:cNvSpPr txBox="1"/>
          <p:nvPr/>
        </p:nvSpPr>
        <p:spPr>
          <a:xfrm>
            <a:off x="2115199" y="2894591"/>
            <a:ext cx="446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alpha val="20000"/>
                  </a:schemeClr>
                </a:solidFill>
                <a:latin typeface="Swis721 Cn BT" panose="020B0506020202030204" pitchFamily="34" charset="0"/>
              </a:rPr>
              <a:t>?</a:t>
            </a:r>
          </a:p>
          <a:p>
            <a:pPr marL="342900" indent="-342900">
              <a:buAutoNum type="arabicPeriod"/>
            </a:pPr>
            <a:endParaRPr lang="en-US" sz="1600" dirty="0">
              <a:latin typeface="Swis721 Cn BT" panose="020B0506020202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FC7844-1E58-4AB8-B62C-EA6E5072E8E4}"/>
              </a:ext>
            </a:extLst>
          </p:cNvPr>
          <p:cNvSpPr txBox="1"/>
          <p:nvPr/>
        </p:nvSpPr>
        <p:spPr>
          <a:xfrm>
            <a:off x="1293354" y="3779138"/>
            <a:ext cx="446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alpha val="20000"/>
                  </a:schemeClr>
                </a:solidFill>
                <a:latin typeface="Swis721 Cn BT" panose="020B0506020202030204" pitchFamily="34" charset="0"/>
              </a:rPr>
              <a:t>?</a:t>
            </a:r>
          </a:p>
          <a:p>
            <a:pPr marL="342900" indent="-342900">
              <a:buAutoNum type="arabicPeriod"/>
            </a:pPr>
            <a:endParaRPr lang="en-US" sz="1600" dirty="0">
              <a:latin typeface="Swis721 Cn BT" panose="020B0506020202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6394EB-EC7A-46CE-86E7-340DF1B50F24}"/>
              </a:ext>
            </a:extLst>
          </p:cNvPr>
          <p:cNvSpPr txBox="1"/>
          <p:nvPr/>
        </p:nvSpPr>
        <p:spPr>
          <a:xfrm>
            <a:off x="6353464" y="3990160"/>
            <a:ext cx="446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alpha val="20000"/>
                  </a:schemeClr>
                </a:solidFill>
                <a:latin typeface="Swis721 Cn BT" panose="020B0506020202030204" pitchFamily="34" charset="0"/>
              </a:rPr>
              <a:t>?</a:t>
            </a:r>
          </a:p>
          <a:p>
            <a:pPr marL="342900" indent="-342900">
              <a:buAutoNum type="arabicPeriod"/>
            </a:pPr>
            <a:endParaRPr lang="en-US" sz="1600" dirty="0">
              <a:latin typeface="Swis721 Cn BT" panose="020B0506020202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65BA7A2-8022-43BE-ACFA-72C074FA5D42}"/>
              </a:ext>
            </a:extLst>
          </p:cNvPr>
          <p:cNvSpPr txBox="1"/>
          <p:nvPr/>
        </p:nvSpPr>
        <p:spPr>
          <a:xfrm>
            <a:off x="4651655" y="4396272"/>
            <a:ext cx="39428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wis721 Cn BT" panose="020B0506020202030204" pitchFamily="34" charset="0"/>
              </a:rPr>
              <a:t>Is the training bi-lingual?</a:t>
            </a:r>
          </a:p>
          <a:p>
            <a:endParaRPr lang="en-US" sz="1600" dirty="0">
              <a:latin typeface="Swis721 Cn BT" panose="020B0506020202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108935-9904-4E37-8B18-5416B8ECA153}"/>
              </a:ext>
            </a:extLst>
          </p:cNvPr>
          <p:cNvSpPr txBox="1"/>
          <p:nvPr/>
        </p:nvSpPr>
        <p:spPr>
          <a:xfrm>
            <a:off x="1475210" y="3408110"/>
            <a:ext cx="6082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wis721 Cn BT" panose="020B0506020202030204" pitchFamily="34" charset="0"/>
              </a:rPr>
              <a:t>Is training different for contractors and site visitors?  </a:t>
            </a:r>
            <a:r>
              <a:rPr lang="en-US" b="1" i="1" dirty="0">
                <a:latin typeface="Swis721 Cn BT" panose="020B0506020202030204" pitchFamily="34" charset="0"/>
              </a:rPr>
              <a:t>SAME?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9AD7DE-786F-4018-A1E0-5D7F28D228FB}"/>
              </a:ext>
            </a:extLst>
          </p:cNvPr>
          <p:cNvSpPr txBox="1"/>
          <p:nvPr/>
        </p:nvSpPr>
        <p:spPr>
          <a:xfrm>
            <a:off x="6194224" y="1271392"/>
            <a:ext cx="4468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alpha val="50000"/>
                  </a:schemeClr>
                </a:solidFill>
                <a:latin typeface="Swis721 Cn BT" panose="020B0506020202030204" pitchFamily="34" charset="0"/>
              </a:rPr>
              <a:t>?</a:t>
            </a:r>
          </a:p>
          <a:p>
            <a:pPr marL="342900" indent="-342900">
              <a:buAutoNum type="arabicPeriod"/>
            </a:pPr>
            <a:endParaRPr lang="en-US" sz="1600" dirty="0">
              <a:latin typeface="Swis721 Cn BT" panose="020B0506020202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56CCF8D-13CF-4464-9F77-71ACEE36D17A}"/>
              </a:ext>
            </a:extLst>
          </p:cNvPr>
          <p:cNvSpPr txBox="1"/>
          <p:nvPr/>
        </p:nvSpPr>
        <p:spPr>
          <a:xfrm>
            <a:off x="5407098" y="2081913"/>
            <a:ext cx="4468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alpha val="50000"/>
                  </a:schemeClr>
                </a:solidFill>
                <a:latin typeface="Swis721 Cn BT" panose="020B0506020202030204" pitchFamily="34" charset="0"/>
              </a:rPr>
              <a:t>?</a:t>
            </a:r>
          </a:p>
          <a:p>
            <a:pPr marL="342900" indent="-342900">
              <a:buAutoNum type="arabicPeriod"/>
            </a:pPr>
            <a:endParaRPr lang="en-US" sz="1600" dirty="0">
              <a:latin typeface="Swis721 Cn BT" panose="020B0506020202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64BEE0C-C8F8-4994-8C52-AE53803ABD44}"/>
              </a:ext>
            </a:extLst>
          </p:cNvPr>
          <p:cNvSpPr txBox="1"/>
          <p:nvPr/>
        </p:nvSpPr>
        <p:spPr>
          <a:xfrm>
            <a:off x="4174453" y="4224167"/>
            <a:ext cx="4468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alpha val="50000"/>
                  </a:schemeClr>
                </a:solidFill>
                <a:latin typeface="Swis721 Cn BT" panose="020B0506020202030204" pitchFamily="34" charset="0"/>
              </a:rPr>
              <a:t>?</a:t>
            </a:r>
          </a:p>
          <a:p>
            <a:pPr marL="342900" indent="-342900">
              <a:buAutoNum type="arabicPeriod"/>
            </a:pPr>
            <a:endParaRPr lang="en-US" sz="1600" dirty="0">
              <a:latin typeface="Swis721 Cn BT" panose="020B0506020202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8551DD-E1F7-4556-9DC9-2A4841172842}"/>
              </a:ext>
            </a:extLst>
          </p:cNvPr>
          <p:cNvSpPr txBox="1"/>
          <p:nvPr/>
        </p:nvSpPr>
        <p:spPr>
          <a:xfrm>
            <a:off x="5849963" y="3726272"/>
            <a:ext cx="4468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alpha val="50000"/>
                  </a:schemeClr>
                </a:solidFill>
                <a:latin typeface="Swis721 Cn BT" panose="020B0506020202030204" pitchFamily="34" charset="0"/>
              </a:rPr>
              <a:t>?</a:t>
            </a:r>
          </a:p>
          <a:p>
            <a:pPr marL="342900" indent="-342900">
              <a:buAutoNum type="arabicPeriod"/>
            </a:pPr>
            <a:endParaRPr lang="en-US" sz="1600" dirty="0">
              <a:latin typeface="Swis721 Cn BT" panose="020B0506020202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2315B83-23D2-42BA-8FC6-B27B5FDC6B6B}"/>
              </a:ext>
            </a:extLst>
          </p:cNvPr>
          <p:cNvSpPr txBox="1"/>
          <p:nvPr/>
        </p:nvSpPr>
        <p:spPr>
          <a:xfrm>
            <a:off x="1705296" y="1531771"/>
            <a:ext cx="446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alpha val="20000"/>
                  </a:schemeClr>
                </a:solidFill>
                <a:latin typeface="Swis721 Cn BT" panose="020B0506020202030204" pitchFamily="34" charset="0"/>
              </a:rPr>
              <a:t>+</a:t>
            </a:r>
          </a:p>
          <a:p>
            <a:pPr marL="342900" indent="-342900">
              <a:buAutoNum type="arabicPeriod"/>
            </a:pPr>
            <a:endParaRPr lang="en-US" sz="1600" dirty="0">
              <a:latin typeface="Swis721 Cn BT" panose="020B0506020202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2E56F88-83E7-418A-BE16-05481A941DDD}"/>
              </a:ext>
            </a:extLst>
          </p:cNvPr>
          <p:cNvSpPr txBox="1"/>
          <p:nvPr/>
        </p:nvSpPr>
        <p:spPr>
          <a:xfrm>
            <a:off x="3440769" y="2261411"/>
            <a:ext cx="446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alpha val="20000"/>
                  </a:schemeClr>
                </a:solidFill>
                <a:latin typeface="Swis721 Cn BT" panose="020B0506020202030204" pitchFamily="34" charset="0"/>
              </a:rPr>
              <a:t>+</a:t>
            </a:r>
          </a:p>
          <a:p>
            <a:pPr marL="342900" indent="-342900">
              <a:buAutoNum type="arabicPeriod"/>
            </a:pPr>
            <a:endParaRPr lang="en-US" sz="1600" dirty="0">
              <a:latin typeface="Swis721 Cn BT" panose="020B0506020202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2BF5BD7-08FD-42AF-BC51-1CC34B59839A}"/>
              </a:ext>
            </a:extLst>
          </p:cNvPr>
          <p:cNvSpPr txBox="1"/>
          <p:nvPr/>
        </p:nvSpPr>
        <p:spPr>
          <a:xfrm>
            <a:off x="4393203" y="3668851"/>
            <a:ext cx="446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alpha val="20000"/>
                  </a:schemeClr>
                </a:solidFill>
                <a:latin typeface="Swis721 Cn BT" panose="020B0506020202030204" pitchFamily="34" charset="0"/>
              </a:rPr>
              <a:t>+</a:t>
            </a:r>
          </a:p>
          <a:p>
            <a:pPr marL="342900" indent="-342900">
              <a:buAutoNum type="arabicPeriod"/>
            </a:pPr>
            <a:endParaRPr lang="en-US" sz="1600" dirty="0">
              <a:latin typeface="Swis721 Cn BT" panose="020B0506020202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670FD81-5EF3-4B0F-90F8-E1FC66BF15E4}"/>
              </a:ext>
            </a:extLst>
          </p:cNvPr>
          <p:cNvSpPr txBox="1"/>
          <p:nvPr/>
        </p:nvSpPr>
        <p:spPr>
          <a:xfrm>
            <a:off x="6222372" y="2929368"/>
            <a:ext cx="446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alpha val="20000"/>
                  </a:schemeClr>
                </a:solidFill>
                <a:latin typeface="Swis721 Cn BT" panose="020B0506020202030204" pitchFamily="34" charset="0"/>
              </a:rPr>
              <a:t>+</a:t>
            </a:r>
          </a:p>
          <a:p>
            <a:pPr marL="342900" indent="-342900">
              <a:buAutoNum type="arabicPeriod"/>
            </a:pPr>
            <a:endParaRPr lang="en-US" sz="1600" dirty="0">
              <a:latin typeface="Swis721 Cn BT" panose="020B0506020202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DF0A16-6F30-432E-BDEF-F27BC6AC4746}"/>
              </a:ext>
            </a:extLst>
          </p:cNvPr>
          <p:cNvSpPr txBox="1"/>
          <p:nvPr/>
        </p:nvSpPr>
        <p:spPr>
          <a:xfrm>
            <a:off x="2251720" y="2266028"/>
            <a:ext cx="446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alpha val="20000"/>
                  </a:schemeClr>
                </a:solidFill>
                <a:latin typeface="Swis721 Cn BT" panose="020B0506020202030204" pitchFamily="34" charset="0"/>
              </a:rPr>
              <a:t>+</a:t>
            </a:r>
          </a:p>
          <a:p>
            <a:pPr marL="342900" indent="-342900">
              <a:buAutoNum type="arabicPeriod"/>
            </a:pPr>
            <a:endParaRPr lang="en-US" sz="1600" dirty="0">
              <a:latin typeface="Swis721 Cn BT" panose="020B0506020202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2DB4D42-69B7-481C-B214-9DBA059666B2}"/>
              </a:ext>
            </a:extLst>
          </p:cNvPr>
          <p:cNvSpPr txBox="1"/>
          <p:nvPr/>
        </p:nvSpPr>
        <p:spPr>
          <a:xfrm>
            <a:off x="1258424" y="4476985"/>
            <a:ext cx="446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alpha val="20000"/>
                  </a:schemeClr>
                </a:solidFill>
                <a:latin typeface="Swis721 Cn BT" panose="020B0506020202030204" pitchFamily="34" charset="0"/>
              </a:rPr>
              <a:t>+</a:t>
            </a:r>
          </a:p>
          <a:p>
            <a:pPr marL="342900" indent="-342900">
              <a:buAutoNum type="arabicPeriod"/>
            </a:pPr>
            <a:endParaRPr lang="en-US" sz="1600" dirty="0">
              <a:latin typeface="Swis721 Cn BT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39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C2832B0-D577-4EA0-820F-695EE1E9D0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A57A853-2E0C-42F0-85F3-C0B501A9C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84269" y="1756600"/>
            <a:ext cx="1080325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F2E9C3F6-DA5B-4DBC-9A74-B8E0CB0757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76839" y="1357766"/>
            <a:ext cx="687754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1A166365-F18F-415C-B28F-D46003176B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78850" y="1135060"/>
            <a:ext cx="409371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B2CDDFB2-5255-4B15-A6A1-CF91458828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24043"/>
            <a:ext cx="5288862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D60F03-73E8-4487-A761-C02402536F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20" y="6451644"/>
            <a:ext cx="2961939" cy="26315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45E94BC-B28B-4D04-8962-DFD89FC5CA44}"/>
              </a:ext>
            </a:extLst>
          </p:cNvPr>
          <p:cNvSpPr txBox="1"/>
          <p:nvPr/>
        </p:nvSpPr>
        <p:spPr>
          <a:xfrm>
            <a:off x="6361230" y="1440809"/>
            <a:ext cx="55050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AGENDA: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- Quick introductions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- Real issues from a specific client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    - Client overview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    - Event tracking in real time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    - Material sourcing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    - Training 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    - Compliance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- Wrap-up Q&amp;A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D7E05E-5CCC-49DA-A5BD-2F48D645C7D5}"/>
              </a:ext>
            </a:extLst>
          </p:cNvPr>
          <p:cNvSpPr txBox="1"/>
          <p:nvPr/>
        </p:nvSpPr>
        <p:spPr>
          <a:xfrm>
            <a:off x="418806" y="1357766"/>
            <a:ext cx="4907048" cy="34333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wis721 Cn BT" panose="020B0506020202030204" pitchFamily="34" charset="0"/>
                <a:ea typeface="+mj-ea"/>
                <a:cs typeface="+mj-cs"/>
              </a:rPr>
              <a:t>COVID19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wis721 Cn BT" panose="020B0506020202030204" pitchFamily="34" charset="0"/>
                <a:ea typeface="+mj-ea"/>
                <a:cs typeface="+mj-cs"/>
              </a:rPr>
              <a:t> :: LESSONS FROM THE FIELD</a:t>
            </a:r>
          </a:p>
        </p:txBody>
      </p:sp>
      <p:pic>
        <p:nvPicPr>
          <p:cNvPr id="4" name="Picture 3" descr="A view of a dirty field next to a window&#10;&#10;Description automatically generated">
            <a:extLst>
              <a:ext uri="{FF2B5EF4-FFF2-40B4-BE49-F238E27FC236}">
                <a16:creationId xmlns:a16="http://schemas.microsoft.com/office/drawing/2014/main" id="{98407421-B7D8-4972-B7BC-6566CE0D769B}"/>
              </a:ext>
            </a:extLst>
          </p:cNvPr>
          <p:cNvPicPr>
            <a:picLocks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2002536"/>
            <a:ext cx="4535424" cy="2596896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BCC570-B28C-4084-8842-5C0FAD29986E}"/>
              </a:ext>
            </a:extLst>
          </p:cNvPr>
          <p:cNvSpPr txBox="1"/>
          <p:nvPr/>
        </p:nvSpPr>
        <p:spPr>
          <a:xfrm>
            <a:off x="1252818" y="6393453"/>
            <a:ext cx="2291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wis721 Cn BT" panose="020B0506020202030204" pitchFamily="34" charset="0"/>
              </a:rPr>
              <a:t>www.ceag2.com</a:t>
            </a:r>
          </a:p>
        </p:txBody>
      </p:sp>
    </p:spTree>
    <p:extLst>
      <p:ext uri="{BB962C8B-B14F-4D97-AF65-F5344CB8AC3E}">
        <p14:creationId xmlns:p14="http://schemas.microsoft.com/office/powerpoint/2010/main" val="81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7FE461E-521A-457C-BD1F-4CC4EB6D7A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FFFD28B7-CC22-4615-B487-71F011040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712E4DE6-A2E5-4786-B1B9-795E13D12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176DEB1C-09CA-478A-AEEF-963E89897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28861D55-9A89-4552-8E10-2201E1991D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8" y="644382"/>
            <a:ext cx="10734055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80F3D8-A1B3-43C3-8B06-01040FCED5B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20" y="6451644"/>
            <a:ext cx="2961939" cy="2631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563D8E-6FA5-48F9-BFAA-B7DC0C688DE7}"/>
              </a:ext>
            </a:extLst>
          </p:cNvPr>
          <p:cNvSpPr txBox="1"/>
          <p:nvPr/>
        </p:nvSpPr>
        <p:spPr>
          <a:xfrm>
            <a:off x="7585166" y="1035538"/>
            <a:ext cx="3701144" cy="48604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T R A I N I N G 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ABC seeks a </a:t>
            </a:r>
            <a:r>
              <a:rPr lang="en-US" sz="20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training system </a:t>
            </a: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for </a:t>
            </a:r>
            <a:r>
              <a:rPr lang="en-US" sz="20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workers and site visitors.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Complications: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rPr>
              <a:t>Logistics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Frequency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Speed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Opportunity: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Integrate with GC’s </a:t>
            </a:r>
            <a:r>
              <a:rPr lang="en-US" sz="2000" b="1" dirty="0" err="1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typ</a:t>
            </a: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 training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94ADC1-721E-407C-84FB-8A940CE47B1E}"/>
              </a:ext>
            </a:extLst>
          </p:cNvPr>
          <p:cNvSpPr txBox="1"/>
          <p:nvPr/>
        </p:nvSpPr>
        <p:spPr>
          <a:xfrm>
            <a:off x="1252818" y="6393453"/>
            <a:ext cx="2291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wis721 Cn BT" panose="020B0506020202030204" pitchFamily="34" charset="0"/>
              </a:rPr>
              <a:t>www.ceag2.com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F720D8-4F0E-4B04-B916-FC18B6863206}"/>
              </a:ext>
            </a:extLst>
          </p:cNvPr>
          <p:cNvSpPr/>
          <p:nvPr/>
        </p:nvSpPr>
        <p:spPr>
          <a:xfrm>
            <a:off x="1207008" y="987552"/>
            <a:ext cx="59436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67494E-D0E1-43FD-ADF6-516BC1A33CD2}"/>
              </a:ext>
            </a:extLst>
          </p:cNvPr>
          <p:cNvSpPr txBox="1"/>
          <p:nvPr/>
        </p:nvSpPr>
        <p:spPr>
          <a:xfrm>
            <a:off x="1682373" y="1531267"/>
            <a:ext cx="524342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WHAT ARE THE “REAL” QUESTIONS?</a:t>
            </a:r>
          </a:p>
          <a:p>
            <a:pPr>
              <a:spcAft>
                <a:spcPts val="600"/>
              </a:spcAft>
            </a:pPr>
            <a:endParaRPr lang="en-US" sz="2000" b="1" dirty="0">
              <a:latin typeface="Swis721 Cn BT" panose="020B0506020202030204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BF9FC77-958D-47DF-9B74-F745EB9C50B4}"/>
              </a:ext>
            </a:extLst>
          </p:cNvPr>
          <p:cNvSpPr/>
          <p:nvPr/>
        </p:nvSpPr>
        <p:spPr>
          <a:xfrm rot="10800000">
            <a:off x="9017879" y="3002688"/>
            <a:ext cx="548640" cy="48278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87E8BA-AF7D-4BE3-BDE5-60BF0A346A25}"/>
              </a:ext>
            </a:extLst>
          </p:cNvPr>
          <p:cNvSpPr txBox="1"/>
          <p:nvPr/>
        </p:nvSpPr>
        <p:spPr>
          <a:xfrm>
            <a:off x="1682373" y="2342166"/>
            <a:ext cx="48229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wis721 Cn BT" panose="020B0506020202030204" pitchFamily="34" charset="0"/>
              </a:rPr>
              <a:t>Should ABC hire a specialist to handle </a:t>
            </a:r>
            <a:r>
              <a:rPr lang="en-US" sz="2800" b="1" dirty="0">
                <a:latin typeface="Swis721 Cn BT" panose="020B0506020202030204" pitchFamily="34" charset="0"/>
              </a:rPr>
              <a:t>logistics </a:t>
            </a:r>
            <a:r>
              <a:rPr lang="en-US" sz="2800" dirty="0">
                <a:latin typeface="Swis721 Cn BT" panose="020B0506020202030204" pitchFamily="34" charset="0"/>
              </a:rPr>
              <a:t>of designing and implementing a training program?  </a:t>
            </a:r>
          </a:p>
          <a:p>
            <a:endParaRPr lang="en-US" sz="2800" dirty="0">
              <a:latin typeface="Swis721 Cn BT" panose="020B0506020202030204" pitchFamily="34" charset="0"/>
            </a:endParaRPr>
          </a:p>
          <a:p>
            <a:r>
              <a:rPr lang="en-US" sz="2800" dirty="0">
                <a:latin typeface="Swis721 Cn BT" panose="020B0506020202030204" pitchFamily="34" charset="0"/>
              </a:rPr>
              <a:t>What </a:t>
            </a:r>
            <a:r>
              <a:rPr lang="en-US" sz="2800" b="1" dirty="0">
                <a:latin typeface="Swis721 Cn BT" panose="020B0506020202030204" pitchFamily="34" charset="0"/>
              </a:rPr>
              <a:t>logistics</a:t>
            </a:r>
            <a:r>
              <a:rPr lang="en-US" sz="2800" dirty="0">
                <a:latin typeface="Swis721 Cn BT" panose="020B0506020202030204" pitchFamily="34" charset="0"/>
              </a:rPr>
              <a:t>?  </a:t>
            </a:r>
            <a:endParaRPr lang="en-US" sz="2000" dirty="0">
              <a:latin typeface="Swis721 Cn BT" panose="020B0506020202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F31758-AAD1-433B-8889-C765F7FD7365}"/>
              </a:ext>
            </a:extLst>
          </p:cNvPr>
          <p:cNvSpPr/>
          <p:nvPr/>
        </p:nvSpPr>
        <p:spPr>
          <a:xfrm>
            <a:off x="1619794" y="1370435"/>
            <a:ext cx="5243423" cy="265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3FE5F2-0A8F-4D93-9299-5E995F669899}"/>
              </a:ext>
            </a:extLst>
          </p:cNvPr>
          <p:cNvSpPr txBox="1"/>
          <p:nvPr/>
        </p:nvSpPr>
        <p:spPr>
          <a:xfrm>
            <a:off x="1376521" y="2489306"/>
            <a:ext cx="4468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alpha val="50000"/>
                  </a:schemeClr>
                </a:solidFill>
                <a:latin typeface="Swis721 Cn BT" panose="020B0506020202030204" pitchFamily="34" charset="0"/>
              </a:rPr>
              <a:t>?</a:t>
            </a:r>
          </a:p>
          <a:p>
            <a:pPr marL="342900" indent="-342900">
              <a:buAutoNum type="arabicPeriod"/>
            </a:pPr>
            <a:endParaRPr lang="en-US" sz="1600" dirty="0">
              <a:latin typeface="Swis721 Cn BT" panose="020B0506020202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675548-15C9-4FFC-B28A-8BB1C5FAAB02}"/>
              </a:ext>
            </a:extLst>
          </p:cNvPr>
          <p:cNvSpPr txBox="1"/>
          <p:nvPr/>
        </p:nvSpPr>
        <p:spPr>
          <a:xfrm>
            <a:off x="2115199" y="2894591"/>
            <a:ext cx="446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alpha val="20000"/>
                  </a:schemeClr>
                </a:solidFill>
                <a:latin typeface="Swis721 Cn BT" panose="020B0506020202030204" pitchFamily="34" charset="0"/>
              </a:rPr>
              <a:t>?</a:t>
            </a:r>
          </a:p>
          <a:p>
            <a:pPr marL="342900" indent="-342900">
              <a:buAutoNum type="arabicPeriod"/>
            </a:pPr>
            <a:endParaRPr lang="en-US" sz="1600" dirty="0">
              <a:latin typeface="Swis721 Cn BT" panose="020B0506020202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FC7844-1E58-4AB8-B62C-EA6E5072E8E4}"/>
              </a:ext>
            </a:extLst>
          </p:cNvPr>
          <p:cNvSpPr txBox="1"/>
          <p:nvPr/>
        </p:nvSpPr>
        <p:spPr>
          <a:xfrm>
            <a:off x="1293354" y="3779138"/>
            <a:ext cx="446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alpha val="20000"/>
                  </a:schemeClr>
                </a:solidFill>
                <a:latin typeface="Swis721 Cn BT" panose="020B0506020202030204" pitchFamily="34" charset="0"/>
              </a:rPr>
              <a:t>?</a:t>
            </a:r>
          </a:p>
          <a:p>
            <a:pPr marL="342900" indent="-342900">
              <a:buAutoNum type="arabicPeriod"/>
            </a:pPr>
            <a:endParaRPr lang="en-US" sz="1600" dirty="0">
              <a:latin typeface="Swis721 Cn BT" panose="020B0506020202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2315B83-23D2-42BA-8FC6-B27B5FDC6B6B}"/>
              </a:ext>
            </a:extLst>
          </p:cNvPr>
          <p:cNvSpPr txBox="1"/>
          <p:nvPr/>
        </p:nvSpPr>
        <p:spPr>
          <a:xfrm>
            <a:off x="1705296" y="1531771"/>
            <a:ext cx="446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alpha val="20000"/>
                  </a:schemeClr>
                </a:solidFill>
                <a:latin typeface="Swis721 Cn BT" panose="020B0506020202030204" pitchFamily="34" charset="0"/>
              </a:rPr>
              <a:t>+</a:t>
            </a:r>
          </a:p>
          <a:p>
            <a:pPr marL="342900" indent="-342900">
              <a:buAutoNum type="arabicPeriod"/>
            </a:pPr>
            <a:endParaRPr lang="en-US" sz="1600" dirty="0">
              <a:latin typeface="Swis721 Cn BT" panose="020B0506020202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DF0A16-6F30-432E-BDEF-F27BC6AC4746}"/>
              </a:ext>
            </a:extLst>
          </p:cNvPr>
          <p:cNvSpPr txBox="1"/>
          <p:nvPr/>
        </p:nvSpPr>
        <p:spPr>
          <a:xfrm>
            <a:off x="2251720" y="2266028"/>
            <a:ext cx="446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alpha val="20000"/>
                  </a:schemeClr>
                </a:solidFill>
                <a:latin typeface="Swis721 Cn BT" panose="020B0506020202030204" pitchFamily="34" charset="0"/>
              </a:rPr>
              <a:t>+</a:t>
            </a:r>
          </a:p>
          <a:p>
            <a:pPr marL="342900" indent="-342900">
              <a:buAutoNum type="arabicPeriod"/>
            </a:pPr>
            <a:endParaRPr lang="en-US" sz="1600" dirty="0">
              <a:latin typeface="Swis721 Cn BT" panose="020B0506020202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2DB4D42-69B7-481C-B214-9DBA059666B2}"/>
              </a:ext>
            </a:extLst>
          </p:cNvPr>
          <p:cNvSpPr txBox="1"/>
          <p:nvPr/>
        </p:nvSpPr>
        <p:spPr>
          <a:xfrm>
            <a:off x="1258424" y="4476985"/>
            <a:ext cx="446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alpha val="20000"/>
                  </a:schemeClr>
                </a:solidFill>
                <a:latin typeface="Swis721 Cn BT" panose="020B0506020202030204" pitchFamily="34" charset="0"/>
              </a:rPr>
              <a:t>+</a:t>
            </a:r>
          </a:p>
          <a:p>
            <a:pPr marL="342900" indent="-342900">
              <a:buAutoNum type="arabicPeriod"/>
            </a:pPr>
            <a:endParaRPr lang="en-US" sz="1600" dirty="0">
              <a:latin typeface="Swis721 Cn BT" panose="020B0506020202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2646A0A-1493-4DA0-86A1-629E7081ECEF}"/>
              </a:ext>
            </a:extLst>
          </p:cNvPr>
          <p:cNvSpPr txBox="1"/>
          <p:nvPr/>
        </p:nvSpPr>
        <p:spPr>
          <a:xfrm>
            <a:off x="2952740" y="1296910"/>
            <a:ext cx="39428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wis721 Cn BT" panose="020B0506020202030204" pitchFamily="34" charset="0"/>
              </a:rPr>
              <a:t>How does ABC strike the balance between implementing “serious” protocols while making the protocols seem “easy” for anyone to follow?</a:t>
            </a:r>
          </a:p>
          <a:p>
            <a:endParaRPr lang="en-US" sz="1600" dirty="0">
              <a:latin typeface="Swis721 Cn BT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113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7FE461E-521A-457C-BD1F-4CC4EB6D7A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FFFD28B7-CC22-4615-B487-71F011040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712E4DE6-A2E5-4786-B1B9-795E13D12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176DEB1C-09CA-478A-AEEF-963E89897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28861D55-9A89-4552-8E10-2201E1991D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8" y="644382"/>
            <a:ext cx="10734055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80F3D8-A1B3-43C3-8B06-01040FCED5B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20" y="6451644"/>
            <a:ext cx="2961939" cy="2631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563D8E-6FA5-48F9-BFAA-B7DC0C688DE7}"/>
              </a:ext>
            </a:extLst>
          </p:cNvPr>
          <p:cNvSpPr txBox="1"/>
          <p:nvPr/>
        </p:nvSpPr>
        <p:spPr>
          <a:xfrm>
            <a:off x="7585166" y="1035538"/>
            <a:ext cx="3701144" cy="48604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T R A I N I N G 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ABC seeks a </a:t>
            </a:r>
            <a:r>
              <a:rPr lang="en-US" sz="20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training system </a:t>
            </a: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for </a:t>
            </a:r>
            <a:r>
              <a:rPr lang="en-US" sz="20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workers and site visitors.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Complications: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rPr>
              <a:t>Logistics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Frequency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Speed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Opportunity: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Integrate with GC’s </a:t>
            </a:r>
            <a:r>
              <a:rPr lang="en-US" sz="2000" b="1" dirty="0" err="1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typ</a:t>
            </a: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 training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94ADC1-721E-407C-84FB-8A940CE47B1E}"/>
              </a:ext>
            </a:extLst>
          </p:cNvPr>
          <p:cNvSpPr txBox="1"/>
          <p:nvPr/>
        </p:nvSpPr>
        <p:spPr>
          <a:xfrm>
            <a:off x="1252818" y="6393453"/>
            <a:ext cx="2291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wis721 Cn BT" panose="020B0506020202030204" pitchFamily="34" charset="0"/>
              </a:rPr>
              <a:t>www.ceag2.com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F720D8-4F0E-4B04-B916-FC18B6863206}"/>
              </a:ext>
            </a:extLst>
          </p:cNvPr>
          <p:cNvSpPr/>
          <p:nvPr/>
        </p:nvSpPr>
        <p:spPr>
          <a:xfrm>
            <a:off x="1207008" y="987552"/>
            <a:ext cx="59436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67494E-D0E1-43FD-ADF6-516BC1A33CD2}"/>
              </a:ext>
            </a:extLst>
          </p:cNvPr>
          <p:cNvSpPr txBox="1"/>
          <p:nvPr/>
        </p:nvSpPr>
        <p:spPr>
          <a:xfrm>
            <a:off x="1682373" y="1531267"/>
            <a:ext cx="524342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WHAT ARE THE “REAL” QUESTIONS?</a:t>
            </a:r>
          </a:p>
          <a:p>
            <a:pPr>
              <a:spcAft>
                <a:spcPts val="600"/>
              </a:spcAft>
            </a:pPr>
            <a:endParaRPr lang="en-US" sz="2000" b="1" dirty="0">
              <a:latin typeface="Swis721 Cn BT" panose="020B0506020202030204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BF9FC77-958D-47DF-9B74-F745EB9C50B4}"/>
              </a:ext>
            </a:extLst>
          </p:cNvPr>
          <p:cNvSpPr/>
          <p:nvPr/>
        </p:nvSpPr>
        <p:spPr>
          <a:xfrm rot="10800000">
            <a:off x="9017879" y="3002688"/>
            <a:ext cx="548640" cy="48278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87E8BA-AF7D-4BE3-BDE5-60BF0A346A25}"/>
              </a:ext>
            </a:extLst>
          </p:cNvPr>
          <p:cNvSpPr txBox="1"/>
          <p:nvPr/>
        </p:nvSpPr>
        <p:spPr>
          <a:xfrm>
            <a:off x="1682373" y="2342166"/>
            <a:ext cx="48229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wis721 Cn BT" panose="020B0506020202030204" pitchFamily="34" charset="0"/>
              </a:rPr>
              <a:t>Should ABC hire a specialist to handle </a:t>
            </a:r>
            <a:r>
              <a:rPr lang="en-US" sz="2800" b="1" dirty="0">
                <a:latin typeface="Swis721 Cn BT" panose="020B0506020202030204" pitchFamily="34" charset="0"/>
              </a:rPr>
              <a:t>logistics </a:t>
            </a:r>
            <a:r>
              <a:rPr lang="en-US" sz="2800" dirty="0">
                <a:latin typeface="Swis721 Cn BT" panose="020B0506020202030204" pitchFamily="34" charset="0"/>
              </a:rPr>
              <a:t>of designing and implementing a training program?  </a:t>
            </a:r>
          </a:p>
          <a:p>
            <a:endParaRPr lang="en-US" sz="2800" dirty="0">
              <a:latin typeface="Swis721 Cn BT" panose="020B0506020202030204" pitchFamily="34" charset="0"/>
            </a:endParaRPr>
          </a:p>
          <a:p>
            <a:r>
              <a:rPr lang="en-US" sz="2800" dirty="0">
                <a:latin typeface="Swis721 Cn BT" panose="020B0506020202030204" pitchFamily="34" charset="0"/>
              </a:rPr>
              <a:t>What </a:t>
            </a:r>
            <a:r>
              <a:rPr lang="en-US" sz="2800" b="1" dirty="0">
                <a:latin typeface="Swis721 Cn BT" panose="020B0506020202030204" pitchFamily="34" charset="0"/>
              </a:rPr>
              <a:t>logistics</a:t>
            </a:r>
            <a:r>
              <a:rPr lang="en-US" sz="2800" dirty="0">
                <a:latin typeface="Swis721 Cn BT" panose="020B0506020202030204" pitchFamily="34" charset="0"/>
              </a:rPr>
              <a:t>?  </a:t>
            </a:r>
            <a:endParaRPr lang="en-US" sz="2000" dirty="0">
              <a:latin typeface="Swis721 Cn BT" panose="020B0506020202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F31758-AAD1-433B-8889-C765F7FD7365}"/>
              </a:ext>
            </a:extLst>
          </p:cNvPr>
          <p:cNvSpPr/>
          <p:nvPr/>
        </p:nvSpPr>
        <p:spPr>
          <a:xfrm>
            <a:off x="1619794" y="1370435"/>
            <a:ext cx="5243423" cy="265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3FE5F2-0A8F-4D93-9299-5E995F669899}"/>
              </a:ext>
            </a:extLst>
          </p:cNvPr>
          <p:cNvSpPr txBox="1"/>
          <p:nvPr/>
        </p:nvSpPr>
        <p:spPr>
          <a:xfrm>
            <a:off x="1376521" y="2489306"/>
            <a:ext cx="4468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alpha val="50000"/>
                  </a:schemeClr>
                </a:solidFill>
                <a:latin typeface="Swis721 Cn BT" panose="020B0506020202030204" pitchFamily="34" charset="0"/>
              </a:rPr>
              <a:t>?</a:t>
            </a:r>
          </a:p>
          <a:p>
            <a:pPr marL="342900" indent="-342900">
              <a:buAutoNum type="arabicPeriod"/>
            </a:pPr>
            <a:endParaRPr lang="en-US" sz="1600" dirty="0">
              <a:latin typeface="Swis721 Cn BT" panose="020B0506020202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675548-15C9-4FFC-B28A-8BB1C5FAAB02}"/>
              </a:ext>
            </a:extLst>
          </p:cNvPr>
          <p:cNvSpPr txBox="1"/>
          <p:nvPr/>
        </p:nvSpPr>
        <p:spPr>
          <a:xfrm>
            <a:off x="2115199" y="2894591"/>
            <a:ext cx="446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alpha val="20000"/>
                  </a:schemeClr>
                </a:solidFill>
                <a:latin typeface="Swis721 Cn BT" panose="020B0506020202030204" pitchFamily="34" charset="0"/>
              </a:rPr>
              <a:t>?</a:t>
            </a:r>
          </a:p>
          <a:p>
            <a:pPr marL="342900" indent="-342900">
              <a:buAutoNum type="arabicPeriod"/>
            </a:pPr>
            <a:endParaRPr lang="en-US" sz="1600" dirty="0">
              <a:latin typeface="Swis721 Cn BT" panose="020B0506020202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FC7844-1E58-4AB8-B62C-EA6E5072E8E4}"/>
              </a:ext>
            </a:extLst>
          </p:cNvPr>
          <p:cNvSpPr txBox="1"/>
          <p:nvPr/>
        </p:nvSpPr>
        <p:spPr>
          <a:xfrm>
            <a:off x="1293354" y="3779138"/>
            <a:ext cx="446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alpha val="20000"/>
                  </a:schemeClr>
                </a:solidFill>
                <a:latin typeface="Swis721 Cn BT" panose="020B0506020202030204" pitchFamily="34" charset="0"/>
              </a:rPr>
              <a:t>?</a:t>
            </a:r>
          </a:p>
          <a:p>
            <a:pPr marL="342900" indent="-342900">
              <a:buAutoNum type="arabicPeriod"/>
            </a:pPr>
            <a:endParaRPr lang="en-US" sz="1600" dirty="0">
              <a:latin typeface="Swis721 Cn BT" panose="020B0506020202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65BA7A2-8022-43BE-ACFA-72C074FA5D42}"/>
              </a:ext>
            </a:extLst>
          </p:cNvPr>
          <p:cNvSpPr txBox="1"/>
          <p:nvPr/>
        </p:nvSpPr>
        <p:spPr>
          <a:xfrm>
            <a:off x="2952740" y="1296910"/>
            <a:ext cx="39428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wis721 Cn BT" panose="020B0506020202030204" pitchFamily="34" charset="0"/>
              </a:rPr>
              <a:t>How does ABC strike the balance between implementing “serious” protocols while making the protocols seem “easy” for anyone to follow?</a:t>
            </a:r>
          </a:p>
          <a:p>
            <a:endParaRPr lang="en-US" sz="1600" dirty="0">
              <a:latin typeface="Swis721 Cn BT" panose="020B0506020202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2315B83-23D2-42BA-8FC6-B27B5FDC6B6B}"/>
              </a:ext>
            </a:extLst>
          </p:cNvPr>
          <p:cNvSpPr txBox="1"/>
          <p:nvPr/>
        </p:nvSpPr>
        <p:spPr>
          <a:xfrm>
            <a:off x="1705296" y="1531771"/>
            <a:ext cx="446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alpha val="20000"/>
                  </a:schemeClr>
                </a:solidFill>
                <a:latin typeface="Swis721 Cn BT" panose="020B0506020202030204" pitchFamily="34" charset="0"/>
              </a:rPr>
              <a:t>+</a:t>
            </a:r>
          </a:p>
          <a:p>
            <a:pPr marL="342900" indent="-342900">
              <a:buAutoNum type="arabicPeriod"/>
            </a:pPr>
            <a:endParaRPr lang="en-US" sz="1600" dirty="0">
              <a:latin typeface="Swis721 Cn BT" panose="020B0506020202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DF0A16-6F30-432E-BDEF-F27BC6AC4746}"/>
              </a:ext>
            </a:extLst>
          </p:cNvPr>
          <p:cNvSpPr txBox="1"/>
          <p:nvPr/>
        </p:nvSpPr>
        <p:spPr>
          <a:xfrm>
            <a:off x="2251720" y="2266028"/>
            <a:ext cx="446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alpha val="20000"/>
                  </a:schemeClr>
                </a:solidFill>
                <a:latin typeface="Swis721 Cn BT" panose="020B0506020202030204" pitchFamily="34" charset="0"/>
              </a:rPr>
              <a:t>+</a:t>
            </a:r>
          </a:p>
          <a:p>
            <a:pPr marL="342900" indent="-342900">
              <a:buAutoNum type="arabicPeriod"/>
            </a:pPr>
            <a:endParaRPr lang="en-US" sz="1600" dirty="0">
              <a:latin typeface="Swis721 Cn BT" panose="020B0506020202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2DB4D42-69B7-481C-B214-9DBA059666B2}"/>
              </a:ext>
            </a:extLst>
          </p:cNvPr>
          <p:cNvSpPr txBox="1"/>
          <p:nvPr/>
        </p:nvSpPr>
        <p:spPr>
          <a:xfrm>
            <a:off x="1258424" y="4476985"/>
            <a:ext cx="446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alpha val="20000"/>
                  </a:schemeClr>
                </a:solidFill>
                <a:latin typeface="Swis721 Cn BT" panose="020B0506020202030204" pitchFamily="34" charset="0"/>
              </a:rPr>
              <a:t>+</a:t>
            </a:r>
          </a:p>
          <a:p>
            <a:pPr marL="342900" indent="-342900">
              <a:buAutoNum type="arabicPeriod"/>
            </a:pPr>
            <a:endParaRPr lang="en-US" sz="1600" dirty="0">
              <a:latin typeface="Swis721 Cn BT" panose="020B0506020202030204" pitchFamily="34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964493D-4781-4CF0-AF41-275B7E04A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685" y="2531339"/>
            <a:ext cx="1310999" cy="1310999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DBC3F7B-E00B-4D6B-B37E-394F01FD2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847" y="2585290"/>
            <a:ext cx="1400978" cy="1400978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135D0C-D66C-470C-9B7F-27D488B07D0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697" y="2652171"/>
            <a:ext cx="873833" cy="117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39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7FE461E-521A-457C-BD1F-4CC4EB6D7A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FFFD28B7-CC22-4615-B487-71F011040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712E4DE6-A2E5-4786-B1B9-795E13D12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176DEB1C-09CA-478A-AEEF-963E89897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28861D55-9A89-4552-8E10-2201E1991D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8" y="644382"/>
            <a:ext cx="10734055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80F3D8-A1B3-43C3-8B06-01040FCED5B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20" y="6451644"/>
            <a:ext cx="2961939" cy="2631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563D8E-6FA5-48F9-BFAA-B7DC0C688DE7}"/>
              </a:ext>
            </a:extLst>
          </p:cNvPr>
          <p:cNvSpPr txBox="1"/>
          <p:nvPr/>
        </p:nvSpPr>
        <p:spPr>
          <a:xfrm>
            <a:off x="7585166" y="1035538"/>
            <a:ext cx="3701144" cy="48604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T R A I N I N G 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ABC seeks a </a:t>
            </a:r>
            <a:r>
              <a:rPr lang="en-US" sz="20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training system </a:t>
            </a: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for </a:t>
            </a:r>
            <a:r>
              <a:rPr lang="en-US" sz="20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workers and site visitors.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Complications: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</a:t>
            </a:r>
            <a:r>
              <a:rPr lang="en-US" sz="20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Logistics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rPr>
              <a:t>Frequency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Speed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Opportunity: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Integrate with GC’s </a:t>
            </a:r>
            <a:r>
              <a:rPr lang="en-US" sz="2000" b="1" dirty="0" err="1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typ</a:t>
            </a: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 training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94ADC1-721E-407C-84FB-8A940CE47B1E}"/>
              </a:ext>
            </a:extLst>
          </p:cNvPr>
          <p:cNvSpPr txBox="1"/>
          <p:nvPr/>
        </p:nvSpPr>
        <p:spPr>
          <a:xfrm>
            <a:off x="1252818" y="6393453"/>
            <a:ext cx="2291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wis721 Cn BT" panose="020B0506020202030204" pitchFamily="34" charset="0"/>
              </a:rPr>
              <a:t>www.ceag2.com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F720D8-4F0E-4B04-B916-FC18B6863206}"/>
              </a:ext>
            </a:extLst>
          </p:cNvPr>
          <p:cNvSpPr/>
          <p:nvPr/>
        </p:nvSpPr>
        <p:spPr>
          <a:xfrm>
            <a:off x="1207008" y="987552"/>
            <a:ext cx="59436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67494E-D0E1-43FD-ADF6-516BC1A33CD2}"/>
              </a:ext>
            </a:extLst>
          </p:cNvPr>
          <p:cNvSpPr txBox="1"/>
          <p:nvPr/>
        </p:nvSpPr>
        <p:spPr>
          <a:xfrm>
            <a:off x="1682373" y="1531267"/>
            <a:ext cx="524342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WHAT ARE THE “REAL” QUESTIONS?</a:t>
            </a:r>
          </a:p>
          <a:p>
            <a:pPr>
              <a:spcAft>
                <a:spcPts val="600"/>
              </a:spcAft>
            </a:pPr>
            <a:endParaRPr lang="en-US" sz="2000" b="1" dirty="0">
              <a:latin typeface="Swis721 Cn BT" panose="020B0506020202030204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BF9FC77-958D-47DF-9B74-F745EB9C50B4}"/>
              </a:ext>
            </a:extLst>
          </p:cNvPr>
          <p:cNvSpPr/>
          <p:nvPr/>
        </p:nvSpPr>
        <p:spPr>
          <a:xfrm rot="10800000">
            <a:off x="9017879" y="3368448"/>
            <a:ext cx="548640" cy="48278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87E8BA-AF7D-4BE3-BDE5-60BF0A346A25}"/>
              </a:ext>
            </a:extLst>
          </p:cNvPr>
          <p:cNvSpPr txBox="1"/>
          <p:nvPr/>
        </p:nvSpPr>
        <p:spPr>
          <a:xfrm>
            <a:off x="1682373" y="2342166"/>
            <a:ext cx="48229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wis721 Cn BT" panose="020B0506020202030204" pitchFamily="34" charset="0"/>
              </a:rPr>
              <a:t>What is the right </a:t>
            </a:r>
            <a:r>
              <a:rPr lang="en-US" sz="2800" b="1" dirty="0">
                <a:latin typeface="Swis721 Cn BT" panose="020B0506020202030204" pitchFamily="34" charset="0"/>
              </a:rPr>
              <a:t>frequency</a:t>
            </a:r>
            <a:r>
              <a:rPr lang="en-US" sz="2800" dirty="0">
                <a:latin typeface="Swis721 Cn BT" panose="020B0506020202030204" pitchFamily="34" charset="0"/>
              </a:rPr>
              <a:t> for training?  </a:t>
            </a:r>
          </a:p>
          <a:p>
            <a:r>
              <a:rPr lang="en-US" sz="2800" dirty="0">
                <a:latin typeface="Swis721 Cn BT" panose="020B0506020202030204" pitchFamily="34" charset="0"/>
              </a:rPr>
              <a:t>One-n-done?  Repeated on a regular basis?  Updated only as conditions change?</a:t>
            </a:r>
          </a:p>
        </p:txBody>
      </p:sp>
    </p:spTree>
    <p:extLst>
      <p:ext uri="{BB962C8B-B14F-4D97-AF65-F5344CB8AC3E}">
        <p14:creationId xmlns:p14="http://schemas.microsoft.com/office/powerpoint/2010/main" val="3215327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7FE461E-521A-457C-BD1F-4CC4EB6D7A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FFFD28B7-CC22-4615-B487-71F011040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712E4DE6-A2E5-4786-B1B9-795E13D12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176DEB1C-09CA-478A-AEEF-963E89897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28861D55-9A89-4552-8E10-2201E1991D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8" y="644382"/>
            <a:ext cx="10734055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80F3D8-A1B3-43C3-8B06-01040FCED5B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20" y="6451644"/>
            <a:ext cx="2961939" cy="2631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563D8E-6FA5-48F9-BFAA-B7DC0C688DE7}"/>
              </a:ext>
            </a:extLst>
          </p:cNvPr>
          <p:cNvSpPr txBox="1"/>
          <p:nvPr/>
        </p:nvSpPr>
        <p:spPr>
          <a:xfrm>
            <a:off x="7585166" y="1035538"/>
            <a:ext cx="3701144" cy="48604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T R A I N I N G 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ABC seeks a </a:t>
            </a:r>
            <a:r>
              <a:rPr lang="en-US" sz="20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training system </a:t>
            </a: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for </a:t>
            </a:r>
            <a:r>
              <a:rPr lang="en-US" sz="20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workers and site visitors.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Complications: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</a:t>
            </a:r>
            <a:r>
              <a:rPr lang="en-US" sz="20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Logistics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- Frequency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rPr>
              <a:t>Speed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Opportunity: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Integrate with GC’s </a:t>
            </a:r>
            <a:r>
              <a:rPr lang="en-US" sz="2000" b="1" dirty="0" err="1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typ</a:t>
            </a: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 training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94ADC1-721E-407C-84FB-8A940CE47B1E}"/>
              </a:ext>
            </a:extLst>
          </p:cNvPr>
          <p:cNvSpPr txBox="1"/>
          <p:nvPr/>
        </p:nvSpPr>
        <p:spPr>
          <a:xfrm>
            <a:off x="1252818" y="6393453"/>
            <a:ext cx="2291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wis721 Cn BT" panose="020B0506020202030204" pitchFamily="34" charset="0"/>
              </a:rPr>
              <a:t>www.ceag2.com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F720D8-4F0E-4B04-B916-FC18B6863206}"/>
              </a:ext>
            </a:extLst>
          </p:cNvPr>
          <p:cNvSpPr/>
          <p:nvPr/>
        </p:nvSpPr>
        <p:spPr>
          <a:xfrm>
            <a:off x="1207008" y="987552"/>
            <a:ext cx="59436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67494E-D0E1-43FD-ADF6-516BC1A33CD2}"/>
              </a:ext>
            </a:extLst>
          </p:cNvPr>
          <p:cNvSpPr txBox="1"/>
          <p:nvPr/>
        </p:nvSpPr>
        <p:spPr>
          <a:xfrm>
            <a:off x="1682373" y="1531267"/>
            <a:ext cx="524342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WHAT ARE THE “REAL” QUESTIONS?</a:t>
            </a:r>
          </a:p>
          <a:p>
            <a:pPr>
              <a:spcAft>
                <a:spcPts val="600"/>
              </a:spcAft>
            </a:pPr>
            <a:endParaRPr lang="en-US" sz="2000" b="1" dirty="0">
              <a:latin typeface="Swis721 Cn BT" panose="020B0506020202030204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BF9FC77-958D-47DF-9B74-F745EB9C50B4}"/>
              </a:ext>
            </a:extLst>
          </p:cNvPr>
          <p:cNvSpPr/>
          <p:nvPr/>
        </p:nvSpPr>
        <p:spPr>
          <a:xfrm rot="10800000">
            <a:off x="8678236" y="3716790"/>
            <a:ext cx="548640" cy="48278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87E8BA-AF7D-4BE3-BDE5-60BF0A346A25}"/>
              </a:ext>
            </a:extLst>
          </p:cNvPr>
          <p:cNvSpPr txBox="1"/>
          <p:nvPr/>
        </p:nvSpPr>
        <p:spPr>
          <a:xfrm>
            <a:off x="1682373" y="2342166"/>
            <a:ext cx="48229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wis721 Cn BT" panose="020B0506020202030204" pitchFamily="34" charset="0"/>
              </a:rPr>
              <a:t>What is the tradeoff between </a:t>
            </a:r>
            <a:r>
              <a:rPr lang="en-US" sz="2800" b="1" dirty="0">
                <a:latin typeface="Swis721 Cn BT" panose="020B0506020202030204" pitchFamily="34" charset="0"/>
              </a:rPr>
              <a:t>speed</a:t>
            </a:r>
            <a:r>
              <a:rPr lang="en-US" sz="2800" dirty="0">
                <a:latin typeface="Swis721 Cn BT" panose="020B0506020202030204" pitchFamily="34" charset="0"/>
              </a:rPr>
              <a:t> and comprehensiveness?  </a:t>
            </a:r>
          </a:p>
          <a:p>
            <a:r>
              <a:rPr lang="en-US" sz="2800" dirty="0">
                <a:latin typeface="Swis721 Cn BT" panose="020B0506020202030204" pitchFamily="34" charset="0"/>
              </a:rPr>
              <a:t/>
            </a:r>
            <a:br>
              <a:rPr lang="en-US" sz="2800" dirty="0">
                <a:latin typeface="Swis721 Cn BT" panose="020B0506020202030204" pitchFamily="34" charset="0"/>
              </a:rPr>
            </a:br>
            <a:r>
              <a:rPr lang="en-US" sz="2800" dirty="0">
                <a:latin typeface="Swis721 Cn BT" panose="020B0506020202030204" pitchFamily="34" charset="0"/>
              </a:rPr>
              <a:t>Is it better to roll something out quickly or slow things to consider every angle?</a:t>
            </a:r>
          </a:p>
        </p:txBody>
      </p:sp>
    </p:spTree>
    <p:extLst>
      <p:ext uri="{BB962C8B-B14F-4D97-AF65-F5344CB8AC3E}">
        <p14:creationId xmlns:p14="http://schemas.microsoft.com/office/powerpoint/2010/main" val="146914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7FE461E-521A-457C-BD1F-4CC4EB6D7A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FFFD28B7-CC22-4615-B487-71F011040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712E4DE6-A2E5-4786-B1B9-795E13D12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176DEB1C-09CA-478A-AEEF-963E89897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28861D55-9A89-4552-8E10-2201E1991D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8" y="644382"/>
            <a:ext cx="10734055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80F3D8-A1B3-43C3-8B06-01040FCED5B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20" y="6451644"/>
            <a:ext cx="2961939" cy="2631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563D8E-6FA5-48F9-BFAA-B7DC0C688DE7}"/>
              </a:ext>
            </a:extLst>
          </p:cNvPr>
          <p:cNvSpPr txBox="1"/>
          <p:nvPr/>
        </p:nvSpPr>
        <p:spPr>
          <a:xfrm>
            <a:off x="7585166" y="1035538"/>
            <a:ext cx="3701144" cy="48604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T R A I N I N G 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ABC seeks a </a:t>
            </a:r>
            <a:r>
              <a:rPr lang="en-US" sz="20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training system </a:t>
            </a: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for </a:t>
            </a:r>
            <a:r>
              <a:rPr lang="en-US" sz="20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workers and site visitors.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Complications: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</a:t>
            </a:r>
            <a:r>
              <a:rPr lang="en-US" sz="20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Logistics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- Frequency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</a:t>
            </a:r>
            <a:r>
              <a:rPr lang="en-US" sz="2000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Speed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Opportunity: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- 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rPr>
              <a:t>Integrate</a:t>
            </a: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 with GC’s </a:t>
            </a:r>
            <a:r>
              <a:rPr lang="en-US" sz="2000" b="1" dirty="0" err="1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typ</a:t>
            </a: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 training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94ADC1-721E-407C-84FB-8A940CE47B1E}"/>
              </a:ext>
            </a:extLst>
          </p:cNvPr>
          <p:cNvSpPr txBox="1"/>
          <p:nvPr/>
        </p:nvSpPr>
        <p:spPr>
          <a:xfrm>
            <a:off x="1252818" y="6393453"/>
            <a:ext cx="2291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wis721 Cn BT" panose="020B0506020202030204" pitchFamily="34" charset="0"/>
              </a:rPr>
              <a:t>www.ceag2.com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F720D8-4F0E-4B04-B916-FC18B6863206}"/>
              </a:ext>
            </a:extLst>
          </p:cNvPr>
          <p:cNvSpPr/>
          <p:nvPr/>
        </p:nvSpPr>
        <p:spPr>
          <a:xfrm>
            <a:off x="1207008" y="987552"/>
            <a:ext cx="59436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67494E-D0E1-43FD-ADF6-516BC1A33CD2}"/>
              </a:ext>
            </a:extLst>
          </p:cNvPr>
          <p:cNvSpPr txBox="1"/>
          <p:nvPr/>
        </p:nvSpPr>
        <p:spPr>
          <a:xfrm>
            <a:off x="1682373" y="1531267"/>
            <a:ext cx="524342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WHAT ARE THE “REAL” QUESTIONS?</a:t>
            </a:r>
          </a:p>
          <a:p>
            <a:pPr>
              <a:spcAft>
                <a:spcPts val="600"/>
              </a:spcAft>
            </a:pPr>
            <a:endParaRPr lang="en-US" sz="2000" b="1" dirty="0">
              <a:latin typeface="Swis721 Cn BT" panose="020B0506020202030204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BF9FC77-958D-47DF-9B74-F745EB9C50B4}"/>
              </a:ext>
            </a:extLst>
          </p:cNvPr>
          <p:cNvSpPr/>
          <p:nvPr/>
        </p:nvSpPr>
        <p:spPr>
          <a:xfrm rot="14536546">
            <a:off x="8355680" y="5243459"/>
            <a:ext cx="548640" cy="48278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87E8BA-AF7D-4BE3-BDE5-60BF0A346A25}"/>
              </a:ext>
            </a:extLst>
          </p:cNvPr>
          <p:cNvSpPr txBox="1"/>
          <p:nvPr/>
        </p:nvSpPr>
        <p:spPr>
          <a:xfrm>
            <a:off x="1682373" y="2342166"/>
            <a:ext cx="48229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wis721 Cn BT" panose="020B0506020202030204" pitchFamily="34" charset="0"/>
              </a:rPr>
              <a:t>Is there an opportunity to </a:t>
            </a:r>
            <a:r>
              <a:rPr lang="en-US" sz="2800" b="1" dirty="0">
                <a:latin typeface="Swis721 Cn BT" panose="020B0506020202030204" pitchFamily="34" charset="0"/>
              </a:rPr>
              <a:t>integrate</a:t>
            </a:r>
            <a:r>
              <a:rPr lang="en-US" sz="2800" dirty="0">
                <a:latin typeface="Swis721 Cn BT" panose="020B0506020202030204" pitchFamily="34" charset="0"/>
              </a:rPr>
              <a:t> a COVID training into the GC’s ordinary training for staff and sub-contractors?</a:t>
            </a:r>
          </a:p>
          <a:p>
            <a:r>
              <a:rPr lang="en-US" sz="2800" dirty="0">
                <a:latin typeface="Swis721 Cn BT" panose="020B0506020202030204" pitchFamily="34" charset="0"/>
              </a:rPr>
              <a:t>Or to mimic standard jobsite safety training delivery methods?</a:t>
            </a:r>
          </a:p>
        </p:txBody>
      </p:sp>
    </p:spTree>
    <p:extLst>
      <p:ext uri="{BB962C8B-B14F-4D97-AF65-F5344CB8AC3E}">
        <p14:creationId xmlns:p14="http://schemas.microsoft.com/office/powerpoint/2010/main" val="609943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C2832B0-D577-4EA0-820F-695EE1E9D0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A57A853-2E0C-42F0-85F3-C0B501A9C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84269" y="1756600"/>
            <a:ext cx="1080325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F2E9C3F6-DA5B-4DBC-9A74-B8E0CB0757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76839" y="1357766"/>
            <a:ext cx="687754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1A166365-F18F-415C-B28F-D46003176B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78850" y="1135060"/>
            <a:ext cx="409371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B2CDDFB2-5255-4B15-A6A1-CF91458828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24043"/>
            <a:ext cx="5288862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D60F03-73E8-4487-A761-C02402536F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20" y="6451644"/>
            <a:ext cx="2961939" cy="2631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771A740-9CA2-4071-8ACE-0396B3F8CA0A}"/>
              </a:ext>
            </a:extLst>
          </p:cNvPr>
          <p:cNvSpPr txBox="1"/>
          <p:nvPr/>
        </p:nvSpPr>
        <p:spPr>
          <a:xfrm>
            <a:off x="1252818" y="6393453"/>
            <a:ext cx="2291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wis721 Cn BT" panose="020B0506020202030204" pitchFamily="34" charset="0"/>
              </a:rPr>
              <a:t>www.ceag2.com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FF77A7-9AD2-4D4D-8CD7-5A334AFBA2A6}"/>
              </a:ext>
            </a:extLst>
          </p:cNvPr>
          <p:cNvSpPr txBox="1"/>
          <p:nvPr/>
        </p:nvSpPr>
        <p:spPr>
          <a:xfrm>
            <a:off x="6361230" y="1440809"/>
            <a:ext cx="55050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AGENDA: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Swis721 Cn BT" panose="020B0506020202030204" pitchFamily="34" charset="0"/>
              </a:rPr>
              <a:t>- Quick introductions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Swis721 Cn BT" panose="020B0506020202030204" pitchFamily="34" charset="0"/>
              </a:rPr>
              <a:t>- Real issues from a specific client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Swis721 Cn BT" panose="020B0506020202030204" pitchFamily="34" charset="0"/>
              </a:rPr>
              <a:t>    - Client overview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Swis721 Cn BT" panose="020B0506020202030204" pitchFamily="34" charset="0"/>
              </a:rPr>
              <a:t>    - Event tracking in real time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Swis721 Cn BT" panose="020B0506020202030204" pitchFamily="34" charset="0"/>
              </a:rPr>
              <a:t>    - Material sourcing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Swis721 Cn BT" panose="020B0506020202030204" pitchFamily="34" charset="0"/>
              </a:rPr>
              <a:t>    - Training 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    - Compliance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Swis721 Cn BT" panose="020B0506020202030204" pitchFamily="34" charset="0"/>
              </a:rPr>
              <a:t>- Wrap-up Q&amp;A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628CCE-1071-4BFA-B38E-829F7034D383}"/>
              </a:ext>
            </a:extLst>
          </p:cNvPr>
          <p:cNvSpPr txBox="1"/>
          <p:nvPr/>
        </p:nvSpPr>
        <p:spPr>
          <a:xfrm>
            <a:off x="418806" y="1357766"/>
            <a:ext cx="4907048" cy="34333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wis721 Cn BT" panose="020B0506020202030204" pitchFamily="34" charset="0"/>
                <a:ea typeface="+mj-ea"/>
                <a:cs typeface="+mj-cs"/>
              </a:rPr>
              <a:t>COVID19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wis721 Cn BT" panose="020B0506020202030204" pitchFamily="34" charset="0"/>
                <a:ea typeface="+mj-ea"/>
                <a:cs typeface="+mj-cs"/>
              </a:rPr>
              <a:t> :: LESSONS FROM THE FIELD</a:t>
            </a:r>
          </a:p>
        </p:txBody>
      </p:sp>
      <p:pic>
        <p:nvPicPr>
          <p:cNvPr id="24" name="Picture 23" descr="A view of a dirty field next to a window&#10;&#10;Description automatically generated">
            <a:extLst>
              <a:ext uri="{FF2B5EF4-FFF2-40B4-BE49-F238E27FC236}">
                <a16:creationId xmlns:a16="http://schemas.microsoft.com/office/drawing/2014/main" id="{817474C3-0667-47ED-B220-8CE4C0221C1D}"/>
              </a:ext>
            </a:extLst>
          </p:cNvPr>
          <p:cNvPicPr>
            <a:picLocks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2002536"/>
            <a:ext cx="4535424" cy="2596896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4634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C2832B0-D577-4EA0-820F-695EE1E9D0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A57A853-2E0C-42F0-85F3-C0B501A9C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84269" y="1756600"/>
            <a:ext cx="1080325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F2E9C3F6-DA5B-4DBC-9A74-B8E0CB0757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76839" y="1357766"/>
            <a:ext cx="687754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1A166365-F18F-415C-B28F-D46003176B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78850" y="1135060"/>
            <a:ext cx="409371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B2CDDFB2-5255-4B15-A6A1-CF91458828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24043"/>
            <a:ext cx="5288862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D60F03-73E8-4487-A761-C02402536F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20" y="6451644"/>
            <a:ext cx="2961939" cy="2631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FC8E8B7-F229-49E8-98FF-F2A2C5F46C41}"/>
              </a:ext>
            </a:extLst>
          </p:cNvPr>
          <p:cNvSpPr txBox="1"/>
          <p:nvPr/>
        </p:nvSpPr>
        <p:spPr>
          <a:xfrm>
            <a:off x="1252818" y="6393453"/>
            <a:ext cx="2291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wis721 Cn BT" panose="020B0506020202030204" pitchFamily="34" charset="0"/>
              </a:rPr>
              <a:t>www.ceag2.com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7EE514-EF04-46BA-A3EC-342D8F46C427}"/>
              </a:ext>
            </a:extLst>
          </p:cNvPr>
          <p:cNvSpPr txBox="1"/>
          <p:nvPr/>
        </p:nvSpPr>
        <p:spPr>
          <a:xfrm>
            <a:off x="6361230" y="1440809"/>
            <a:ext cx="55050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AGENDA: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Swis721 Cn BT" panose="020B0506020202030204" pitchFamily="34" charset="0"/>
              </a:rPr>
              <a:t>- Quick introductions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Swis721 Cn BT" panose="020B0506020202030204" pitchFamily="34" charset="0"/>
              </a:rPr>
              <a:t>- Real issues from a specific client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Swis721 Cn BT" panose="020B0506020202030204" pitchFamily="34" charset="0"/>
              </a:rPr>
              <a:t>    - Client overview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Swis721 Cn BT" panose="020B0506020202030204" pitchFamily="34" charset="0"/>
              </a:rPr>
              <a:t>    - Event tracking in real time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Swis721 Cn BT" panose="020B0506020202030204" pitchFamily="34" charset="0"/>
              </a:rPr>
              <a:t>    - Material sourcing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Swis721 Cn BT" panose="020B0506020202030204" pitchFamily="34" charset="0"/>
              </a:rPr>
              <a:t>    - Training 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Swis721 Cn BT" panose="020B0506020202030204" pitchFamily="34" charset="0"/>
              </a:rPr>
              <a:t>    - Compliance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- Wrap-up Q&amp;A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E1D510-3564-4BE1-AB03-7C0699056A99}"/>
              </a:ext>
            </a:extLst>
          </p:cNvPr>
          <p:cNvSpPr txBox="1"/>
          <p:nvPr/>
        </p:nvSpPr>
        <p:spPr>
          <a:xfrm>
            <a:off x="418806" y="1357766"/>
            <a:ext cx="4907048" cy="34333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wis721 Cn BT" panose="020B0506020202030204" pitchFamily="34" charset="0"/>
                <a:ea typeface="+mj-ea"/>
                <a:cs typeface="+mj-cs"/>
              </a:rPr>
              <a:t>COVID19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wis721 Cn BT" panose="020B0506020202030204" pitchFamily="34" charset="0"/>
                <a:ea typeface="+mj-ea"/>
                <a:cs typeface="+mj-cs"/>
              </a:rPr>
              <a:t> :: LESSONS FROM THE FIELD</a:t>
            </a:r>
          </a:p>
        </p:txBody>
      </p:sp>
      <p:pic>
        <p:nvPicPr>
          <p:cNvPr id="24" name="Picture 23" descr="A view of a dirty field next to a window&#10;&#10;Description automatically generated">
            <a:extLst>
              <a:ext uri="{FF2B5EF4-FFF2-40B4-BE49-F238E27FC236}">
                <a16:creationId xmlns:a16="http://schemas.microsoft.com/office/drawing/2014/main" id="{0E5ABCF5-D218-47F7-9AFB-0B78756C7DA4}"/>
              </a:ext>
            </a:extLst>
          </p:cNvPr>
          <p:cNvPicPr>
            <a:picLocks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2002536"/>
            <a:ext cx="4535424" cy="2596896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6806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C2832B0-D577-4EA0-820F-695EE1E9D0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A57A853-2E0C-42F0-85F3-C0B501A9C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84269" y="1756600"/>
            <a:ext cx="1080325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F2E9C3F6-DA5B-4DBC-9A74-B8E0CB0757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76839" y="1357766"/>
            <a:ext cx="687754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1A166365-F18F-415C-B28F-D46003176B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78850" y="1135060"/>
            <a:ext cx="409371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B2CDDFB2-5255-4B15-A6A1-CF91458828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24043"/>
            <a:ext cx="5288862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3B9B003E-1C98-4D55-89F3-B17513A3751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923" y="917890"/>
            <a:ext cx="1828800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D60F03-73E8-4487-A761-C02402536F0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20" y="6451644"/>
            <a:ext cx="2961939" cy="26315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D2035D7-D118-4E3E-BB4A-12E192235E27}"/>
              </a:ext>
            </a:extLst>
          </p:cNvPr>
          <p:cNvSpPr txBox="1"/>
          <p:nvPr/>
        </p:nvSpPr>
        <p:spPr>
          <a:xfrm>
            <a:off x="418806" y="1357766"/>
            <a:ext cx="4907048" cy="34333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wis721 Cn BT" panose="020B0506020202030204" pitchFamily="34" charset="0"/>
                <a:ea typeface="+mj-ea"/>
                <a:cs typeface="+mj-cs"/>
              </a:rPr>
              <a:t>COVID19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wis721 Cn BT" panose="020B0506020202030204" pitchFamily="34" charset="0"/>
                <a:ea typeface="+mj-ea"/>
                <a:cs typeface="+mj-cs"/>
              </a:rPr>
              <a:t> :: LESSONS FROM THE FIELD</a:t>
            </a:r>
          </a:p>
        </p:txBody>
      </p:sp>
      <p:pic>
        <p:nvPicPr>
          <p:cNvPr id="3" name="Picture 2" descr="A large white building in front of a house&#10;&#10;Description automatically generated">
            <a:extLst>
              <a:ext uri="{FF2B5EF4-FFF2-40B4-BE49-F238E27FC236}">
                <a16:creationId xmlns:a16="http://schemas.microsoft.com/office/drawing/2014/main" id="{813EE3CC-9769-40DA-8B31-D50FAFC8E3EC}"/>
              </a:ext>
            </a:extLst>
          </p:cNvPr>
          <p:cNvPicPr>
            <a:picLocks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2002536"/>
            <a:ext cx="4535424" cy="2596896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86E1FE0-3D22-4B1E-AEA0-75B74846ED9A}"/>
              </a:ext>
            </a:extLst>
          </p:cNvPr>
          <p:cNvSpPr txBox="1"/>
          <p:nvPr/>
        </p:nvSpPr>
        <p:spPr>
          <a:xfrm>
            <a:off x="1252818" y="6393453"/>
            <a:ext cx="2291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wis721 Cn BT" panose="020B0506020202030204" pitchFamily="34" charset="0"/>
              </a:rPr>
              <a:t>www.ceag2.com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07FC55-72DE-4828-89E0-CBC8234255E9}"/>
              </a:ext>
            </a:extLst>
          </p:cNvPr>
          <p:cNvSpPr txBox="1"/>
          <p:nvPr/>
        </p:nvSpPr>
        <p:spPr>
          <a:xfrm>
            <a:off x="6074550" y="2993244"/>
            <a:ext cx="23037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Swis721 Cn BT" panose="020B0506020202030204" pitchFamily="34" charset="0"/>
              </a:rPr>
              <a:t>Russ Robertson </a:t>
            </a:r>
            <a:r>
              <a:rPr lang="en-US" dirty="0">
                <a:latin typeface="Swis721 Cn BT" panose="020B0506020202030204" pitchFamily="34" charset="0"/>
              </a:rPr>
              <a:t>is a former practicing architect with a business degree from The Wharton School.</a:t>
            </a:r>
          </a:p>
          <a:p>
            <a:pPr>
              <a:spcAft>
                <a:spcPts val="600"/>
              </a:spcAft>
            </a:pPr>
            <a:endParaRPr lang="en-US" dirty="0">
              <a:latin typeface="Swis721 Cn BT" panose="020B0506020202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1600" i="1" dirty="0">
                <a:latin typeface="Swis721 Cn BT" panose="020B0506020202030204" pitchFamily="34" charset="0"/>
              </a:rPr>
              <a:t>r u s </a:t>
            </a:r>
            <a:r>
              <a:rPr lang="en-US" sz="1600" i="1" dirty="0" err="1">
                <a:latin typeface="Swis721 Cn BT" panose="020B0506020202030204" pitchFamily="34" charset="0"/>
              </a:rPr>
              <a:t>s</a:t>
            </a:r>
            <a:r>
              <a:rPr lang="en-US" sz="1600" i="1" dirty="0">
                <a:latin typeface="Swis721 Cn BT" panose="020B0506020202030204" pitchFamily="34" charset="0"/>
              </a:rPr>
              <a:t> @ c e a g 2 . c o m      4 4 3 . 8 5 0 . 5 9 5 6  </a:t>
            </a:r>
          </a:p>
        </p:txBody>
      </p:sp>
      <p:pic>
        <p:nvPicPr>
          <p:cNvPr id="17" name="Picture 1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96B55E2-65F3-448D-B0BD-16C353D5BC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069" y="920650"/>
            <a:ext cx="1842620" cy="18288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BB99552-3672-4C2C-84D3-F181045315CB}"/>
              </a:ext>
            </a:extLst>
          </p:cNvPr>
          <p:cNvSpPr txBox="1"/>
          <p:nvPr/>
        </p:nvSpPr>
        <p:spPr>
          <a:xfrm>
            <a:off x="8852622" y="2997591"/>
            <a:ext cx="245110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Swis721 Cn BT" panose="020B0506020202030204" pitchFamily="34" charset="0"/>
              </a:rPr>
              <a:t>Cailin McGough </a:t>
            </a:r>
            <a:r>
              <a:rPr lang="en-US" dirty="0">
                <a:latin typeface="Swis721 Cn BT" panose="020B0506020202030204" pitchFamily="34" charset="0"/>
              </a:rPr>
              <a:t>is a former non-profit developer with a degree in public policy from Johns Hopkins.</a:t>
            </a:r>
          </a:p>
          <a:p>
            <a:pPr>
              <a:spcAft>
                <a:spcPts val="600"/>
              </a:spcAft>
            </a:pPr>
            <a:endParaRPr lang="en-US" dirty="0">
              <a:latin typeface="Swis721 Cn BT" panose="020B0506020202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1600" i="1" dirty="0">
                <a:latin typeface="Swis721 Cn BT" panose="020B0506020202030204" pitchFamily="34" charset="0"/>
              </a:rPr>
              <a:t>c a i l </a:t>
            </a:r>
            <a:r>
              <a:rPr lang="en-US" sz="1600" i="1" dirty="0" err="1">
                <a:latin typeface="Swis721 Cn BT" panose="020B0506020202030204" pitchFamily="34" charset="0"/>
              </a:rPr>
              <a:t>i</a:t>
            </a:r>
            <a:r>
              <a:rPr lang="en-US" sz="1600" i="1" dirty="0">
                <a:latin typeface="Swis721 Cn BT" panose="020B0506020202030204" pitchFamily="34" charset="0"/>
              </a:rPr>
              <a:t> n @ c e a g 2 . c o m      2 4 0 . 7 0 7 . 1 5 1 5  </a:t>
            </a:r>
          </a:p>
        </p:txBody>
      </p:sp>
    </p:spTree>
    <p:extLst>
      <p:ext uri="{BB962C8B-B14F-4D97-AF65-F5344CB8AC3E}">
        <p14:creationId xmlns:p14="http://schemas.microsoft.com/office/powerpoint/2010/main" val="1999711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C2832B0-D577-4EA0-820F-695EE1E9D0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A57A853-2E0C-42F0-85F3-C0B501A9C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84269" y="1756600"/>
            <a:ext cx="1080325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F2E9C3F6-DA5B-4DBC-9A74-B8E0CB0757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76839" y="1357766"/>
            <a:ext cx="687754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1A166365-F18F-415C-B28F-D46003176B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78850" y="1135060"/>
            <a:ext cx="409371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B2CDDFB2-5255-4B15-A6A1-CF91458828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24043"/>
            <a:ext cx="5288862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D60F03-73E8-4487-A761-C02402536F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20" y="6451644"/>
            <a:ext cx="2961939" cy="26315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45E94BC-B28B-4D04-8962-DFD89FC5CA44}"/>
              </a:ext>
            </a:extLst>
          </p:cNvPr>
          <p:cNvSpPr txBox="1"/>
          <p:nvPr/>
        </p:nvSpPr>
        <p:spPr>
          <a:xfrm>
            <a:off x="6361230" y="1440809"/>
            <a:ext cx="55050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AGENDA: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Swis721 Cn BT" panose="020B0506020202030204" pitchFamily="34" charset="0"/>
              </a:rPr>
              <a:t>- Quick introductions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Swis721 Cn BT" panose="020B0506020202030204" pitchFamily="34" charset="0"/>
              </a:rPr>
              <a:t>- Real issues from a specific client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Swis721 Cn BT" panose="020B0506020202030204" pitchFamily="34" charset="0"/>
              </a:rPr>
              <a:t>    </a:t>
            </a:r>
            <a:r>
              <a:rPr lang="en-US" sz="2000" b="1" dirty="0">
                <a:latin typeface="Swis721 Cn BT" panose="020B0506020202030204" pitchFamily="34" charset="0"/>
              </a:rPr>
              <a:t>- Client overview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Swis721 Cn BT" panose="020B0506020202030204" pitchFamily="34" charset="0"/>
              </a:rPr>
              <a:t>    - Event tracking in real time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Swis721 Cn BT" panose="020B0506020202030204" pitchFamily="34" charset="0"/>
              </a:rPr>
              <a:t>    - Material sourcing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Swis721 Cn BT" panose="020B0506020202030204" pitchFamily="34" charset="0"/>
              </a:rPr>
              <a:t>    - Training 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Swis721 Cn BT" panose="020B0506020202030204" pitchFamily="34" charset="0"/>
              </a:rPr>
              <a:t>    - Compliance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Swis721 Cn BT" panose="020B0506020202030204" pitchFamily="34" charset="0"/>
              </a:rPr>
              <a:t>- Wrap-up Q&amp;A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D7E05E-5CCC-49DA-A5BD-2F48D645C7D5}"/>
              </a:ext>
            </a:extLst>
          </p:cNvPr>
          <p:cNvSpPr txBox="1"/>
          <p:nvPr/>
        </p:nvSpPr>
        <p:spPr>
          <a:xfrm>
            <a:off x="418806" y="1357766"/>
            <a:ext cx="4907048" cy="34333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wis721 Cn BT" panose="020B0506020202030204" pitchFamily="34" charset="0"/>
                <a:ea typeface="+mj-ea"/>
                <a:cs typeface="+mj-cs"/>
              </a:rPr>
              <a:t>COVID19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wis721 Cn BT" panose="020B0506020202030204" pitchFamily="34" charset="0"/>
                <a:ea typeface="+mj-ea"/>
                <a:cs typeface="+mj-cs"/>
              </a:rPr>
              <a:t> :: LESSONS FROM THE FIELD</a:t>
            </a:r>
          </a:p>
        </p:txBody>
      </p:sp>
      <p:pic>
        <p:nvPicPr>
          <p:cNvPr id="4" name="Picture 3" descr="A view of a dirty field next to a window&#10;&#10;Description automatically generated">
            <a:extLst>
              <a:ext uri="{FF2B5EF4-FFF2-40B4-BE49-F238E27FC236}">
                <a16:creationId xmlns:a16="http://schemas.microsoft.com/office/drawing/2014/main" id="{98407421-B7D8-4972-B7BC-6566CE0D769B}"/>
              </a:ext>
            </a:extLst>
          </p:cNvPr>
          <p:cNvPicPr>
            <a:picLocks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2002536"/>
            <a:ext cx="4535424" cy="2596896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BCC570-B28C-4084-8842-5C0FAD29986E}"/>
              </a:ext>
            </a:extLst>
          </p:cNvPr>
          <p:cNvSpPr txBox="1"/>
          <p:nvPr/>
        </p:nvSpPr>
        <p:spPr>
          <a:xfrm>
            <a:off x="1252818" y="6393453"/>
            <a:ext cx="2291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wis721 Cn BT" panose="020B0506020202030204" pitchFamily="34" charset="0"/>
              </a:rPr>
              <a:t>www.ceag2.com</a:t>
            </a:r>
          </a:p>
        </p:txBody>
      </p:sp>
    </p:spTree>
    <p:extLst>
      <p:ext uri="{BB962C8B-B14F-4D97-AF65-F5344CB8AC3E}">
        <p14:creationId xmlns:p14="http://schemas.microsoft.com/office/powerpoint/2010/main" val="359118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B73B4D-F1F1-46CD-BF3C-F11B024B0987}"/>
              </a:ext>
            </a:extLst>
          </p:cNvPr>
          <p:cNvSpPr txBox="1"/>
          <p:nvPr/>
        </p:nvSpPr>
        <p:spPr>
          <a:xfrm>
            <a:off x="702803" y="1357766"/>
            <a:ext cx="4322204" cy="34333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wis721 Cn BT" panose="020B0506020202030204" pitchFamily="34" charset="0"/>
                <a:ea typeface="+mj-ea"/>
                <a:cs typeface="+mj-cs"/>
              </a:rPr>
              <a:t>C L I E N T    O V E R V I E W 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A26A3F-7D98-47D8-955B-C8B9C9223151}"/>
              </a:ext>
            </a:extLst>
          </p:cNvPr>
          <p:cNvSpPr txBox="1"/>
          <p:nvPr/>
        </p:nvSpPr>
        <p:spPr>
          <a:xfrm>
            <a:off x="6361230" y="1776881"/>
            <a:ext cx="5505029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Developer of age/income-restricted communities</a:t>
            </a:r>
          </a:p>
          <a:p>
            <a:pPr>
              <a:spcAft>
                <a:spcPts val="600"/>
              </a:spcAft>
            </a:pPr>
            <a:endParaRPr lang="en-US" sz="2000" b="1" dirty="0">
              <a:latin typeface="Swis721 Cn BT" panose="020B0506020202030204" pitchFamily="34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wis721 Cn BT" panose="020B05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Significant regional presence 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Swis721 Cn BT" panose="020B0506020202030204" pitchFamily="34" charset="0"/>
              </a:rPr>
              <a:t>(150+communities, several thousand units)</a:t>
            </a:r>
          </a:p>
          <a:p>
            <a:pPr>
              <a:spcAft>
                <a:spcPts val="600"/>
              </a:spcAft>
            </a:pPr>
            <a:endParaRPr lang="en-US" sz="2000" b="1" dirty="0">
              <a:latin typeface="Swis721 Cn BT" panose="020B05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Funded by LIHTC, tax-exempt bonds, etc.</a:t>
            </a:r>
          </a:p>
          <a:p>
            <a:pPr>
              <a:spcAft>
                <a:spcPts val="600"/>
              </a:spcAft>
            </a:pPr>
            <a:endParaRPr lang="en-US" sz="2000" b="1" dirty="0">
              <a:latin typeface="Swis721 Cn BT" panose="020B0506020202030204" pitchFamily="34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wis721 Cn BT" panose="020B05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Occupied renovations for each site every 15 years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C281D07-6C61-4D63-B461-DDB8C5E93A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20" y="6451644"/>
            <a:ext cx="2961939" cy="26315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E49FB8C-7805-4693-AC59-3B5BFC6DCFA0}"/>
              </a:ext>
            </a:extLst>
          </p:cNvPr>
          <p:cNvSpPr/>
          <p:nvPr/>
        </p:nvSpPr>
        <p:spPr>
          <a:xfrm>
            <a:off x="5373180" y="1602390"/>
            <a:ext cx="775063" cy="7750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5862807-DF4C-42F5-ABC7-D17715375F1A}"/>
              </a:ext>
            </a:extLst>
          </p:cNvPr>
          <p:cNvSpPr/>
          <p:nvPr/>
        </p:nvSpPr>
        <p:spPr>
          <a:xfrm>
            <a:off x="5368818" y="2747555"/>
            <a:ext cx="775063" cy="7750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3759B24-0043-4EAA-AC46-5ECA287B116E}"/>
              </a:ext>
            </a:extLst>
          </p:cNvPr>
          <p:cNvSpPr/>
          <p:nvPr/>
        </p:nvSpPr>
        <p:spPr>
          <a:xfrm>
            <a:off x="5368821" y="3897099"/>
            <a:ext cx="775063" cy="7750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F045D1E-1C61-4790-BF39-F5B940E4EF0F}"/>
              </a:ext>
            </a:extLst>
          </p:cNvPr>
          <p:cNvSpPr txBox="1"/>
          <p:nvPr/>
        </p:nvSpPr>
        <p:spPr>
          <a:xfrm>
            <a:off x="5569868" y="1697533"/>
            <a:ext cx="57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latin typeface="Swis721 Cn BT" panose="020B0506020202030204" pitchFamily="34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727BC20-12E7-40E0-8157-ADC51057F7FE}"/>
              </a:ext>
            </a:extLst>
          </p:cNvPr>
          <p:cNvSpPr txBox="1"/>
          <p:nvPr/>
        </p:nvSpPr>
        <p:spPr>
          <a:xfrm>
            <a:off x="5574215" y="2851411"/>
            <a:ext cx="57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latin typeface="Swis721 Cn BT" panose="020B0506020202030204" pitchFamily="34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AB2594-16DA-46BE-885E-862BD37B4CD5}"/>
              </a:ext>
            </a:extLst>
          </p:cNvPr>
          <p:cNvSpPr txBox="1"/>
          <p:nvPr/>
        </p:nvSpPr>
        <p:spPr>
          <a:xfrm>
            <a:off x="5565507" y="3992241"/>
            <a:ext cx="57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latin typeface="Swis721 Cn BT" panose="020B0506020202030204" pitchFamily="34" charset="0"/>
              </a:rPr>
              <a:t>3</a:t>
            </a:r>
          </a:p>
        </p:txBody>
      </p:sp>
      <p:pic>
        <p:nvPicPr>
          <p:cNvPr id="4" name="Picture 3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84406C98-A197-49FB-8195-2E3D71C37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04" y="2401413"/>
            <a:ext cx="3657600" cy="205740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34734A78-3849-48A8-9D6A-69C57CF10F51}"/>
              </a:ext>
            </a:extLst>
          </p:cNvPr>
          <p:cNvSpPr/>
          <p:nvPr/>
        </p:nvSpPr>
        <p:spPr>
          <a:xfrm>
            <a:off x="5373168" y="5024862"/>
            <a:ext cx="775063" cy="7750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5E70B18-4D88-4792-8B40-49D1C7D08C03}"/>
              </a:ext>
            </a:extLst>
          </p:cNvPr>
          <p:cNvSpPr txBox="1"/>
          <p:nvPr/>
        </p:nvSpPr>
        <p:spPr>
          <a:xfrm>
            <a:off x="5569854" y="5120004"/>
            <a:ext cx="57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latin typeface="Swis721 Cn BT" panose="020B0506020202030204" pitchFamily="34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62A14F-3583-4F01-94ED-E2D59E19BE3E}"/>
              </a:ext>
            </a:extLst>
          </p:cNvPr>
          <p:cNvSpPr txBox="1"/>
          <p:nvPr/>
        </p:nvSpPr>
        <p:spPr>
          <a:xfrm>
            <a:off x="6365577" y="361725"/>
            <a:ext cx="5505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CLIENT NAME:  “ABC CORPORATION”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C0C5E2-72B7-4412-884A-ABA2435BC75E}"/>
              </a:ext>
            </a:extLst>
          </p:cNvPr>
          <p:cNvSpPr txBox="1"/>
          <p:nvPr/>
        </p:nvSpPr>
        <p:spPr>
          <a:xfrm>
            <a:off x="1252818" y="6393453"/>
            <a:ext cx="2291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wis721 Cn BT" panose="020B0506020202030204" pitchFamily="34" charset="0"/>
              </a:rPr>
              <a:t>www.ceag2.com</a:t>
            </a:r>
          </a:p>
        </p:txBody>
      </p:sp>
    </p:spTree>
    <p:extLst>
      <p:ext uri="{BB962C8B-B14F-4D97-AF65-F5344CB8AC3E}">
        <p14:creationId xmlns:p14="http://schemas.microsoft.com/office/powerpoint/2010/main" val="3692707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B73B4D-F1F1-46CD-BF3C-F11B024B0987}"/>
              </a:ext>
            </a:extLst>
          </p:cNvPr>
          <p:cNvSpPr txBox="1"/>
          <p:nvPr/>
        </p:nvSpPr>
        <p:spPr>
          <a:xfrm>
            <a:off x="702803" y="1357766"/>
            <a:ext cx="4322204" cy="34333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wis721 Cn BT" panose="020B0506020202030204" pitchFamily="34" charset="0"/>
                <a:ea typeface="+mj-ea"/>
                <a:cs typeface="+mj-cs"/>
              </a:rPr>
              <a:t>C O V I D 1 9    R I S K S 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A26A3F-7D98-47D8-955B-C8B9C9223151}"/>
              </a:ext>
            </a:extLst>
          </p:cNvPr>
          <p:cNvSpPr txBox="1"/>
          <p:nvPr/>
        </p:nvSpPr>
        <p:spPr>
          <a:xfrm>
            <a:off x="6361230" y="1776881"/>
            <a:ext cx="5505029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Workers and elderly residents in proximity</a:t>
            </a:r>
          </a:p>
          <a:p>
            <a:pPr>
              <a:spcAft>
                <a:spcPts val="600"/>
              </a:spcAft>
            </a:pPr>
            <a:endParaRPr lang="en-US" sz="2000" b="1" dirty="0">
              <a:latin typeface="Swis721 Cn BT" panose="020B0506020202030204" pitchFamily="34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wis721 Cn BT" panose="020B05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PPE available, but on a limited basis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Swis721 Cn BT" panose="020B0506020202030204" pitchFamily="34" charset="0"/>
              </a:rPr>
              <a:t>(PR: Should construction compete for resources?)</a:t>
            </a:r>
          </a:p>
          <a:p>
            <a:pPr>
              <a:spcAft>
                <a:spcPts val="600"/>
              </a:spcAft>
            </a:pPr>
            <a:endParaRPr lang="en-US" sz="2000" b="1" dirty="0">
              <a:latin typeface="Swis721 Cn BT" panose="020B05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Necessary delay v. funding timing</a:t>
            </a:r>
          </a:p>
          <a:p>
            <a:pPr>
              <a:spcAft>
                <a:spcPts val="600"/>
              </a:spcAft>
            </a:pPr>
            <a:endParaRPr lang="en-US" sz="2000" b="1" dirty="0">
              <a:latin typeface="Swis721 Cn BT" panose="020B0506020202030204" pitchFamily="34" charset="0"/>
            </a:endParaRPr>
          </a:p>
          <a:p>
            <a:pPr>
              <a:spcAft>
                <a:spcPts val="600"/>
              </a:spcAft>
            </a:pPr>
            <a:endParaRPr lang="en-US" sz="2000" b="1" dirty="0">
              <a:latin typeface="Swis721 Cn BT" panose="020B05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Is “assumed” diagnosis a form of discrimination?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C281D07-6C61-4D63-B461-DDB8C5E93A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20" y="6451644"/>
            <a:ext cx="2961939" cy="26315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E49FB8C-7805-4693-AC59-3B5BFC6DCFA0}"/>
              </a:ext>
            </a:extLst>
          </p:cNvPr>
          <p:cNvSpPr/>
          <p:nvPr/>
        </p:nvSpPr>
        <p:spPr>
          <a:xfrm>
            <a:off x="5373180" y="1602390"/>
            <a:ext cx="775063" cy="7750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5862807-DF4C-42F5-ABC7-D17715375F1A}"/>
              </a:ext>
            </a:extLst>
          </p:cNvPr>
          <p:cNvSpPr/>
          <p:nvPr/>
        </p:nvSpPr>
        <p:spPr>
          <a:xfrm>
            <a:off x="5368818" y="2747555"/>
            <a:ext cx="775063" cy="7750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3759B24-0043-4EAA-AC46-5ECA287B116E}"/>
              </a:ext>
            </a:extLst>
          </p:cNvPr>
          <p:cNvSpPr/>
          <p:nvPr/>
        </p:nvSpPr>
        <p:spPr>
          <a:xfrm>
            <a:off x="5368821" y="3897099"/>
            <a:ext cx="775063" cy="7750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F045D1E-1C61-4790-BF39-F5B940E4EF0F}"/>
              </a:ext>
            </a:extLst>
          </p:cNvPr>
          <p:cNvSpPr txBox="1"/>
          <p:nvPr/>
        </p:nvSpPr>
        <p:spPr>
          <a:xfrm>
            <a:off x="5569868" y="1697533"/>
            <a:ext cx="57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latin typeface="Swis721 Cn BT" panose="020B0506020202030204" pitchFamily="34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727BC20-12E7-40E0-8157-ADC51057F7FE}"/>
              </a:ext>
            </a:extLst>
          </p:cNvPr>
          <p:cNvSpPr txBox="1"/>
          <p:nvPr/>
        </p:nvSpPr>
        <p:spPr>
          <a:xfrm>
            <a:off x="5574215" y="2851411"/>
            <a:ext cx="57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latin typeface="Swis721 Cn BT" panose="020B0506020202030204" pitchFamily="34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AB2594-16DA-46BE-885E-862BD37B4CD5}"/>
              </a:ext>
            </a:extLst>
          </p:cNvPr>
          <p:cNvSpPr txBox="1"/>
          <p:nvPr/>
        </p:nvSpPr>
        <p:spPr>
          <a:xfrm>
            <a:off x="5565507" y="3992241"/>
            <a:ext cx="57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latin typeface="Swis721 Cn BT" panose="020B0506020202030204" pitchFamily="34" charset="0"/>
              </a:rPr>
              <a:t>3</a:t>
            </a:r>
          </a:p>
        </p:txBody>
      </p:sp>
      <p:pic>
        <p:nvPicPr>
          <p:cNvPr id="4" name="Picture 3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84406C98-A197-49FB-8195-2E3D71C37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04" y="2401413"/>
            <a:ext cx="3657600" cy="205740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34734A78-3849-48A8-9D6A-69C57CF10F51}"/>
              </a:ext>
            </a:extLst>
          </p:cNvPr>
          <p:cNvSpPr/>
          <p:nvPr/>
        </p:nvSpPr>
        <p:spPr>
          <a:xfrm>
            <a:off x="5373168" y="5024862"/>
            <a:ext cx="775063" cy="7750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5E70B18-4D88-4792-8B40-49D1C7D08C03}"/>
              </a:ext>
            </a:extLst>
          </p:cNvPr>
          <p:cNvSpPr txBox="1"/>
          <p:nvPr/>
        </p:nvSpPr>
        <p:spPr>
          <a:xfrm>
            <a:off x="5569854" y="5120004"/>
            <a:ext cx="57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latin typeface="Swis721 Cn BT" panose="020B0506020202030204" pitchFamily="34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D3B5F5-9DE9-4EA7-BC70-85DF0B4069E9}"/>
              </a:ext>
            </a:extLst>
          </p:cNvPr>
          <p:cNvSpPr txBox="1"/>
          <p:nvPr/>
        </p:nvSpPr>
        <p:spPr>
          <a:xfrm>
            <a:off x="6365577" y="361725"/>
            <a:ext cx="5505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CLIENT NAME:  “ABC CORPORATION”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FDD213-7A7E-4673-A702-6770B6A64F33}"/>
              </a:ext>
            </a:extLst>
          </p:cNvPr>
          <p:cNvSpPr txBox="1"/>
          <p:nvPr/>
        </p:nvSpPr>
        <p:spPr>
          <a:xfrm>
            <a:off x="1252818" y="6393453"/>
            <a:ext cx="2291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wis721 Cn BT" panose="020B0506020202030204" pitchFamily="34" charset="0"/>
              </a:rPr>
              <a:t>www.ceag2.com</a:t>
            </a:r>
          </a:p>
        </p:txBody>
      </p:sp>
    </p:spTree>
    <p:extLst>
      <p:ext uri="{BB962C8B-B14F-4D97-AF65-F5344CB8AC3E}">
        <p14:creationId xmlns:p14="http://schemas.microsoft.com/office/powerpoint/2010/main" val="547298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C2832B0-D577-4EA0-820F-695EE1E9D0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A57A853-2E0C-42F0-85F3-C0B501A9C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84269" y="1756600"/>
            <a:ext cx="1080325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F2E9C3F6-DA5B-4DBC-9A74-B8E0CB0757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76839" y="1357766"/>
            <a:ext cx="687754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1A166365-F18F-415C-B28F-D46003176B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78850" y="1135060"/>
            <a:ext cx="409371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B2CDDFB2-5255-4B15-A6A1-CF91458828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24043"/>
            <a:ext cx="5288862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D60F03-73E8-4487-A761-C02402536F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20" y="6451644"/>
            <a:ext cx="2961939" cy="26315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45E94BC-B28B-4D04-8962-DFD89FC5CA44}"/>
              </a:ext>
            </a:extLst>
          </p:cNvPr>
          <p:cNvSpPr txBox="1"/>
          <p:nvPr/>
        </p:nvSpPr>
        <p:spPr>
          <a:xfrm>
            <a:off x="6361230" y="1440809"/>
            <a:ext cx="55050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AGENDA: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Swis721 Cn BT" panose="020B0506020202030204" pitchFamily="34" charset="0"/>
              </a:rPr>
              <a:t>- Quick introductions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Swis721 Cn BT" panose="020B0506020202030204" pitchFamily="34" charset="0"/>
              </a:rPr>
              <a:t>- Real issues from a specific client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Swis721 Cn BT" panose="020B0506020202030204" pitchFamily="34" charset="0"/>
              </a:rPr>
              <a:t>    - Client overview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    - Event tracking in real time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Swis721 Cn BT" panose="020B0506020202030204" pitchFamily="34" charset="0"/>
              </a:rPr>
              <a:t>    - Material sourcing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Swis721 Cn BT" panose="020B0506020202030204" pitchFamily="34" charset="0"/>
              </a:rPr>
              <a:t>    - Training 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Swis721 Cn BT" panose="020B0506020202030204" pitchFamily="34" charset="0"/>
              </a:rPr>
              <a:t>    - Compliance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Swis721 Cn BT" panose="020B0506020202030204" pitchFamily="34" charset="0"/>
              </a:rPr>
              <a:t>- Wrap-up Q&amp;A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D7E05E-5CCC-49DA-A5BD-2F48D645C7D5}"/>
              </a:ext>
            </a:extLst>
          </p:cNvPr>
          <p:cNvSpPr txBox="1"/>
          <p:nvPr/>
        </p:nvSpPr>
        <p:spPr>
          <a:xfrm>
            <a:off x="418806" y="1357766"/>
            <a:ext cx="4907048" cy="34333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wis721 Cn BT" panose="020B0506020202030204" pitchFamily="34" charset="0"/>
                <a:ea typeface="+mj-ea"/>
                <a:cs typeface="+mj-cs"/>
              </a:rPr>
              <a:t>COVID19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wis721 Cn BT" panose="020B0506020202030204" pitchFamily="34" charset="0"/>
                <a:ea typeface="+mj-ea"/>
                <a:cs typeface="+mj-cs"/>
              </a:rPr>
              <a:t> :: LESSONS FROM THE FIELD</a:t>
            </a:r>
          </a:p>
        </p:txBody>
      </p:sp>
      <p:pic>
        <p:nvPicPr>
          <p:cNvPr id="4" name="Picture 3" descr="A view of a dirty field next to a window&#10;&#10;Description automatically generated">
            <a:extLst>
              <a:ext uri="{FF2B5EF4-FFF2-40B4-BE49-F238E27FC236}">
                <a16:creationId xmlns:a16="http://schemas.microsoft.com/office/drawing/2014/main" id="{98407421-B7D8-4972-B7BC-6566CE0D769B}"/>
              </a:ext>
            </a:extLst>
          </p:cNvPr>
          <p:cNvPicPr>
            <a:picLocks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2002536"/>
            <a:ext cx="4535424" cy="2596896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BCC570-B28C-4084-8842-5C0FAD29986E}"/>
              </a:ext>
            </a:extLst>
          </p:cNvPr>
          <p:cNvSpPr txBox="1"/>
          <p:nvPr/>
        </p:nvSpPr>
        <p:spPr>
          <a:xfrm>
            <a:off x="1252818" y="6393453"/>
            <a:ext cx="2291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wis721 Cn BT" panose="020B0506020202030204" pitchFamily="34" charset="0"/>
              </a:rPr>
              <a:t>www.ceag2.com</a:t>
            </a:r>
          </a:p>
        </p:txBody>
      </p:sp>
    </p:spTree>
    <p:extLst>
      <p:ext uri="{BB962C8B-B14F-4D97-AF65-F5344CB8AC3E}">
        <p14:creationId xmlns:p14="http://schemas.microsoft.com/office/powerpoint/2010/main" val="360648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7FE461E-521A-457C-BD1F-4CC4EB6D7A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FFFD28B7-CC22-4615-B487-71F011040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712E4DE6-A2E5-4786-B1B9-795E13D12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176DEB1C-09CA-478A-AEEF-963E89897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28861D55-9A89-4552-8E10-2201E1991D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8" y="644382"/>
            <a:ext cx="10734055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80F3D8-A1B3-43C3-8B06-01040FCED5B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20" y="6451644"/>
            <a:ext cx="2961939" cy="2631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563D8E-6FA5-48F9-BFAA-B7DC0C688DE7}"/>
              </a:ext>
            </a:extLst>
          </p:cNvPr>
          <p:cNvSpPr txBox="1"/>
          <p:nvPr/>
        </p:nvSpPr>
        <p:spPr>
          <a:xfrm>
            <a:off x="7585166" y="1035538"/>
            <a:ext cx="3701144" cy="34333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E V E N T    </a:t>
            </a:r>
            <a:r>
              <a:rPr lang="en-US" sz="2000" b="1" dirty="0" err="1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T</a:t>
            </a: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 R A C K I N G 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ABC seeks real time information from 9 active jobsites.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Reports to be filed daily by G.C.’s project management team.  </a:t>
            </a:r>
            <a:r>
              <a:rPr lang="en-US" sz="2000" i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(Administrative burden?  Cost?)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latin typeface="Swis721 Cn BT" panose="020B0506020202030204" pitchFamily="34" charset="0"/>
                <a:ea typeface="+mj-ea"/>
                <a:cs typeface="+mj-cs"/>
              </a:rPr>
              <a:t>Reports allow ABC to adjust, reallocate resources among jobs, proactively negotiate political solution(s) to permit/inspection impacts, etc.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94ADC1-721E-407C-84FB-8A940CE47B1E}"/>
              </a:ext>
            </a:extLst>
          </p:cNvPr>
          <p:cNvSpPr txBox="1"/>
          <p:nvPr/>
        </p:nvSpPr>
        <p:spPr>
          <a:xfrm>
            <a:off x="1252818" y="6393453"/>
            <a:ext cx="2291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wis721 Cn BT" panose="020B0506020202030204" pitchFamily="34" charset="0"/>
              </a:rPr>
              <a:t>www.ceag2.com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F720D8-4F0E-4B04-B916-FC18B6863206}"/>
              </a:ext>
            </a:extLst>
          </p:cNvPr>
          <p:cNvSpPr/>
          <p:nvPr/>
        </p:nvSpPr>
        <p:spPr>
          <a:xfrm>
            <a:off x="1207008" y="987552"/>
            <a:ext cx="59436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244D62-69A9-4534-8652-C6B7604B3E24}"/>
              </a:ext>
            </a:extLst>
          </p:cNvPr>
          <p:cNvSpPr txBox="1"/>
          <p:nvPr/>
        </p:nvSpPr>
        <p:spPr>
          <a:xfrm>
            <a:off x="1682374" y="1531267"/>
            <a:ext cx="482293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TRACKED COVID19 ITEMS:</a:t>
            </a:r>
          </a:p>
          <a:p>
            <a:pPr>
              <a:spcAft>
                <a:spcPts val="600"/>
              </a:spcAft>
            </a:pPr>
            <a:endParaRPr lang="en-US" sz="2000" b="1" dirty="0">
              <a:latin typeface="Swis721 Cn BT" panose="020B05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- Pricing complications (gouging)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- Procurement problems (supply chain)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- Labor disruptions (call outs)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- Moratoriums on construction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- Inability to obtain inspections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- Permit review issues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- Fed/State financing inspections</a:t>
            </a:r>
          </a:p>
        </p:txBody>
      </p:sp>
    </p:spTree>
    <p:extLst>
      <p:ext uri="{BB962C8B-B14F-4D97-AF65-F5344CB8AC3E}">
        <p14:creationId xmlns:p14="http://schemas.microsoft.com/office/powerpoint/2010/main" val="2526717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C2832B0-D577-4EA0-820F-695EE1E9D0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A57A853-2E0C-42F0-85F3-C0B501A9C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84269" y="1756600"/>
            <a:ext cx="1080325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F2E9C3F6-DA5B-4DBC-9A74-B8E0CB0757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76839" y="1357766"/>
            <a:ext cx="687754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1A166365-F18F-415C-B28F-D46003176B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78850" y="1135060"/>
            <a:ext cx="409371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B2CDDFB2-5255-4B15-A6A1-CF91458828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24043"/>
            <a:ext cx="5288862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D60F03-73E8-4487-A761-C02402536F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20" y="6451644"/>
            <a:ext cx="2961939" cy="26315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45E94BC-B28B-4D04-8962-DFD89FC5CA44}"/>
              </a:ext>
            </a:extLst>
          </p:cNvPr>
          <p:cNvSpPr txBox="1"/>
          <p:nvPr/>
        </p:nvSpPr>
        <p:spPr>
          <a:xfrm>
            <a:off x="6361230" y="1440809"/>
            <a:ext cx="55050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AGENDA: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Swis721 Cn BT" panose="020B0506020202030204" pitchFamily="34" charset="0"/>
              </a:rPr>
              <a:t>- Quick introductions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Swis721 Cn BT" panose="020B0506020202030204" pitchFamily="34" charset="0"/>
              </a:rPr>
              <a:t>- Real issues from a specific client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Swis721 Cn BT" panose="020B0506020202030204" pitchFamily="34" charset="0"/>
              </a:rPr>
              <a:t>    - Client overview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Swis721 Cn BT" panose="020B0506020202030204" pitchFamily="34" charset="0"/>
              </a:rPr>
              <a:t>    - Event tracking in real time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Swis721 Cn BT" panose="020B0506020202030204" pitchFamily="34" charset="0"/>
              </a:rPr>
              <a:t>    - Material sourcing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Swis721 Cn BT" panose="020B0506020202030204" pitchFamily="34" charset="0"/>
              </a:rPr>
              <a:t>    - Training 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Swis721 Cn BT" panose="020B0506020202030204" pitchFamily="34" charset="0"/>
              </a:rPr>
              <a:t>    - Compliance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Swis721 Cn BT" panose="020B0506020202030204" pitchFamily="34" charset="0"/>
              </a:rPr>
              <a:t>- Wrap-up Q&amp;A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D7E05E-5CCC-49DA-A5BD-2F48D645C7D5}"/>
              </a:ext>
            </a:extLst>
          </p:cNvPr>
          <p:cNvSpPr txBox="1"/>
          <p:nvPr/>
        </p:nvSpPr>
        <p:spPr>
          <a:xfrm>
            <a:off x="418806" y="1357766"/>
            <a:ext cx="4907048" cy="34333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wis721 Cn BT" panose="020B0506020202030204" pitchFamily="34" charset="0"/>
                <a:ea typeface="+mj-ea"/>
                <a:cs typeface="+mj-cs"/>
              </a:rPr>
              <a:t>COVID19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wis721 Cn BT" panose="020B0506020202030204" pitchFamily="34" charset="0"/>
                <a:ea typeface="+mj-ea"/>
                <a:cs typeface="+mj-cs"/>
              </a:rPr>
              <a:t> :: LESSONS FROM THE FIELD</a:t>
            </a:r>
          </a:p>
        </p:txBody>
      </p:sp>
      <p:pic>
        <p:nvPicPr>
          <p:cNvPr id="4" name="Picture 3" descr="A view of a dirty field next to a window&#10;&#10;Description automatically generated">
            <a:extLst>
              <a:ext uri="{FF2B5EF4-FFF2-40B4-BE49-F238E27FC236}">
                <a16:creationId xmlns:a16="http://schemas.microsoft.com/office/drawing/2014/main" id="{98407421-B7D8-4972-B7BC-6566CE0D769B}"/>
              </a:ext>
            </a:extLst>
          </p:cNvPr>
          <p:cNvPicPr>
            <a:picLocks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2002536"/>
            <a:ext cx="4535424" cy="2596896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BCC570-B28C-4084-8842-5C0FAD29986E}"/>
              </a:ext>
            </a:extLst>
          </p:cNvPr>
          <p:cNvSpPr txBox="1"/>
          <p:nvPr/>
        </p:nvSpPr>
        <p:spPr>
          <a:xfrm>
            <a:off x="1252818" y="6393453"/>
            <a:ext cx="2291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wis721 Cn BT" panose="020B0506020202030204" pitchFamily="34" charset="0"/>
              </a:rPr>
              <a:t>www.ceag2.com</a:t>
            </a:r>
          </a:p>
        </p:txBody>
      </p:sp>
    </p:spTree>
    <p:extLst>
      <p:ext uri="{BB962C8B-B14F-4D97-AF65-F5344CB8AC3E}">
        <p14:creationId xmlns:p14="http://schemas.microsoft.com/office/powerpoint/2010/main" val="2652432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21581</TotalTime>
  <Words>1775</Words>
  <Application>Microsoft Office PowerPoint</Application>
  <PresentationFormat>Widescreen</PresentationFormat>
  <Paragraphs>407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Swis721 Cn BT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GR</cp:lastModifiedBy>
  <cp:revision>2</cp:revision>
  <dcterms:created xsi:type="dcterms:W3CDTF">2020-04-22T20:50:00Z</dcterms:created>
  <dcterms:modified xsi:type="dcterms:W3CDTF">2020-05-07T21:07:25Z</dcterms:modified>
</cp:coreProperties>
</file>