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79" r:id="rId1"/>
  </p:sldMasterIdLst>
  <p:sldIdLst>
    <p:sldId id="256" r:id="rId2"/>
    <p:sldId id="257" r:id="rId3"/>
    <p:sldId id="258" r:id="rId4"/>
    <p:sldId id="260" r:id="rId5"/>
    <p:sldId id="261" r:id="rId6"/>
    <p:sldId id="268" r:id="rId7"/>
    <p:sldId id="259" r:id="rId8"/>
    <p:sldId id="262" r:id="rId9"/>
    <p:sldId id="263" r:id="rId10"/>
    <p:sldId id="269" r:id="rId11"/>
    <p:sldId id="264" r:id="rId12"/>
    <p:sldId id="265" r:id="rId13"/>
    <p:sldId id="270" r:id="rId14"/>
    <p:sldId id="266" r:id="rId15"/>
    <p:sldId id="267" r:id="rId16"/>
  </p:sldIdLst>
  <p:sldSz cx="12192000" cy="6858000"/>
  <p:notesSz cx="70104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118" d="100"/>
          <a:sy n="118" d="100"/>
        </p:scale>
        <p:origin x="328"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A2C49A43-4A6B-488B-8A48-524911FB9EB0}" type="datetimeFigureOut">
              <a:rPr lang="en-US" smtClean="0"/>
              <a:t>4/11/2020</a:t>
            </a:fld>
            <a:endParaRPr lang="en-US"/>
          </a:p>
        </p:txBody>
      </p:sp>
      <p:sp>
        <p:nvSpPr>
          <p:cNvPr id="5" name="Footer Placeholder 4"/>
          <p:cNvSpPr>
            <a:spLocks noGrp="1"/>
          </p:cNvSpPr>
          <p:nvPr>
            <p:ph type="ftr" sz="quarter" idx="11"/>
          </p:nvPr>
        </p:nvSpPr>
        <p:spPr/>
        <p:txBody>
          <a:bodyPr/>
          <a:lstStyle/>
          <a:p>
            <a:endParaRPr lang="en-US"/>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818365F6-A5FA-4D20-A489-D29E1A1138BF}" type="slidenum">
              <a:rPr lang="en-US" smtClean="0"/>
              <a:t>‹#›</a:t>
            </a:fld>
            <a:endParaRPr lang="en-US"/>
          </a:p>
        </p:txBody>
      </p:sp>
    </p:spTree>
    <p:extLst>
      <p:ext uri="{BB962C8B-B14F-4D97-AF65-F5344CB8AC3E}">
        <p14:creationId xmlns:p14="http://schemas.microsoft.com/office/powerpoint/2010/main" val="80054568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A2C49A43-4A6B-488B-8A48-524911FB9EB0}" type="datetimeFigureOut">
              <a:rPr lang="en-US" smtClean="0"/>
              <a:t>4/11/2020</a:t>
            </a:fld>
            <a:endParaRPr lang="en-US"/>
          </a:p>
        </p:txBody>
      </p:sp>
      <p:sp>
        <p:nvSpPr>
          <p:cNvPr id="5" name="Footer Placeholder 4"/>
          <p:cNvSpPr>
            <a:spLocks noGrp="1"/>
          </p:cNvSpPr>
          <p:nvPr>
            <p:ph type="ftr" sz="quarter" idx="11"/>
          </p:nvPr>
        </p:nvSpPr>
        <p:spPr/>
        <p:txBody>
          <a:bodyPr/>
          <a:lstStyle/>
          <a:p>
            <a:endParaRPr lang="en-US"/>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818365F6-A5FA-4D20-A489-D29E1A1138BF}" type="slidenum">
              <a:rPr lang="en-US" smtClean="0"/>
              <a:t>‹#›</a:t>
            </a:fld>
            <a:endParaRPr lang="en-US"/>
          </a:p>
        </p:txBody>
      </p:sp>
    </p:spTree>
    <p:extLst>
      <p:ext uri="{BB962C8B-B14F-4D97-AF65-F5344CB8AC3E}">
        <p14:creationId xmlns:p14="http://schemas.microsoft.com/office/powerpoint/2010/main" val="403602917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smtClean="0"/>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A2C49A43-4A6B-488B-8A48-524911FB9EB0}" type="datetimeFigureOut">
              <a:rPr lang="en-US" smtClean="0"/>
              <a:t>4/11/2020</a:t>
            </a:fld>
            <a:endParaRPr lang="en-US"/>
          </a:p>
        </p:txBody>
      </p:sp>
      <p:sp>
        <p:nvSpPr>
          <p:cNvPr id="5" name="Footer Placeholder 4"/>
          <p:cNvSpPr>
            <a:spLocks noGrp="1"/>
          </p:cNvSpPr>
          <p:nvPr>
            <p:ph type="ftr" sz="quarter" idx="11"/>
          </p:nvPr>
        </p:nvSpPr>
        <p:spPr/>
        <p:txBody>
          <a:bodyPr/>
          <a:lstStyle/>
          <a:p>
            <a:endParaRPr lang="en-US"/>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818365F6-A5FA-4D20-A489-D29E1A1138BF}" type="slidenum">
              <a:rPr lang="en-US" smtClean="0"/>
              <a:t>‹#›</a:t>
            </a:fld>
            <a:endParaRPr lang="en-US"/>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9232617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smtClean="0"/>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Edit Master text styles</a:t>
            </a:r>
          </a:p>
        </p:txBody>
      </p:sp>
      <p:sp>
        <p:nvSpPr>
          <p:cNvPr id="5" name="Date Placeholder 4"/>
          <p:cNvSpPr>
            <a:spLocks noGrp="1"/>
          </p:cNvSpPr>
          <p:nvPr>
            <p:ph type="dt" sz="half" idx="10"/>
          </p:nvPr>
        </p:nvSpPr>
        <p:spPr/>
        <p:txBody>
          <a:bodyPr/>
          <a:lstStyle/>
          <a:p>
            <a:fld id="{A2C49A43-4A6B-488B-8A48-524911FB9EB0}" type="datetimeFigureOut">
              <a:rPr lang="en-US" smtClean="0"/>
              <a:t>4/11/2020</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818365F6-A5FA-4D20-A489-D29E1A1138BF}" type="slidenum">
              <a:rPr lang="en-US" smtClean="0"/>
              <a:t>‹#›</a:t>
            </a:fld>
            <a:endParaRPr lang="en-US"/>
          </a:p>
        </p:txBody>
      </p:sp>
    </p:spTree>
    <p:extLst>
      <p:ext uri="{BB962C8B-B14F-4D97-AF65-F5344CB8AC3E}">
        <p14:creationId xmlns:p14="http://schemas.microsoft.com/office/powerpoint/2010/main" val="81334197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Edit Master text styles</a:t>
            </a:r>
          </a:p>
        </p:txBody>
      </p:sp>
      <p:sp>
        <p:nvSpPr>
          <p:cNvPr id="5" name="Date Placeholder 4"/>
          <p:cNvSpPr>
            <a:spLocks noGrp="1"/>
          </p:cNvSpPr>
          <p:nvPr>
            <p:ph type="dt" sz="half" idx="10"/>
          </p:nvPr>
        </p:nvSpPr>
        <p:spPr/>
        <p:txBody>
          <a:bodyPr/>
          <a:lstStyle/>
          <a:p>
            <a:fld id="{A2C49A43-4A6B-488B-8A48-524911FB9EB0}" type="datetimeFigureOut">
              <a:rPr lang="en-US" smtClean="0"/>
              <a:t>4/11/2020</a:t>
            </a:fld>
            <a:endParaRPr lang="en-US"/>
          </a:p>
        </p:txBody>
      </p:sp>
      <p:sp>
        <p:nvSpPr>
          <p:cNvPr id="6" name="Footer Placeholder 5"/>
          <p:cNvSpPr>
            <a:spLocks noGrp="1"/>
          </p:cNvSpPr>
          <p:nvPr>
            <p:ph type="ftr" sz="quarter" idx="11"/>
          </p:nvPr>
        </p:nvSpPr>
        <p:spPr/>
        <p:txBody>
          <a:bodyPr/>
          <a:lstStyle/>
          <a:p>
            <a:endParaRPr lang="en-US"/>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818365F6-A5FA-4D20-A489-D29E1A1138BF}" type="slidenum">
              <a:rPr lang="en-US" smtClean="0"/>
              <a:t>‹#›</a:t>
            </a:fld>
            <a:endParaRPr lang="en-US"/>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93142532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Edit Master text styles</a:t>
            </a:r>
          </a:p>
        </p:txBody>
      </p:sp>
      <p:sp>
        <p:nvSpPr>
          <p:cNvPr id="5" name="Date Placeholder 4"/>
          <p:cNvSpPr>
            <a:spLocks noGrp="1"/>
          </p:cNvSpPr>
          <p:nvPr>
            <p:ph type="dt" sz="half" idx="10"/>
          </p:nvPr>
        </p:nvSpPr>
        <p:spPr/>
        <p:txBody>
          <a:bodyPr/>
          <a:lstStyle/>
          <a:p>
            <a:fld id="{A2C49A43-4A6B-488B-8A48-524911FB9EB0}" type="datetimeFigureOut">
              <a:rPr lang="en-US" smtClean="0"/>
              <a:t>4/11/2020</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818365F6-A5FA-4D20-A489-D29E1A1138BF}" type="slidenum">
              <a:rPr lang="en-US" smtClean="0"/>
              <a:t>‹#›</a:t>
            </a:fld>
            <a:endParaRPr lang="en-US"/>
          </a:p>
        </p:txBody>
      </p:sp>
    </p:spTree>
    <p:extLst>
      <p:ext uri="{BB962C8B-B14F-4D97-AF65-F5344CB8AC3E}">
        <p14:creationId xmlns:p14="http://schemas.microsoft.com/office/powerpoint/2010/main" val="226061424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A2C49A43-4A6B-488B-8A48-524911FB9EB0}" type="datetimeFigureOut">
              <a:rPr lang="en-US" smtClean="0"/>
              <a:t>4/11/2020</a:t>
            </a:fld>
            <a:endParaRPr lang="en-US"/>
          </a:p>
        </p:txBody>
      </p:sp>
      <p:sp>
        <p:nvSpPr>
          <p:cNvPr id="5" name="Footer Placeholder 4"/>
          <p:cNvSpPr>
            <a:spLocks noGrp="1"/>
          </p:cNvSpPr>
          <p:nvPr>
            <p:ph type="ftr" sz="quarter" idx="11"/>
          </p:nvPr>
        </p:nvSpPr>
        <p:spPr/>
        <p:txBody>
          <a:bodyPr/>
          <a:lstStyle/>
          <a:p>
            <a:endParaRPr lang="en-US"/>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818365F6-A5FA-4D20-A489-D29E1A1138BF}" type="slidenum">
              <a:rPr lang="en-US" smtClean="0"/>
              <a:t>‹#›</a:t>
            </a:fld>
            <a:endParaRPr lang="en-US"/>
          </a:p>
        </p:txBody>
      </p:sp>
    </p:spTree>
    <p:extLst>
      <p:ext uri="{BB962C8B-B14F-4D97-AF65-F5344CB8AC3E}">
        <p14:creationId xmlns:p14="http://schemas.microsoft.com/office/powerpoint/2010/main" val="254551616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A2C49A43-4A6B-488B-8A48-524911FB9EB0}" type="datetimeFigureOut">
              <a:rPr lang="en-US" smtClean="0"/>
              <a:t>4/11/2020</a:t>
            </a:fld>
            <a:endParaRPr lang="en-US"/>
          </a:p>
        </p:txBody>
      </p:sp>
      <p:sp>
        <p:nvSpPr>
          <p:cNvPr id="5" name="Footer Placeholder 4"/>
          <p:cNvSpPr>
            <a:spLocks noGrp="1"/>
          </p:cNvSpPr>
          <p:nvPr>
            <p:ph type="ftr" sz="quarter" idx="11"/>
          </p:nvPr>
        </p:nvSpPr>
        <p:spPr/>
        <p:txBody>
          <a:bodyPr/>
          <a:lstStyle/>
          <a:p>
            <a:endParaRPr lang="en-US"/>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818365F6-A5FA-4D20-A489-D29E1A1138BF}" type="slidenum">
              <a:rPr lang="en-US" smtClean="0"/>
              <a:t>‹#›</a:t>
            </a:fld>
            <a:endParaRPr lang="en-US"/>
          </a:p>
        </p:txBody>
      </p:sp>
    </p:spTree>
    <p:extLst>
      <p:ext uri="{BB962C8B-B14F-4D97-AF65-F5344CB8AC3E}">
        <p14:creationId xmlns:p14="http://schemas.microsoft.com/office/powerpoint/2010/main" val="20030945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smtClean="0"/>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A2C49A43-4A6B-488B-8A48-524911FB9EB0}" type="datetimeFigureOut">
              <a:rPr lang="en-US" smtClean="0"/>
              <a:t>4/11/2020</a:t>
            </a:fld>
            <a:endParaRPr lang="en-US"/>
          </a:p>
        </p:txBody>
      </p:sp>
      <p:sp>
        <p:nvSpPr>
          <p:cNvPr id="5" name="Footer Placeholder 4"/>
          <p:cNvSpPr>
            <a:spLocks noGrp="1"/>
          </p:cNvSpPr>
          <p:nvPr>
            <p:ph type="ftr" sz="quarter" idx="11"/>
          </p:nvPr>
        </p:nvSpPr>
        <p:spPr/>
        <p:txBody>
          <a:bodyPr/>
          <a:lstStyle/>
          <a:p>
            <a:endParaRPr lang="en-US"/>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818365F6-A5FA-4D20-A489-D29E1A1138BF}" type="slidenum">
              <a:rPr lang="en-US" smtClean="0"/>
              <a:t>‹#›</a:t>
            </a:fld>
            <a:endParaRPr lang="en-US"/>
          </a:p>
        </p:txBody>
      </p:sp>
    </p:spTree>
    <p:extLst>
      <p:ext uri="{BB962C8B-B14F-4D97-AF65-F5344CB8AC3E}">
        <p14:creationId xmlns:p14="http://schemas.microsoft.com/office/powerpoint/2010/main" val="760649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A2C49A43-4A6B-488B-8A48-524911FB9EB0}" type="datetimeFigureOut">
              <a:rPr lang="en-US" smtClean="0"/>
              <a:t>4/11/2020</a:t>
            </a:fld>
            <a:endParaRPr lang="en-US"/>
          </a:p>
        </p:txBody>
      </p:sp>
      <p:sp>
        <p:nvSpPr>
          <p:cNvPr id="5" name="Footer Placeholder 4"/>
          <p:cNvSpPr>
            <a:spLocks noGrp="1"/>
          </p:cNvSpPr>
          <p:nvPr>
            <p:ph type="ftr" sz="quarter" idx="11"/>
          </p:nvPr>
        </p:nvSpPr>
        <p:spPr/>
        <p:txBody>
          <a:bodyPr/>
          <a:lstStyle/>
          <a:p>
            <a:endParaRPr lang="en-US"/>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818365F6-A5FA-4D20-A489-D29E1A1138BF}" type="slidenum">
              <a:rPr lang="en-US" smtClean="0"/>
              <a:t>‹#›</a:t>
            </a:fld>
            <a:endParaRPr lang="en-US"/>
          </a:p>
        </p:txBody>
      </p:sp>
    </p:spTree>
    <p:extLst>
      <p:ext uri="{BB962C8B-B14F-4D97-AF65-F5344CB8AC3E}">
        <p14:creationId xmlns:p14="http://schemas.microsoft.com/office/powerpoint/2010/main" val="372441849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A2C49A43-4A6B-488B-8A48-524911FB9EB0}" type="datetimeFigureOut">
              <a:rPr lang="en-US" smtClean="0"/>
              <a:t>4/11/2020</a:t>
            </a:fld>
            <a:endParaRPr lang="en-US"/>
          </a:p>
        </p:txBody>
      </p:sp>
      <p:sp>
        <p:nvSpPr>
          <p:cNvPr id="6" name="Footer Placeholder 5"/>
          <p:cNvSpPr>
            <a:spLocks noGrp="1"/>
          </p:cNvSpPr>
          <p:nvPr>
            <p:ph type="ftr" sz="quarter" idx="11"/>
          </p:nvPr>
        </p:nvSpPr>
        <p:spPr/>
        <p:txBody>
          <a:bodyPr/>
          <a:lstStyle/>
          <a:p>
            <a:endParaRPr lang="en-US"/>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818365F6-A5FA-4D20-A489-D29E1A1138BF}" type="slidenum">
              <a:rPr lang="en-US" smtClean="0"/>
              <a:t>‹#›</a:t>
            </a:fld>
            <a:endParaRPr lang="en-US"/>
          </a:p>
        </p:txBody>
      </p:sp>
    </p:spTree>
    <p:extLst>
      <p:ext uri="{BB962C8B-B14F-4D97-AF65-F5344CB8AC3E}">
        <p14:creationId xmlns:p14="http://schemas.microsoft.com/office/powerpoint/2010/main" val="382214096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A2C49A43-4A6B-488B-8A48-524911FB9EB0}" type="datetimeFigureOut">
              <a:rPr lang="en-US" smtClean="0"/>
              <a:t>4/11/2020</a:t>
            </a:fld>
            <a:endParaRPr lang="en-US"/>
          </a:p>
        </p:txBody>
      </p:sp>
      <p:sp>
        <p:nvSpPr>
          <p:cNvPr id="8" name="Footer Placeholder 7"/>
          <p:cNvSpPr>
            <a:spLocks noGrp="1"/>
          </p:cNvSpPr>
          <p:nvPr>
            <p:ph type="ftr" sz="quarter" idx="11"/>
          </p:nvPr>
        </p:nvSpPr>
        <p:spPr/>
        <p:txBody>
          <a:bodyPr/>
          <a:lstStyle/>
          <a:p>
            <a:endParaRPr lang="en-US"/>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818365F6-A5FA-4D20-A489-D29E1A1138BF}" type="slidenum">
              <a:rPr lang="en-US" smtClean="0"/>
              <a:t>‹#›</a:t>
            </a:fld>
            <a:endParaRPr lang="en-US"/>
          </a:p>
        </p:txBody>
      </p:sp>
    </p:spTree>
    <p:extLst>
      <p:ext uri="{BB962C8B-B14F-4D97-AF65-F5344CB8AC3E}">
        <p14:creationId xmlns:p14="http://schemas.microsoft.com/office/powerpoint/2010/main" val="393959139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A2C49A43-4A6B-488B-8A48-524911FB9EB0}" type="datetimeFigureOut">
              <a:rPr lang="en-US" smtClean="0"/>
              <a:t>4/11/2020</a:t>
            </a:fld>
            <a:endParaRPr lang="en-US"/>
          </a:p>
        </p:txBody>
      </p:sp>
      <p:sp>
        <p:nvSpPr>
          <p:cNvPr id="4" name="Footer Placeholder 3"/>
          <p:cNvSpPr>
            <a:spLocks noGrp="1"/>
          </p:cNvSpPr>
          <p:nvPr>
            <p:ph type="ftr" sz="quarter" idx="11"/>
          </p:nvPr>
        </p:nvSpPr>
        <p:spPr/>
        <p:txBody>
          <a:bodyPr/>
          <a:lstStyle/>
          <a:p>
            <a:endParaRPr lang="en-US"/>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818365F6-A5FA-4D20-A489-D29E1A1138BF}" type="slidenum">
              <a:rPr lang="en-US" smtClean="0"/>
              <a:t>‹#›</a:t>
            </a:fld>
            <a:endParaRPr lang="en-US"/>
          </a:p>
        </p:txBody>
      </p:sp>
    </p:spTree>
    <p:extLst>
      <p:ext uri="{BB962C8B-B14F-4D97-AF65-F5344CB8AC3E}">
        <p14:creationId xmlns:p14="http://schemas.microsoft.com/office/powerpoint/2010/main" val="22131584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2C49A43-4A6B-488B-8A48-524911FB9EB0}" type="datetimeFigureOut">
              <a:rPr lang="en-US" smtClean="0"/>
              <a:t>4/11/2020</a:t>
            </a:fld>
            <a:endParaRPr lang="en-US"/>
          </a:p>
        </p:txBody>
      </p:sp>
      <p:sp>
        <p:nvSpPr>
          <p:cNvPr id="3" name="Footer Placeholder 2"/>
          <p:cNvSpPr>
            <a:spLocks noGrp="1"/>
          </p:cNvSpPr>
          <p:nvPr>
            <p:ph type="ftr" sz="quarter" idx="11"/>
          </p:nvPr>
        </p:nvSpPr>
        <p:spPr/>
        <p:txBody>
          <a:bodyPr/>
          <a:lstStyle/>
          <a:p>
            <a:endParaRPr lang="en-US"/>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818365F6-A5FA-4D20-A489-D29E1A1138BF}" type="slidenum">
              <a:rPr lang="en-US" smtClean="0"/>
              <a:t>‹#›</a:t>
            </a:fld>
            <a:endParaRPr lang="en-US"/>
          </a:p>
        </p:txBody>
      </p:sp>
    </p:spTree>
    <p:extLst>
      <p:ext uri="{BB962C8B-B14F-4D97-AF65-F5344CB8AC3E}">
        <p14:creationId xmlns:p14="http://schemas.microsoft.com/office/powerpoint/2010/main" val="202016117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smtClean="0"/>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A2C49A43-4A6B-488B-8A48-524911FB9EB0}" type="datetimeFigureOut">
              <a:rPr lang="en-US" smtClean="0"/>
              <a:t>4/11/2020</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818365F6-A5FA-4D20-A489-D29E1A1138BF}" type="slidenum">
              <a:rPr lang="en-US" smtClean="0"/>
              <a:t>‹#›</a:t>
            </a:fld>
            <a:endParaRPr lang="en-US"/>
          </a:p>
        </p:txBody>
      </p:sp>
    </p:spTree>
    <p:extLst>
      <p:ext uri="{BB962C8B-B14F-4D97-AF65-F5344CB8AC3E}">
        <p14:creationId xmlns:p14="http://schemas.microsoft.com/office/powerpoint/2010/main" val="17895688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A2C49A43-4A6B-488B-8A48-524911FB9EB0}" type="datetimeFigureOut">
              <a:rPr lang="en-US" smtClean="0"/>
              <a:t>4/11/2020</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818365F6-A5FA-4D20-A489-D29E1A1138BF}" type="slidenum">
              <a:rPr lang="en-US" smtClean="0"/>
              <a:t>‹#›</a:t>
            </a:fld>
            <a:endParaRPr lang="en-US"/>
          </a:p>
        </p:txBody>
      </p:sp>
    </p:spTree>
    <p:extLst>
      <p:ext uri="{BB962C8B-B14F-4D97-AF65-F5344CB8AC3E}">
        <p14:creationId xmlns:p14="http://schemas.microsoft.com/office/powerpoint/2010/main" val="25137078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A2C49A43-4A6B-488B-8A48-524911FB9EB0}" type="datetimeFigureOut">
              <a:rPr lang="en-US" smtClean="0"/>
              <a:t>4/11/2020</a:t>
            </a:fld>
            <a:endParaRPr lang="en-US"/>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818365F6-A5FA-4D20-A489-D29E1A1138BF}" type="slidenum">
              <a:rPr lang="en-US" smtClean="0"/>
              <a:t>‹#›</a:t>
            </a:fld>
            <a:endParaRPr lang="en-US"/>
          </a:p>
        </p:txBody>
      </p:sp>
    </p:spTree>
    <p:extLst>
      <p:ext uri="{BB962C8B-B14F-4D97-AF65-F5344CB8AC3E}">
        <p14:creationId xmlns:p14="http://schemas.microsoft.com/office/powerpoint/2010/main" val="2327973048"/>
      </p:ext>
    </p:extLst>
  </p:cSld>
  <p:clrMap bg1="lt1" tx1="dk1" bg2="lt2" tx2="dk2" accent1="accent1" accent2="accent2" accent3="accent3" accent4="accent4" accent5="accent5" accent6="accent6" hlink="hlink" folHlink="folHlink"/>
  <p:sldLayoutIdLst>
    <p:sldLayoutId id="2147483780" r:id="rId1"/>
    <p:sldLayoutId id="2147483781" r:id="rId2"/>
    <p:sldLayoutId id="2147483782" r:id="rId3"/>
    <p:sldLayoutId id="2147483783" r:id="rId4"/>
    <p:sldLayoutId id="2147483784" r:id="rId5"/>
    <p:sldLayoutId id="2147483785" r:id="rId6"/>
    <p:sldLayoutId id="2147483786" r:id="rId7"/>
    <p:sldLayoutId id="2147483787" r:id="rId8"/>
    <p:sldLayoutId id="2147483788" r:id="rId9"/>
    <p:sldLayoutId id="2147483789" r:id="rId10"/>
    <p:sldLayoutId id="2147483790" r:id="rId11"/>
    <p:sldLayoutId id="2147483791" r:id="rId12"/>
    <p:sldLayoutId id="2147483792" r:id="rId13"/>
    <p:sldLayoutId id="2147483793" r:id="rId14"/>
    <p:sldLayoutId id="2147483794" r:id="rId15"/>
    <p:sldLayoutId id="2147483795"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hyperlink" Target="http://www.sba.gov/" TargetMode="External"/><Relationship Id="rId2" Type="http://schemas.openxmlformats.org/officeDocument/2006/relationships/hyperlink" Target="http://www.treasury.gov/"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2"/>
            <a:ext cx="9144000" cy="3449638"/>
          </a:xfrm>
        </p:spPr>
        <p:txBody>
          <a:bodyPr>
            <a:normAutofit fontScale="90000"/>
          </a:bodyPr>
          <a:lstStyle/>
          <a:p>
            <a:pPr>
              <a:lnSpc>
                <a:spcPct val="80000"/>
              </a:lnSpc>
            </a:pPr>
            <a:r>
              <a:rPr lang="en-US" dirty="0" smtClean="0">
                <a:solidFill>
                  <a:srgbClr val="FF0000"/>
                </a:solidFill>
              </a:rPr>
              <a:t>C</a:t>
            </a:r>
            <a:r>
              <a:rPr lang="en-US" dirty="0" smtClean="0"/>
              <a:t>ORONAVIRUS </a:t>
            </a:r>
            <a:r>
              <a:rPr lang="en-US" dirty="0" smtClean="0">
                <a:solidFill>
                  <a:srgbClr val="FF0000"/>
                </a:solidFill>
              </a:rPr>
              <a:t>A</a:t>
            </a:r>
            <a:r>
              <a:rPr lang="en-US" dirty="0" smtClean="0"/>
              <a:t>ID </a:t>
            </a:r>
            <a:r>
              <a:rPr lang="en-US" dirty="0" smtClean="0">
                <a:solidFill>
                  <a:srgbClr val="FF0000"/>
                </a:solidFill>
              </a:rPr>
              <a:t>R</a:t>
            </a:r>
            <a:r>
              <a:rPr lang="en-US" dirty="0" smtClean="0"/>
              <a:t>ELIEF</a:t>
            </a:r>
            <a:br>
              <a:rPr lang="en-US" dirty="0" smtClean="0"/>
            </a:br>
            <a:r>
              <a:rPr lang="en-US" dirty="0" smtClean="0"/>
              <a:t>and </a:t>
            </a:r>
            <a:r>
              <a:rPr lang="en-US" dirty="0" smtClean="0">
                <a:solidFill>
                  <a:srgbClr val="FF0000"/>
                </a:solidFill>
              </a:rPr>
              <a:t>E</a:t>
            </a:r>
            <a:r>
              <a:rPr lang="en-US" dirty="0" smtClean="0"/>
              <a:t>CONOMIC </a:t>
            </a:r>
            <a:r>
              <a:rPr lang="en-US" dirty="0" smtClean="0">
                <a:solidFill>
                  <a:srgbClr val="FF0000"/>
                </a:solidFill>
              </a:rPr>
              <a:t>S</a:t>
            </a:r>
            <a:r>
              <a:rPr lang="en-US" dirty="0" smtClean="0"/>
              <a:t>ECURITY ACT</a:t>
            </a:r>
            <a:br>
              <a:rPr lang="en-US" dirty="0" smtClean="0"/>
            </a:br>
            <a:r>
              <a:rPr lang="en-US" dirty="0" smtClean="0"/>
              <a:t>_______________________</a:t>
            </a:r>
            <a:br>
              <a:rPr lang="en-US" dirty="0" smtClean="0"/>
            </a:br>
            <a:r>
              <a:rPr lang="en-US" dirty="0" smtClean="0"/>
              <a:t/>
            </a:r>
            <a:br>
              <a:rPr lang="en-US" dirty="0" smtClean="0"/>
            </a:br>
            <a:r>
              <a:rPr lang="en-US" dirty="0" smtClean="0"/>
              <a:t>CARES Act</a:t>
            </a:r>
            <a:endParaRPr lang="en-US" dirty="0"/>
          </a:p>
        </p:txBody>
      </p:sp>
      <p:sp>
        <p:nvSpPr>
          <p:cNvPr id="3" name="Subtitle 2"/>
          <p:cNvSpPr>
            <a:spLocks noGrp="1"/>
          </p:cNvSpPr>
          <p:nvPr>
            <p:ph type="subTitle" idx="1"/>
          </p:nvPr>
        </p:nvSpPr>
        <p:spPr>
          <a:xfrm>
            <a:off x="1524000" y="4899898"/>
            <a:ext cx="9144000" cy="1279678"/>
          </a:xfrm>
        </p:spPr>
        <p:txBody>
          <a:bodyPr>
            <a:normAutofit/>
          </a:bodyPr>
          <a:lstStyle/>
          <a:p>
            <a:r>
              <a:rPr lang="en-US" sz="3200" dirty="0" smtClean="0"/>
              <a:t>By</a:t>
            </a:r>
          </a:p>
          <a:p>
            <a:r>
              <a:rPr lang="en-US" sz="3200" dirty="0" smtClean="0"/>
              <a:t>Cary Wright</a:t>
            </a:r>
          </a:p>
        </p:txBody>
      </p:sp>
    </p:spTree>
    <p:extLst>
      <p:ext uri="{BB962C8B-B14F-4D97-AF65-F5344CB8AC3E}">
        <p14:creationId xmlns:p14="http://schemas.microsoft.com/office/powerpoint/2010/main" val="211189355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Good Faith Certification</a:t>
            </a:r>
            <a:endParaRPr lang="en-US" dirty="0"/>
          </a:p>
        </p:txBody>
      </p:sp>
      <p:sp>
        <p:nvSpPr>
          <p:cNvPr id="3" name="Content Placeholder 2"/>
          <p:cNvSpPr>
            <a:spLocks noGrp="1"/>
          </p:cNvSpPr>
          <p:nvPr>
            <p:ph idx="1"/>
          </p:nvPr>
        </p:nvSpPr>
        <p:spPr/>
        <p:txBody>
          <a:bodyPr>
            <a:normAutofit/>
          </a:bodyPr>
          <a:lstStyle/>
          <a:p>
            <a:pPr algn="just"/>
            <a:r>
              <a:rPr lang="en-US" dirty="0" smtClean="0"/>
              <a:t>Businesses </a:t>
            </a:r>
            <a:r>
              <a:rPr lang="en-US" dirty="0"/>
              <a:t>must make a good faith certification when </a:t>
            </a:r>
            <a:r>
              <a:rPr lang="en-US" dirty="0" smtClean="0"/>
              <a:t>applying that:</a:t>
            </a:r>
          </a:p>
          <a:p>
            <a:pPr algn="just">
              <a:buFont typeface="Wingdings" panose="05000000000000000000" pitchFamily="2" charset="2"/>
              <a:buChar char="Ø"/>
            </a:pPr>
            <a:r>
              <a:rPr lang="en-US" dirty="0" smtClean="0"/>
              <a:t>the loan is necessary to support its ongoing operations;</a:t>
            </a:r>
          </a:p>
          <a:p>
            <a:pPr algn="just">
              <a:buFont typeface="Wingdings" panose="05000000000000000000" pitchFamily="2" charset="2"/>
              <a:buChar char="Ø"/>
            </a:pPr>
            <a:r>
              <a:rPr lang="en-US" dirty="0" smtClean="0"/>
              <a:t>the </a:t>
            </a:r>
            <a:r>
              <a:rPr lang="en-US" dirty="0"/>
              <a:t>funds will be used to retain workers and maintain payroll or make mortgage payments, lease payments, and utility payments; </a:t>
            </a:r>
            <a:endParaRPr lang="en-US" dirty="0" smtClean="0"/>
          </a:p>
          <a:p>
            <a:pPr algn="just">
              <a:buFont typeface="Wingdings" panose="05000000000000000000" pitchFamily="2" charset="2"/>
              <a:buChar char="Ø"/>
            </a:pPr>
            <a:r>
              <a:rPr lang="en-US" dirty="0" smtClean="0"/>
              <a:t>the eligible </a:t>
            </a:r>
            <a:r>
              <a:rPr lang="en-US" dirty="0"/>
              <a:t>recipient does not have an application pending for a loan </a:t>
            </a:r>
            <a:r>
              <a:rPr lang="en-US" dirty="0" smtClean="0"/>
              <a:t>or during the </a:t>
            </a:r>
            <a:r>
              <a:rPr lang="en-US" dirty="0"/>
              <a:t>period beginning on February 15, </a:t>
            </a:r>
            <a:r>
              <a:rPr lang="en-US" dirty="0" smtClean="0"/>
              <a:t>2020, </a:t>
            </a:r>
            <a:r>
              <a:rPr lang="en-US" dirty="0"/>
              <a:t>and ending on December 31, 2020, </a:t>
            </a:r>
            <a:r>
              <a:rPr lang="en-US" dirty="0" smtClean="0"/>
              <a:t>has </a:t>
            </a:r>
            <a:r>
              <a:rPr lang="en-US" dirty="0"/>
              <a:t>not received </a:t>
            </a:r>
            <a:r>
              <a:rPr lang="en-US" dirty="0" smtClean="0"/>
              <a:t>amounts, </a:t>
            </a:r>
            <a:r>
              <a:rPr lang="en-US" dirty="0"/>
              <a:t>under this </a:t>
            </a:r>
            <a:r>
              <a:rPr lang="en-US" dirty="0" smtClean="0"/>
              <a:t>subsection for </a:t>
            </a:r>
            <a:r>
              <a:rPr lang="en-US" dirty="0"/>
              <a:t>the same purpose and duplicative of amounts applied for or received under a covered </a:t>
            </a:r>
            <a:r>
              <a:rPr lang="en-US" dirty="0" smtClean="0"/>
              <a:t>loan</a:t>
            </a:r>
            <a:r>
              <a:rPr lang="en-US" dirty="0"/>
              <a:t>.</a:t>
            </a:r>
            <a:endParaRPr lang="en-US" dirty="0" smtClean="0"/>
          </a:p>
        </p:txBody>
      </p:sp>
    </p:spTree>
    <p:extLst>
      <p:ext uri="{BB962C8B-B14F-4D97-AF65-F5344CB8AC3E}">
        <p14:creationId xmlns:p14="http://schemas.microsoft.com/office/powerpoint/2010/main" val="402629088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Loan Forgiveness</a:t>
            </a:r>
            <a:endParaRPr lang="en-US" dirty="0"/>
          </a:p>
        </p:txBody>
      </p:sp>
      <p:sp>
        <p:nvSpPr>
          <p:cNvPr id="3" name="Content Placeholder 2"/>
          <p:cNvSpPr>
            <a:spLocks noGrp="1"/>
          </p:cNvSpPr>
          <p:nvPr>
            <p:ph idx="1"/>
          </p:nvPr>
        </p:nvSpPr>
        <p:spPr/>
        <p:txBody>
          <a:bodyPr>
            <a:normAutofit/>
          </a:bodyPr>
          <a:lstStyle/>
          <a:p>
            <a:r>
              <a:rPr lang="en-US" dirty="0"/>
              <a:t>L</a:t>
            </a:r>
            <a:r>
              <a:rPr lang="en-US" dirty="0" smtClean="0"/>
              <a:t>oan </a:t>
            </a:r>
            <a:r>
              <a:rPr lang="en-US" dirty="0"/>
              <a:t>forgiveness </a:t>
            </a:r>
            <a:r>
              <a:rPr lang="en-US" dirty="0" smtClean="0"/>
              <a:t>for small </a:t>
            </a:r>
            <a:r>
              <a:rPr lang="en-US" dirty="0"/>
              <a:t>businesses that maintain payroll continuity from February 15, 2020, through June 30, </a:t>
            </a:r>
            <a:r>
              <a:rPr lang="en-US" dirty="0" smtClean="0"/>
              <a:t>2020.</a:t>
            </a:r>
            <a:endParaRPr lang="en-US" dirty="0"/>
          </a:p>
          <a:p>
            <a:r>
              <a:rPr lang="en-US" dirty="0" smtClean="0"/>
              <a:t>May </a:t>
            </a:r>
            <a:r>
              <a:rPr lang="en-US" dirty="0"/>
              <a:t>request forgiveness of the loan in an amount equal to the sum of the following costs incurred and payments made during the covered </a:t>
            </a:r>
            <a:r>
              <a:rPr lang="en-US" dirty="0" smtClean="0"/>
              <a:t>eight-week period after receiving the covered loan:</a:t>
            </a:r>
            <a:endParaRPr lang="en-US" dirty="0"/>
          </a:p>
          <a:p>
            <a:pPr lvl="1"/>
            <a:r>
              <a:rPr lang="en-US" dirty="0"/>
              <a:t>Payroll costs</a:t>
            </a:r>
          </a:p>
          <a:p>
            <a:pPr lvl="1"/>
            <a:r>
              <a:rPr lang="en-US" dirty="0"/>
              <a:t>Any payment of </a:t>
            </a:r>
            <a:r>
              <a:rPr lang="en-US" b="1" dirty="0"/>
              <a:t>interest</a:t>
            </a:r>
            <a:r>
              <a:rPr lang="en-US" dirty="0"/>
              <a:t> </a:t>
            </a:r>
            <a:r>
              <a:rPr lang="en-US" dirty="0" smtClean="0"/>
              <a:t>(not principal) on </a:t>
            </a:r>
            <a:r>
              <a:rPr lang="en-US" dirty="0"/>
              <a:t>any covered mortgage obligation</a:t>
            </a:r>
          </a:p>
          <a:p>
            <a:pPr lvl="1"/>
            <a:r>
              <a:rPr lang="en-US" dirty="0"/>
              <a:t>Any payment on any covered rent obligation</a:t>
            </a:r>
          </a:p>
          <a:p>
            <a:pPr lvl="1"/>
            <a:r>
              <a:rPr lang="en-US" dirty="0"/>
              <a:t>Any </a:t>
            </a:r>
            <a:r>
              <a:rPr lang="en-US" dirty="0" smtClean="0"/>
              <a:t>covered </a:t>
            </a:r>
            <a:r>
              <a:rPr lang="en-US" dirty="0"/>
              <a:t>utility </a:t>
            </a:r>
            <a:r>
              <a:rPr lang="en-US" dirty="0" smtClean="0"/>
              <a:t>payment</a:t>
            </a:r>
          </a:p>
        </p:txBody>
      </p:sp>
    </p:spTree>
    <p:extLst>
      <p:ext uri="{BB962C8B-B14F-4D97-AF65-F5344CB8AC3E}">
        <p14:creationId xmlns:p14="http://schemas.microsoft.com/office/powerpoint/2010/main" val="64044171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Loan Forgiveness (cont.)</a:t>
            </a:r>
            <a:endParaRPr lang="en-US" dirty="0"/>
          </a:p>
        </p:txBody>
      </p:sp>
      <p:sp>
        <p:nvSpPr>
          <p:cNvPr id="3" name="Content Placeholder 2"/>
          <p:cNvSpPr>
            <a:spLocks noGrp="1"/>
          </p:cNvSpPr>
          <p:nvPr>
            <p:ph idx="1"/>
          </p:nvPr>
        </p:nvSpPr>
        <p:spPr/>
        <p:txBody>
          <a:bodyPr>
            <a:normAutofit/>
          </a:bodyPr>
          <a:lstStyle/>
          <a:p>
            <a:r>
              <a:rPr lang="en-US" dirty="0" smtClean="0"/>
              <a:t>At </a:t>
            </a:r>
            <a:r>
              <a:rPr lang="en-US" dirty="0"/>
              <a:t>least 75% of the </a:t>
            </a:r>
            <a:r>
              <a:rPr lang="en-US" dirty="0" smtClean="0"/>
              <a:t>loan amount </a:t>
            </a:r>
            <a:r>
              <a:rPr lang="en-US" dirty="0"/>
              <a:t>must be used for payroll </a:t>
            </a:r>
            <a:r>
              <a:rPr lang="en-US" dirty="0" smtClean="0"/>
              <a:t>to </a:t>
            </a:r>
            <a:r>
              <a:rPr lang="en-US" dirty="0"/>
              <a:t>qualify for forgiveness. </a:t>
            </a:r>
            <a:endParaRPr lang="en-US" dirty="0" smtClean="0"/>
          </a:p>
          <a:p>
            <a:r>
              <a:rPr lang="en-US" dirty="0" smtClean="0"/>
              <a:t>Remaining </a:t>
            </a:r>
            <a:r>
              <a:rPr lang="en-US" dirty="0"/>
              <a:t>25% can be allocated for rent, interest on mortgage obligations, and utilities. </a:t>
            </a:r>
            <a:endParaRPr lang="en-US" dirty="0" smtClean="0"/>
          </a:p>
          <a:p>
            <a:r>
              <a:rPr lang="en-US" dirty="0" smtClean="0"/>
              <a:t>Amount </a:t>
            </a:r>
            <a:r>
              <a:rPr lang="en-US" dirty="0"/>
              <a:t>forgiven </a:t>
            </a:r>
            <a:r>
              <a:rPr lang="en-US" dirty="0" smtClean="0"/>
              <a:t>will </a:t>
            </a:r>
            <a:r>
              <a:rPr lang="en-US" dirty="0"/>
              <a:t>be reduced if full-time headcount declines, or if salaries and wages </a:t>
            </a:r>
            <a:r>
              <a:rPr lang="en-US" dirty="0" smtClean="0"/>
              <a:t>decrease for an individual by 25% or greater.  </a:t>
            </a:r>
          </a:p>
          <a:p>
            <a:r>
              <a:rPr lang="en-US" dirty="0" smtClean="0"/>
              <a:t>Must </a:t>
            </a:r>
            <a:r>
              <a:rPr lang="en-US" dirty="0"/>
              <a:t>affirmatively request loan forgiveness from the lender and work with the lender to provide documentation establishing that the small business maintained its payroll during the relevant period</a:t>
            </a:r>
            <a:r>
              <a:rPr lang="en-US" dirty="0" smtClean="0"/>
              <a:t>.</a:t>
            </a:r>
          </a:p>
        </p:txBody>
      </p:sp>
    </p:spTree>
    <p:extLst>
      <p:ext uri="{BB962C8B-B14F-4D97-AF65-F5344CB8AC3E}">
        <p14:creationId xmlns:p14="http://schemas.microsoft.com/office/powerpoint/2010/main" val="220337785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Law Firms</a:t>
            </a:r>
            <a:endParaRPr lang="en-US" dirty="0"/>
          </a:p>
        </p:txBody>
      </p:sp>
      <p:sp>
        <p:nvSpPr>
          <p:cNvPr id="3" name="Content Placeholder 2"/>
          <p:cNvSpPr>
            <a:spLocks noGrp="1"/>
          </p:cNvSpPr>
          <p:nvPr>
            <p:ph idx="1"/>
          </p:nvPr>
        </p:nvSpPr>
        <p:spPr/>
        <p:txBody>
          <a:bodyPr/>
          <a:lstStyle/>
          <a:p>
            <a:pPr algn="just"/>
            <a:r>
              <a:rPr lang="en-US" dirty="0" smtClean="0"/>
              <a:t>Law firms that employ no more than 500 employees should consider applying for the covered loan given the current state of affairs and economic uncertainty within the legal community and other industries that impact the legal community.</a:t>
            </a:r>
          </a:p>
          <a:p>
            <a:pPr algn="just"/>
            <a:endParaRPr lang="en-US" dirty="0"/>
          </a:p>
          <a:p>
            <a:pPr algn="just"/>
            <a:r>
              <a:rPr lang="en-US" dirty="0"/>
              <a:t>Law firms </a:t>
            </a:r>
            <a:r>
              <a:rPr lang="en-US" dirty="0" smtClean="0"/>
              <a:t>that employ no more than 500 </a:t>
            </a:r>
            <a:r>
              <a:rPr lang="en-US" dirty="0"/>
              <a:t>employees </a:t>
            </a:r>
            <a:r>
              <a:rPr lang="en-US" dirty="0" smtClean="0"/>
              <a:t>are encouraged to speak with a lender to inquire as to its eligibility for the Paycheck Protection Program. </a:t>
            </a:r>
            <a:endParaRPr lang="en-US" dirty="0"/>
          </a:p>
        </p:txBody>
      </p:sp>
    </p:spTree>
    <p:extLst>
      <p:ext uri="{BB962C8B-B14F-4D97-AF65-F5344CB8AC3E}">
        <p14:creationId xmlns:p14="http://schemas.microsoft.com/office/powerpoint/2010/main" val="186159390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Loan Procedure</a:t>
            </a:r>
            <a:endParaRPr lang="en-US" dirty="0"/>
          </a:p>
        </p:txBody>
      </p:sp>
      <p:sp>
        <p:nvSpPr>
          <p:cNvPr id="3" name="Content Placeholder 2"/>
          <p:cNvSpPr>
            <a:spLocks noGrp="1"/>
          </p:cNvSpPr>
          <p:nvPr>
            <p:ph idx="1"/>
          </p:nvPr>
        </p:nvSpPr>
        <p:spPr/>
        <p:txBody>
          <a:bodyPr>
            <a:normAutofit/>
          </a:bodyPr>
          <a:lstStyle/>
          <a:p>
            <a:pPr algn="just"/>
            <a:r>
              <a:rPr lang="en-US" dirty="0"/>
              <a:t>The U.S. Department of the Treasury has </a:t>
            </a:r>
            <a:r>
              <a:rPr lang="en-US" dirty="0" smtClean="0"/>
              <a:t>issued </a:t>
            </a:r>
            <a:r>
              <a:rPr lang="en-US" dirty="0"/>
              <a:t>a sample form and accompanying procedures for submitting </a:t>
            </a:r>
            <a:r>
              <a:rPr lang="en-US" dirty="0" smtClean="0"/>
              <a:t>Small Business Administration applications </a:t>
            </a:r>
            <a:r>
              <a:rPr lang="en-US" dirty="0"/>
              <a:t>for the Payroll Protection Program found at </a:t>
            </a:r>
            <a:r>
              <a:rPr lang="en-US" dirty="0" smtClean="0">
                <a:hlinkClick r:id="rId2"/>
              </a:rPr>
              <a:t>www.treasury.gov</a:t>
            </a:r>
            <a:r>
              <a:rPr lang="en-US" dirty="0" smtClean="0"/>
              <a:t> or </a:t>
            </a:r>
            <a:r>
              <a:rPr lang="en-US" dirty="0" smtClean="0">
                <a:hlinkClick r:id="rId3"/>
              </a:rPr>
              <a:t>www.sba.gov</a:t>
            </a:r>
            <a:r>
              <a:rPr lang="en-US" dirty="0" smtClean="0"/>
              <a:t>.</a:t>
            </a:r>
            <a:r>
              <a:rPr lang="en-US" dirty="0"/>
              <a:t> </a:t>
            </a:r>
            <a:endParaRPr lang="en-US" dirty="0" smtClean="0"/>
          </a:p>
          <a:p>
            <a:pPr algn="just"/>
            <a:r>
              <a:rPr lang="en-US" dirty="0" smtClean="0"/>
              <a:t>There is </a:t>
            </a:r>
            <a:r>
              <a:rPr lang="en-US" dirty="0"/>
              <a:t>$350 billion allocated toward the Paycheck Protection Program, so small businesses </a:t>
            </a:r>
            <a:r>
              <a:rPr lang="en-US" dirty="0" smtClean="0"/>
              <a:t>interested in applying for a loan are encouraged to inquire with a lender as to its eligibility for a covered loan, the criteria concerning loan forgiveness, and any exceptions that may apply.</a:t>
            </a:r>
          </a:p>
          <a:p>
            <a:pPr algn="just"/>
            <a:r>
              <a:rPr lang="en-US" dirty="0" smtClean="0"/>
              <a:t>The Paycheck Protection Program has been successful thus far; the Administration and Congress are considering increasing it another $250 billion.</a:t>
            </a:r>
          </a:p>
          <a:p>
            <a:pPr algn="just"/>
            <a:endParaRPr lang="en-US" dirty="0" smtClean="0"/>
          </a:p>
          <a:p>
            <a:endParaRPr lang="en-US" dirty="0"/>
          </a:p>
        </p:txBody>
      </p:sp>
    </p:spTree>
    <p:extLst>
      <p:ext uri="{BB962C8B-B14F-4D97-AF65-F5344CB8AC3E}">
        <p14:creationId xmlns:p14="http://schemas.microsoft.com/office/powerpoint/2010/main" val="417827560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Questions???</a:t>
            </a:r>
            <a:endParaRPr lang="en-US" dirty="0"/>
          </a:p>
        </p:txBody>
      </p:sp>
      <p:pic>
        <p:nvPicPr>
          <p:cNvPr id="4" name="Content Placeholder 3" descr="ID and Other Reflections: Importance of Questions in the ..."/>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4665406" y="2031615"/>
            <a:ext cx="4542503" cy="3792400"/>
          </a:xfrm>
        </p:spPr>
      </p:pic>
    </p:spTree>
    <p:extLst>
      <p:ext uri="{BB962C8B-B14F-4D97-AF65-F5344CB8AC3E}">
        <p14:creationId xmlns:p14="http://schemas.microsoft.com/office/powerpoint/2010/main" val="329235057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What is the CARES Act?</a:t>
            </a:r>
            <a:endParaRPr lang="en-US" dirty="0"/>
          </a:p>
        </p:txBody>
      </p:sp>
      <p:sp>
        <p:nvSpPr>
          <p:cNvPr id="3" name="Content Placeholder 2"/>
          <p:cNvSpPr>
            <a:spLocks noGrp="1"/>
          </p:cNvSpPr>
          <p:nvPr>
            <p:ph idx="1"/>
          </p:nvPr>
        </p:nvSpPr>
        <p:spPr/>
        <p:txBody>
          <a:bodyPr/>
          <a:lstStyle/>
          <a:p>
            <a:pPr algn="just"/>
            <a:r>
              <a:rPr lang="en-US" dirty="0" smtClean="0"/>
              <a:t>Federal Government response to the National Coronavirus Pandemic</a:t>
            </a:r>
          </a:p>
          <a:p>
            <a:pPr algn="just"/>
            <a:endParaRPr lang="en-US" dirty="0" smtClean="0"/>
          </a:p>
          <a:p>
            <a:pPr algn="just"/>
            <a:r>
              <a:rPr lang="en-US" dirty="0" smtClean="0"/>
              <a:t>Provides Relief to Small Businesses </a:t>
            </a:r>
          </a:p>
          <a:p>
            <a:pPr algn="just"/>
            <a:endParaRPr lang="en-US" dirty="0"/>
          </a:p>
          <a:p>
            <a:pPr algn="just"/>
            <a:r>
              <a:rPr lang="en-US" dirty="0" smtClean="0"/>
              <a:t>Contains the Paycheck Protection Program</a:t>
            </a:r>
          </a:p>
          <a:p>
            <a:pPr algn="just"/>
            <a:endParaRPr lang="en-US" dirty="0"/>
          </a:p>
          <a:p>
            <a:pPr algn="just"/>
            <a:r>
              <a:rPr lang="en-US" dirty="0" smtClean="0"/>
              <a:t>Contains a Loan Forgiveness aspect to the Paycheck Protection Program</a:t>
            </a:r>
          </a:p>
        </p:txBody>
      </p:sp>
    </p:spTree>
    <p:extLst>
      <p:ext uri="{BB962C8B-B14F-4D97-AF65-F5344CB8AC3E}">
        <p14:creationId xmlns:p14="http://schemas.microsoft.com/office/powerpoint/2010/main" val="410418344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Paycheck Protection Program</a:t>
            </a:r>
            <a:endParaRPr lang="en-US" dirty="0"/>
          </a:p>
        </p:txBody>
      </p:sp>
      <p:sp>
        <p:nvSpPr>
          <p:cNvPr id="3" name="Content Placeholder 2"/>
          <p:cNvSpPr>
            <a:spLocks noGrp="1"/>
          </p:cNvSpPr>
          <p:nvPr>
            <p:ph idx="1"/>
          </p:nvPr>
        </p:nvSpPr>
        <p:spPr/>
        <p:txBody>
          <a:bodyPr/>
          <a:lstStyle/>
          <a:p>
            <a:pPr algn="just"/>
            <a:r>
              <a:rPr lang="en-US" dirty="0" smtClean="0"/>
              <a:t>New </a:t>
            </a:r>
            <a:r>
              <a:rPr lang="en-US" dirty="0"/>
              <a:t>loan </a:t>
            </a:r>
            <a:r>
              <a:rPr lang="en-US" dirty="0" smtClean="0"/>
              <a:t>under </a:t>
            </a:r>
            <a:r>
              <a:rPr lang="en-US" dirty="0"/>
              <a:t>the Small Business Administration’s 7(a) loan </a:t>
            </a:r>
            <a:r>
              <a:rPr lang="en-US" dirty="0" smtClean="0"/>
              <a:t>program</a:t>
            </a:r>
          </a:p>
          <a:p>
            <a:pPr algn="just"/>
            <a:endParaRPr lang="en-US" dirty="0" smtClean="0"/>
          </a:p>
          <a:p>
            <a:pPr lvl="0" algn="just"/>
            <a:r>
              <a:rPr lang="en-US" dirty="0"/>
              <a:t> </a:t>
            </a:r>
            <a:r>
              <a:rPr lang="en-US" dirty="0" smtClean="0"/>
              <a:t>Loans 100</a:t>
            </a:r>
            <a:r>
              <a:rPr lang="en-US" dirty="0"/>
              <a:t>% guaranteed by </a:t>
            </a:r>
            <a:r>
              <a:rPr lang="en-US" dirty="0" smtClean="0"/>
              <a:t>Small </a:t>
            </a:r>
            <a:r>
              <a:rPr lang="en-US" dirty="0"/>
              <a:t>Business </a:t>
            </a:r>
            <a:r>
              <a:rPr lang="en-US" dirty="0" smtClean="0"/>
              <a:t>Administration</a:t>
            </a:r>
          </a:p>
          <a:p>
            <a:pPr lvl="0" algn="just"/>
            <a:endParaRPr lang="en-US" dirty="0"/>
          </a:p>
          <a:p>
            <a:pPr algn="just"/>
            <a:r>
              <a:rPr lang="en-US" dirty="0"/>
              <a:t>Loan payments are deferred for 6 months</a:t>
            </a:r>
          </a:p>
          <a:p>
            <a:pPr marL="0" lvl="0" indent="0" algn="just">
              <a:buNone/>
            </a:pPr>
            <a:endParaRPr lang="en-US" dirty="0" smtClean="0"/>
          </a:p>
          <a:p>
            <a:pPr lvl="0" algn="just"/>
            <a:r>
              <a:rPr lang="en-US" dirty="0" smtClean="0"/>
              <a:t>Interest rate is fixed at 0.5%</a:t>
            </a:r>
          </a:p>
          <a:p>
            <a:pPr lvl="0" algn="just"/>
            <a:endParaRPr lang="en-US" dirty="0"/>
          </a:p>
          <a:p>
            <a:pPr lvl="0" algn="just"/>
            <a:r>
              <a:rPr lang="en-US" dirty="0" smtClean="0"/>
              <a:t>Loan is due in 2 years</a:t>
            </a:r>
            <a:endParaRPr lang="en-US" dirty="0"/>
          </a:p>
          <a:p>
            <a:endParaRPr lang="en-US" dirty="0"/>
          </a:p>
        </p:txBody>
      </p:sp>
    </p:spTree>
    <p:extLst>
      <p:ext uri="{BB962C8B-B14F-4D97-AF65-F5344CB8AC3E}">
        <p14:creationId xmlns:p14="http://schemas.microsoft.com/office/powerpoint/2010/main" val="119995536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Small Business Eligibility Considerations</a:t>
            </a:r>
            <a:endParaRPr lang="en-US" dirty="0"/>
          </a:p>
        </p:txBody>
      </p:sp>
      <p:sp>
        <p:nvSpPr>
          <p:cNvPr id="3" name="Content Placeholder 2"/>
          <p:cNvSpPr>
            <a:spLocks noGrp="1"/>
          </p:cNvSpPr>
          <p:nvPr>
            <p:ph idx="1"/>
          </p:nvPr>
        </p:nvSpPr>
        <p:spPr/>
        <p:txBody>
          <a:bodyPr>
            <a:normAutofit/>
          </a:bodyPr>
          <a:lstStyle/>
          <a:p>
            <a:pPr algn="just"/>
            <a:r>
              <a:rPr lang="en-US" dirty="0" smtClean="0"/>
              <a:t>Employs no more </a:t>
            </a:r>
            <a:r>
              <a:rPr lang="en-US" dirty="0"/>
              <a:t>than 500 </a:t>
            </a:r>
            <a:r>
              <a:rPr lang="en-US" dirty="0" smtClean="0"/>
              <a:t>employees overall with certain specific exceptions. </a:t>
            </a:r>
          </a:p>
          <a:p>
            <a:pPr marL="0" indent="0" algn="just">
              <a:buNone/>
            </a:pPr>
            <a:r>
              <a:rPr lang="en-US" dirty="0" smtClean="0"/>
              <a:t>	- Business affiliates may or may not be eligible depending on the 	relationship to the principal small business applying for the loan. </a:t>
            </a:r>
          </a:p>
          <a:p>
            <a:pPr algn="just"/>
            <a:r>
              <a:rPr lang="en-US" dirty="0" smtClean="0"/>
              <a:t>Exceptions to the 500 overall employee criteria are businesses that:</a:t>
            </a:r>
          </a:p>
          <a:p>
            <a:pPr marL="0" indent="0" algn="just">
              <a:buNone/>
            </a:pPr>
            <a:r>
              <a:rPr lang="en-US" dirty="0" smtClean="0"/>
              <a:t>	- are under </a:t>
            </a:r>
            <a:r>
              <a:rPr lang="en-US" dirty="0"/>
              <a:t>category 72 of the North American Industry </a:t>
            </a:r>
            <a:r>
              <a:rPr lang="en-US" dirty="0" smtClean="0"/>
              <a:t>Classification 	System (</a:t>
            </a:r>
            <a:r>
              <a:rPr lang="en-US" dirty="0"/>
              <a:t>e.g., restaurants, hotels, motels</a:t>
            </a:r>
            <a:r>
              <a:rPr lang="en-US" dirty="0" smtClean="0"/>
              <a:t>);</a:t>
            </a:r>
          </a:p>
          <a:p>
            <a:pPr marL="0" indent="0" algn="just">
              <a:buNone/>
            </a:pPr>
            <a:r>
              <a:rPr lang="en-US" dirty="0" smtClean="0"/>
              <a:t>	- are a franchise with a Small Business Administration franchisor identifier 	code; or</a:t>
            </a:r>
          </a:p>
          <a:p>
            <a:pPr marL="0" indent="0" algn="just">
              <a:buNone/>
            </a:pPr>
            <a:r>
              <a:rPr lang="en-US" dirty="0" smtClean="0"/>
              <a:t>	- receive financial assistance from a company licensed under section 	301 	of the Small Business Act.</a:t>
            </a:r>
          </a:p>
          <a:p>
            <a:endParaRPr lang="en-US" dirty="0"/>
          </a:p>
        </p:txBody>
      </p:sp>
    </p:spTree>
    <p:extLst>
      <p:ext uri="{BB962C8B-B14F-4D97-AF65-F5344CB8AC3E}">
        <p14:creationId xmlns:p14="http://schemas.microsoft.com/office/powerpoint/2010/main" val="271488426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Loan Eligibility Considerations</a:t>
            </a:r>
            <a:endParaRPr lang="en-US" dirty="0"/>
          </a:p>
        </p:txBody>
      </p:sp>
      <p:sp>
        <p:nvSpPr>
          <p:cNvPr id="3" name="Content Placeholder 2"/>
          <p:cNvSpPr>
            <a:spLocks noGrp="1"/>
          </p:cNvSpPr>
          <p:nvPr>
            <p:ph idx="1"/>
          </p:nvPr>
        </p:nvSpPr>
        <p:spPr/>
        <p:txBody>
          <a:bodyPr>
            <a:normAutofit/>
          </a:bodyPr>
          <a:lstStyle/>
          <a:p>
            <a:pPr algn="just"/>
            <a:r>
              <a:rPr lang="en-US" dirty="0" smtClean="0"/>
              <a:t>Business </a:t>
            </a:r>
            <a:r>
              <a:rPr lang="en-US" dirty="0"/>
              <a:t>was in operation on February 15, </a:t>
            </a:r>
            <a:r>
              <a:rPr lang="en-US" dirty="0" smtClean="0"/>
              <a:t>2020.</a:t>
            </a:r>
          </a:p>
          <a:p>
            <a:pPr marL="0" indent="0" algn="just">
              <a:buNone/>
            </a:pPr>
            <a:endParaRPr lang="en-US" dirty="0" smtClean="0"/>
          </a:p>
          <a:p>
            <a:pPr algn="just"/>
            <a:r>
              <a:rPr lang="en-US" dirty="0" smtClean="0"/>
              <a:t>Had </a:t>
            </a:r>
            <a:r>
              <a:rPr lang="en-US" dirty="0"/>
              <a:t>employees for whom the borrower paid salaries and payroll </a:t>
            </a:r>
            <a:r>
              <a:rPr lang="en-US" dirty="0" smtClean="0"/>
              <a:t>taxes.</a:t>
            </a:r>
          </a:p>
          <a:p>
            <a:pPr marL="0" indent="0" algn="just">
              <a:buNone/>
            </a:pPr>
            <a:endParaRPr lang="en-US" dirty="0" smtClean="0"/>
          </a:p>
          <a:p>
            <a:pPr algn="just"/>
            <a:r>
              <a:rPr lang="en-US" dirty="0"/>
              <a:t>Sole proprietors, independent contractors, and self-employed individuals are </a:t>
            </a:r>
            <a:r>
              <a:rPr lang="en-US" dirty="0" smtClean="0"/>
              <a:t>eligible to apply.</a:t>
            </a:r>
          </a:p>
          <a:p>
            <a:endParaRPr lang="en-US" dirty="0"/>
          </a:p>
        </p:txBody>
      </p:sp>
    </p:spTree>
    <p:extLst>
      <p:ext uri="{BB962C8B-B14F-4D97-AF65-F5344CB8AC3E}">
        <p14:creationId xmlns:p14="http://schemas.microsoft.com/office/powerpoint/2010/main" val="228323037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307929"/>
          </a:xfrm>
        </p:spPr>
        <p:txBody>
          <a:bodyPr>
            <a:normAutofit fontScale="90000"/>
          </a:bodyPr>
          <a:lstStyle/>
          <a:p>
            <a:pPr algn="ctr"/>
            <a:r>
              <a:rPr lang="en-US" dirty="0" smtClean="0"/>
              <a:t>Waiver of Personal Guarantee, Prepayment Penalties, and First Resorting to Other Funds</a:t>
            </a:r>
            <a:endParaRPr lang="en-US" dirty="0"/>
          </a:p>
        </p:txBody>
      </p:sp>
      <p:sp>
        <p:nvSpPr>
          <p:cNvPr id="3" name="Content Placeholder 2"/>
          <p:cNvSpPr>
            <a:spLocks noGrp="1"/>
          </p:cNvSpPr>
          <p:nvPr>
            <p:ph idx="1"/>
          </p:nvPr>
        </p:nvSpPr>
        <p:spPr>
          <a:xfrm>
            <a:off x="2589212" y="2089354"/>
            <a:ext cx="8915400" cy="3777622"/>
          </a:xfrm>
        </p:spPr>
        <p:txBody>
          <a:bodyPr>
            <a:normAutofit/>
          </a:bodyPr>
          <a:lstStyle/>
          <a:p>
            <a:pPr algn="just"/>
            <a:r>
              <a:rPr lang="en-US" dirty="0" smtClean="0"/>
              <a:t>No requirement of a personal guarantee or collateral for the covered loan.</a:t>
            </a:r>
          </a:p>
          <a:p>
            <a:pPr marL="0" indent="0" algn="just">
              <a:buNone/>
            </a:pPr>
            <a:endParaRPr lang="en-US" dirty="0" smtClean="0"/>
          </a:p>
          <a:p>
            <a:pPr algn="just"/>
            <a:r>
              <a:rPr lang="en-US" dirty="0" smtClean="0"/>
              <a:t>No prepayment penalty will be assessed for any repayment made on a covered loan.</a:t>
            </a:r>
          </a:p>
          <a:p>
            <a:pPr algn="just"/>
            <a:endParaRPr lang="en-US" dirty="0"/>
          </a:p>
          <a:p>
            <a:pPr algn="just"/>
            <a:r>
              <a:rPr lang="en-US" dirty="0"/>
              <a:t>No </a:t>
            </a:r>
            <a:r>
              <a:rPr lang="en-US" dirty="0" smtClean="0"/>
              <a:t>requirement that the business first attempt to obtain funds from other sources.</a:t>
            </a:r>
          </a:p>
          <a:p>
            <a:pPr marL="0" indent="0" algn="just">
              <a:buNone/>
            </a:pPr>
            <a:endParaRPr lang="en-US" dirty="0" smtClean="0"/>
          </a:p>
        </p:txBody>
      </p:sp>
    </p:spTree>
    <p:extLst>
      <p:ext uri="{BB962C8B-B14F-4D97-AF65-F5344CB8AC3E}">
        <p14:creationId xmlns:p14="http://schemas.microsoft.com/office/powerpoint/2010/main" val="165328757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Allowable Uses for Covered Loan</a:t>
            </a:r>
            <a:endParaRPr lang="en-US" dirty="0"/>
          </a:p>
        </p:txBody>
      </p:sp>
      <p:sp>
        <p:nvSpPr>
          <p:cNvPr id="3" name="Content Placeholder 2"/>
          <p:cNvSpPr>
            <a:spLocks noGrp="1"/>
          </p:cNvSpPr>
          <p:nvPr>
            <p:ph idx="1"/>
          </p:nvPr>
        </p:nvSpPr>
        <p:spPr/>
        <p:txBody>
          <a:bodyPr/>
          <a:lstStyle/>
          <a:p>
            <a:pPr algn="just"/>
            <a:r>
              <a:rPr lang="en-US" dirty="0"/>
              <a:t>Payroll costs</a:t>
            </a:r>
          </a:p>
          <a:p>
            <a:pPr marL="0" indent="0" algn="just">
              <a:buNone/>
            </a:pPr>
            <a:r>
              <a:rPr lang="en-US" dirty="0" smtClean="0"/>
              <a:t>	- Costs </a:t>
            </a:r>
            <a:r>
              <a:rPr lang="en-US" dirty="0"/>
              <a:t>related to the continuation of group health care </a:t>
            </a:r>
            <a:r>
              <a:rPr lang="en-US" dirty="0" smtClean="0"/>
              <a:t>benefits</a:t>
            </a:r>
            <a:endParaRPr lang="en-US" dirty="0"/>
          </a:p>
          <a:p>
            <a:pPr marL="0" indent="0" algn="just">
              <a:buNone/>
            </a:pPr>
            <a:r>
              <a:rPr lang="en-US" dirty="0"/>
              <a:t>	</a:t>
            </a:r>
            <a:r>
              <a:rPr lang="en-US" dirty="0" smtClean="0"/>
              <a:t>- Employee </a:t>
            </a:r>
            <a:r>
              <a:rPr lang="en-US" dirty="0"/>
              <a:t>salaries, commissions, or similar compensations</a:t>
            </a:r>
          </a:p>
          <a:p>
            <a:pPr algn="just"/>
            <a:r>
              <a:rPr lang="en-US" dirty="0"/>
              <a:t>Payments of interest on any mortgage </a:t>
            </a:r>
            <a:r>
              <a:rPr lang="en-US" dirty="0" smtClean="0"/>
              <a:t>obligation</a:t>
            </a:r>
          </a:p>
          <a:p>
            <a:pPr algn="just"/>
            <a:r>
              <a:rPr lang="en-US" dirty="0"/>
              <a:t>Interest on any other debt obligations that were incurred before the covered period (i.e., February 15, 2020</a:t>
            </a:r>
            <a:r>
              <a:rPr lang="en-US" dirty="0" smtClean="0"/>
              <a:t>)</a:t>
            </a:r>
            <a:endParaRPr lang="en-US" dirty="0"/>
          </a:p>
          <a:p>
            <a:pPr algn="just"/>
            <a:r>
              <a:rPr lang="en-US" dirty="0"/>
              <a:t>Rent</a:t>
            </a:r>
          </a:p>
          <a:p>
            <a:pPr algn="just"/>
            <a:r>
              <a:rPr lang="en-US" dirty="0" smtClean="0"/>
              <a:t>Utilities</a:t>
            </a:r>
            <a:endParaRPr lang="en-US" dirty="0"/>
          </a:p>
        </p:txBody>
      </p:sp>
    </p:spTree>
    <p:extLst>
      <p:ext uri="{BB962C8B-B14F-4D97-AF65-F5344CB8AC3E}">
        <p14:creationId xmlns:p14="http://schemas.microsoft.com/office/powerpoint/2010/main" val="332143612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Disallowable Uses for Covered Loan</a:t>
            </a:r>
            <a:endParaRPr lang="en-US" dirty="0"/>
          </a:p>
        </p:txBody>
      </p:sp>
      <p:sp>
        <p:nvSpPr>
          <p:cNvPr id="3" name="Content Placeholder 2"/>
          <p:cNvSpPr>
            <a:spLocks noGrp="1"/>
          </p:cNvSpPr>
          <p:nvPr>
            <p:ph idx="1"/>
          </p:nvPr>
        </p:nvSpPr>
        <p:spPr/>
        <p:txBody>
          <a:bodyPr/>
          <a:lstStyle/>
          <a:p>
            <a:pPr algn="just"/>
            <a:r>
              <a:rPr lang="en-US" dirty="0" smtClean="0"/>
              <a:t>That portion of compensation over $100,000 to any employee.</a:t>
            </a:r>
          </a:p>
          <a:p>
            <a:pPr marL="0" indent="0" algn="just">
              <a:buNone/>
            </a:pPr>
            <a:endParaRPr lang="en-US" dirty="0"/>
          </a:p>
          <a:p>
            <a:pPr algn="just"/>
            <a:r>
              <a:rPr lang="en-US" dirty="0"/>
              <a:t>Taxes imposed or withheld under </a:t>
            </a:r>
            <a:r>
              <a:rPr lang="en-US" dirty="0" smtClean="0"/>
              <a:t>Chapters 21 (Federal Insurance Contributions Act), </a:t>
            </a:r>
            <a:r>
              <a:rPr lang="en-US" dirty="0"/>
              <a:t>22</a:t>
            </a:r>
            <a:r>
              <a:rPr lang="en-US" dirty="0" smtClean="0"/>
              <a:t>, (</a:t>
            </a:r>
            <a:r>
              <a:rPr lang="en-US" dirty="0"/>
              <a:t>Credit for the elderly and the permanently and totally </a:t>
            </a:r>
            <a:r>
              <a:rPr lang="en-US" dirty="0" smtClean="0"/>
              <a:t>disabled), or </a:t>
            </a:r>
            <a:r>
              <a:rPr lang="en-US" dirty="0"/>
              <a:t>24 </a:t>
            </a:r>
            <a:r>
              <a:rPr lang="en-US" dirty="0" smtClean="0"/>
              <a:t>(</a:t>
            </a:r>
            <a:r>
              <a:rPr lang="en-US" dirty="0"/>
              <a:t>Child tax </a:t>
            </a:r>
            <a:r>
              <a:rPr lang="en-US" dirty="0" smtClean="0"/>
              <a:t>credit) of </a:t>
            </a:r>
            <a:r>
              <a:rPr lang="en-US" dirty="0"/>
              <a:t>the Internal Revenue </a:t>
            </a:r>
            <a:r>
              <a:rPr lang="en-US" dirty="0" smtClean="0"/>
              <a:t>Code.</a:t>
            </a:r>
            <a:endParaRPr lang="en-US" dirty="0"/>
          </a:p>
          <a:p>
            <a:pPr marL="0" indent="0" algn="just">
              <a:buNone/>
            </a:pPr>
            <a:endParaRPr lang="en-US" dirty="0"/>
          </a:p>
          <a:p>
            <a:pPr algn="just"/>
            <a:r>
              <a:rPr lang="en-US" dirty="0"/>
              <a:t>Compensation of an employee whose principal place of residence is outside the United States.</a:t>
            </a:r>
          </a:p>
        </p:txBody>
      </p:sp>
    </p:spTree>
    <p:extLst>
      <p:ext uri="{BB962C8B-B14F-4D97-AF65-F5344CB8AC3E}">
        <p14:creationId xmlns:p14="http://schemas.microsoft.com/office/powerpoint/2010/main" val="67240124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Loan Amount</a:t>
            </a:r>
            <a:endParaRPr lang="en-US" dirty="0"/>
          </a:p>
        </p:txBody>
      </p:sp>
      <p:sp>
        <p:nvSpPr>
          <p:cNvPr id="3" name="Content Placeholder 2"/>
          <p:cNvSpPr>
            <a:spLocks noGrp="1"/>
          </p:cNvSpPr>
          <p:nvPr>
            <p:ph idx="1"/>
          </p:nvPr>
        </p:nvSpPr>
        <p:spPr/>
        <p:txBody>
          <a:bodyPr/>
          <a:lstStyle/>
          <a:p>
            <a:pPr algn="just"/>
            <a:r>
              <a:rPr lang="en-US" dirty="0" smtClean="0"/>
              <a:t>Up to the average </a:t>
            </a:r>
            <a:r>
              <a:rPr lang="en-US" dirty="0"/>
              <a:t>monthly </a:t>
            </a:r>
            <a:r>
              <a:rPr lang="en-US" dirty="0" smtClean="0"/>
              <a:t>payroll from the prior year multiplied </a:t>
            </a:r>
            <a:r>
              <a:rPr lang="en-US" dirty="0"/>
              <a:t>by </a:t>
            </a:r>
            <a:r>
              <a:rPr lang="en-US" dirty="0" smtClean="0"/>
              <a:t>2.5. </a:t>
            </a:r>
          </a:p>
          <a:p>
            <a:pPr marL="0" indent="0" algn="just">
              <a:buNone/>
            </a:pPr>
            <a:endParaRPr lang="en-US" dirty="0" smtClean="0"/>
          </a:p>
          <a:p>
            <a:pPr algn="just"/>
            <a:r>
              <a:rPr lang="en-US" dirty="0" smtClean="0"/>
              <a:t>For </a:t>
            </a:r>
            <a:r>
              <a:rPr lang="en-US" dirty="0"/>
              <a:t>companies that have not been in business at least one year, the average payroll payments from January 1, 2020, through February 29, 2020, multiplied by </a:t>
            </a:r>
            <a:r>
              <a:rPr lang="en-US" dirty="0" smtClean="0"/>
              <a:t>2.5.</a:t>
            </a:r>
          </a:p>
          <a:p>
            <a:pPr marL="0" indent="0" algn="just">
              <a:buNone/>
            </a:pPr>
            <a:endParaRPr lang="en-US" dirty="0"/>
          </a:p>
          <a:p>
            <a:pPr algn="just"/>
            <a:r>
              <a:rPr lang="en-US" dirty="0" smtClean="0"/>
              <a:t>Maximum loan is </a:t>
            </a:r>
            <a:r>
              <a:rPr lang="en-US" dirty="0"/>
              <a:t>$10 </a:t>
            </a:r>
            <a:r>
              <a:rPr lang="en-US" dirty="0" smtClean="0"/>
              <a:t>million.</a:t>
            </a:r>
            <a:endParaRPr lang="en-US" dirty="0"/>
          </a:p>
        </p:txBody>
      </p:sp>
    </p:spTree>
    <p:extLst>
      <p:ext uri="{BB962C8B-B14F-4D97-AF65-F5344CB8AC3E}">
        <p14:creationId xmlns:p14="http://schemas.microsoft.com/office/powerpoint/2010/main" val="2280471852"/>
      </p:ext>
    </p:extLst>
  </p:cSld>
  <p:clrMapOvr>
    <a:masterClrMapping/>
  </p:clrMapOvr>
</p:sld>
</file>

<file path=ppt/theme/theme1.xml><?xml version="1.0" encoding="utf-8"?>
<a:theme xmlns:a="http://schemas.openxmlformats.org/drawingml/2006/main" name="Wisp">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TM02892315[[fn=Wisp]]</Template>
  <TotalTime>4549</TotalTime>
  <Words>706</Words>
  <Application>Microsoft Office PowerPoint</Application>
  <PresentationFormat>Widescreen</PresentationFormat>
  <Paragraphs>86</Paragraphs>
  <Slides>15</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15</vt:i4>
      </vt:variant>
    </vt:vector>
  </HeadingPairs>
  <TitlesOfParts>
    <vt:vector size="20" baseType="lpstr">
      <vt:lpstr>Arial</vt:lpstr>
      <vt:lpstr>Century Gothic</vt:lpstr>
      <vt:lpstr>Wingdings</vt:lpstr>
      <vt:lpstr>Wingdings 3</vt:lpstr>
      <vt:lpstr>Wisp</vt:lpstr>
      <vt:lpstr>CORONAVIRUS AID RELIEF and ECONOMIC SECURITY ACT _______________________  CARES Act</vt:lpstr>
      <vt:lpstr>What is the CARES Act?</vt:lpstr>
      <vt:lpstr>Paycheck Protection Program</vt:lpstr>
      <vt:lpstr>Small Business Eligibility Considerations</vt:lpstr>
      <vt:lpstr>Loan Eligibility Considerations</vt:lpstr>
      <vt:lpstr>Waiver of Personal Guarantee, Prepayment Penalties, and First Resorting to Other Funds</vt:lpstr>
      <vt:lpstr>Allowable Uses for Covered Loan</vt:lpstr>
      <vt:lpstr>Disallowable Uses for Covered Loan</vt:lpstr>
      <vt:lpstr>Loan Amount</vt:lpstr>
      <vt:lpstr>Good Faith Certification</vt:lpstr>
      <vt:lpstr>Loan Forgiveness</vt:lpstr>
      <vt:lpstr>Loan Forgiveness (cont.)</vt:lpstr>
      <vt:lpstr>Law Firms</vt:lpstr>
      <vt:lpstr>Loan Procedure</vt:lpstr>
      <vt:lpstr>Questions???</vt:lpstr>
    </vt:vector>
  </TitlesOfParts>
  <Company>Carlton Fields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CORONAVIRUS AID RELIEF and ECONOMIC SECURITY ACT C.A.R.E.S ACT</dc:title>
  <dc:creator>Porter, Brian C.</dc:creator>
  <cp:lastModifiedBy>GR</cp:lastModifiedBy>
  <cp:revision>53</cp:revision>
  <cp:lastPrinted>2020-04-09T19:40:44Z</cp:lastPrinted>
  <dcterms:created xsi:type="dcterms:W3CDTF">2020-04-06T17:02:45Z</dcterms:created>
  <dcterms:modified xsi:type="dcterms:W3CDTF">2020-04-11T21:23:33Z</dcterms:modified>
</cp:coreProperties>
</file>