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358" r:id="rId4"/>
    <p:sldId id="357" r:id="rId5"/>
    <p:sldId id="327" r:id="rId6"/>
    <p:sldId id="359" r:id="rId7"/>
    <p:sldId id="362" r:id="rId8"/>
    <p:sldId id="360" r:id="rId9"/>
    <p:sldId id="363" r:id="rId10"/>
    <p:sldId id="365" r:id="rId11"/>
    <p:sldId id="257" r:id="rId12"/>
    <p:sldId id="366" r:id="rId13"/>
    <p:sldId id="432" r:id="rId14"/>
    <p:sldId id="43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3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50BD-2DD5-4043-94BB-FDE0C0DD327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B880-6998-4835-AB86-C76FB07AB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9" y="-12704"/>
            <a:ext cx="9206608" cy="6870703"/>
          </a:xfrm>
          <a:prstGeom prst="rect">
            <a:avLst/>
          </a:prstGeom>
        </p:spPr>
      </p:pic>
      <p:pic>
        <p:nvPicPr>
          <p:cNvPr id="3" name="Picture 2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1" y="5069069"/>
            <a:ext cx="2718907" cy="51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71">
            <a:off x="6274739" y="1156713"/>
            <a:ext cx="2718874" cy="21660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109" y="1366630"/>
            <a:ext cx="8764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small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Pitfalls of Risk Management for Owners, Developer and General Contractors in Construction Projects</a:t>
            </a:r>
            <a:endParaRPr lang="en-US" sz="4400" cap="small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3" y="5829697"/>
            <a:ext cx="1945362" cy="6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7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of all:  What is a “Construction Defect" in Florida?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89916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By written statute, (broadly) it’s a deficiency in the design and construction of real property caused by:</a:t>
            </a:r>
          </a:p>
          <a:p>
            <a:pPr marL="685800" indent="-342900" algn="just">
              <a:buFont typeface="Wingdings" panose="05000000000000000000" pitchFamily="2" charset="2"/>
              <a:buChar char="v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3400" lvl="8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Defective material</a:t>
            </a:r>
          </a:p>
          <a:p>
            <a:pPr marL="4343400" lvl="8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Violation of the building codes</a:t>
            </a:r>
          </a:p>
          <a:p>
            <a:pPr marL="4343400" lvl="8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 of design</a:t>
            </a:r>
          </a:p>
          <a:p>
            <a:pPr marL="4343400" lvl="8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Failure to properly construct according to the standard of care in the industry</a:t>
            </a:r>
          </a:p>
          <a:p>
            <a:endParaRPr lang="en-US" sz="1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9" y="2667000"/>
            <a:ext cx="372390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63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7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282" cy="6858001"/>
          </a:xfrm>
          <a:prstGeom prst="rect">
            <a:avLst/>
          </a:prstGeom>
        </p:spPr>
      </p:pic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84011"/>
          <a:stretch/>
        </p:blipFill>
        <p:spPr>
          <a:xfrm>
            <a:off x="0" y="532296"/>
            <a:ext cx="9144000" cy="56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Construction Defect Claims in Florida</a:t>
            </a:r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sp>
        <p:nvSpPr>
          <p:cNvPr id="3" name="Flowchart: Delay 2"/>
          <p:cNvSpPr/>
          <p:nvPr/>
        </p:nvSpPr>
        <p:spPr>
          <a:xfrm>
            <a:off x="-1" y="1744133"/>
            <a:ext cx="7069668" cy="4233334"/>
          </a:xfrm>
          <a:prstGeom prst="flowChartDelay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Florida’s Unique Environment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Water, Water, Water!</a:t>
            </a:r>
          </a:p>
          <a:p>
            <a:pPr lvl="2"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Defects Alleged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Stucco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Sliding Glass Doors and Other Doors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2541561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2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Risk of Construction Defect Claims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71602"/>
            <a:ext cx="86047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Contractual Risk Transfers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WRAP Insurance Programs (OCIP/CCIP)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Insured Strategies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GAP INSURANCE!</a:t>
            </a:r>
          </a:p>
          <a:p>
            <a:pPr marL="685800" indent="-342900" algn="just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General Contractors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 Control!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Involved Early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3" y="3214689"/>
            <a:ext cx="5464967" cy="36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7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4" name="AutoShape 2" descr="Image result for homeown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36"/>
            <a:ext cx="9296401" cy="692626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21983" y="207684"/>
            <a:ext cx="4781550" cy="1325563"/>
          </a:xfr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61" y="6358671"/>
            <a:ext cx="1616476" cy="3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04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9" y="-12704"/>
            <a:ext cx="9206608" cy="6870703"/>
          </a:xfrm>
          <a:prstGeom prst="rect">
            <a:avLst/>
          </a:prstGeom>
        </p:spPr>
      </p:pic>
      <p:pic>
        <p:nvPicPr>
          <p:cNvPr id="3" name="Picture 2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46" y="5364647"/>
            <a:ext cx="2718907" cy="51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71">
            <a:off x="7384324" y="147445"/>
            <a:ext cx="1677936" cy="13367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6109" y="325230"/>
            <a:ext cx="8764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cap="small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Pitfalls of Risk Management for Owners, Developer and General Contractors in Construction Projects</a:t>
            </a:r>
            <a:endParaRPr lang="en-US" sz="3200" cap="small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82" y="1894890"/>
            <a:ext cx="1756833" cy="219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2540" y="4207933"/>
            <a:ext cx="2815718" cy="923330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S. Wong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 (786) 358-6433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 awong@wshblaw.com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09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Title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421104"/>
            <a:chOff x="0" y="0"/>
            <a:chExt cx="9144000" cy="64211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71"/>
            <a:stretch/>
          </p:blipFill>
          <p:spPr>
            <a:xfrm>
              <a:off x="0" y="0"/>
              <a:ext cx="9144000" cy="6421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" b="79140"/>
            <a:stretch/>
          </p:blipFill>
          <p:spPr>
            <a:xfrm>
              <a:off x="0" y="152400"/>
              <a:ext cx="9144000" cy="1447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8600" y="65576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06" b="8218"/>
          <a:stretch/>
        </p:blipFill>
        <p:spPr>
          <a:xfrm>
            <a:off x="31900" y="1447800"/>
            <a:ext cx="9128051" cy="374974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52400" y="1635642"/>
            <a:ext cx="2863702" cy="274288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Founded in 1997 specializing in construction law </a:t>
            </a:r>
          </a:p>
        </p:txBody>
      </p:sp>
      <p:sp>
        <p:nvSpPr>
          <p:cNvPr id="21" name="Oval 20"/>
          <p:cNvSpPr/>
          <p:nvPr/>
        </p:nvSpPr>
        <p:spPr>
          <a:xfrm>
            <a:off x="3140149" y="1779182"/>
            <a:ext cx="2863702" cy="274288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offices</a:t>
            </a:r>
            <a:endParaRPr lang="en-US" altLang="en-US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Licensed in 24 states</a:t>
            </a:r>
          </a:p>
          <a:p>
            <a:pPr algn="ctr">
              <a:lnSpc>
                <a:spcPct val="90000"/>
              </a:lnSpc>
            </a:pPr>
            <a:endParaRPr lang="en-US" alt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0" y="1658679"/>
            <a:ext cx="2863702" cy="274288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lawyers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supported by </a:t>
            </a:r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280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 staff and management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/>
          <a:stretch/>
        </p:blipFill>
        <p:spPr>
          <a:xfrm>
            <a:off x="6792686" y="4507891"/>
            <a:ext cx="1643102" cy="191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>
          <a:xfrm>
            <a:off x="362607" y="4522068"/>
            <a:ext cx="2181392" cy="189903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2325" r="2048"/>
          <a:stretch/>
        </p:blipFill>
        <p:spPr bwMode="auto">
          <a:xfrm>
            <a:off x="3517949" y="4784270"/>
            <a:ext cx="2155952" cy="1224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894364" y="2841171"/>
            <a:ext cx="1453243" cy="8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9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Risks in Construction Projects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3045277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Personal Injury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Worker’s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Third Parties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Construction Defect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Property Damage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 Disputes (Delays, Changes, etc.)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Picture 7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79" y="1363435"/>
            <a:ext cx="3088167" cy="244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793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3087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8" y="1334470"/>
            <a:ext cx="3769333" cy="468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4153890" y="1445079"/>
            <a:ext cx="4639046" cy="426992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Basics of Personal Injury Claims</a:t>
            </a:r>
          </a:p>
        </p:txBody>
      </p:sp>
    </p:spTree>
    <p:extLst>
      <p:ext uri="{BB962C8B-B14F-4D97-AF65-F5344CB8AC3E}">
        <p14:creationId xmlns:p14="http://schemas.microsoft.com/office/powerpoint/2010/main" val="4239159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2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Review of the Duty of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371602"/>
            <a:ext cx="82540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Invitee</a:t>
            </a:r>
          </a:p>
          <a:p>
            <a:pPr marL="1143000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premises reasonably safe and warn of known or should have been known latent or concealed defects.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Licensee</a:t>
            </a:r>
          </a:p>
          <a:p>
            <a:pPr marL="1143000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Refrain from wanton negligence or willful misconduct, avoid intentionally exposing person to danger, and warn of known latent or concealed dangerous or defective conditions.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Known Trespasser </a:t>
            </a:r>
          </a:p>
          <a:p>
            <a:pPr marL="1143000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Avoid willful and wanton injury, and warn of known dangerous conditions not readily apparent to ordinary observation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Unknown Trespasser</a:t>
            </a:r>
          </a:p>
          <a:p>
            <a:pPr marL="1143000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Avoid willful and wanton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4" y="4920342"/>
            <a:ext cx="2906486" cy="193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37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2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 Injuries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r="13283"/>
          <a:stretch/>
        </p:blipFill>
        <p:spPr>
          <a:xfrm>
            <a:off x="5815724" y="1453242"/>
            <a:ext cx="3328276" cy="5273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766" y="1371602"/>
            <a:ext cx="719602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Owners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Developers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Worker’s Compensation Immunity does not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apply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owners or developers!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general rule, one who hires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contractor is not liable for injuries sustained by that contractor's employees in performing their work.</a:t>
            </a:r>
          </a:p>
          <a:p>
            <a:pPr marL="11430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the owner/developer actively participating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construction to the extent that he directly influences the manner in which the work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performed.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Florida’s Workers’ Compensation Law generally prohibits an employee from bringing a negligence suit against the employer. 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Intentional Tort Exception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77430"/>
          </a:xfrm>
          <a:prstGeom prst="rect">
            <a:avLst/>
          </a:prstGeom>
        </p:spPr>
      </p:pic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 b="84614"/>
          <a:stretch/>
        </p:blipFill>
        <p:spPr>
          <a:xfrm>
            <a:off x="0" y="609601"/>
            <a:ext cx="9144000" cy="58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3963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Worker Injury Risks</a:t>
            </a:r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228600" y="2286000"/>
            <a:ext cx="7611533" cy="1989667"/>
          </a:xfrm>
          <a:prstGeom prst="homePlat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 and Developers</a:t>
            </a:r>
          </a:p>
          <a:p>
            <a:pPr marL="11430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 Risk Transfer</a:t>
            </a:r>
          </a:p>
          <a:p>
            <a:pPr marL="11430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Program</a:t>
            </a:r>
          </a:p>
          <a:p>
            <a:pPr marL="11430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the work to the professionals</a:t>
            </a:r>
          </a:p>
          <a:p>
            <a:pPr marL="11430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Documentation!</a:t>
            </a:r>
          </a:p>
        </p:txBody>
      </p:sp>
    </p:spTree>
    <p:extLst>
      <p:ext uri="{BB962C8B-B14F-4D97-AF65-F5344CB8AC3E}">
        <p14:creationId xmlns:p14="http://schemas.microsoft.com/office/powerpoint/2010/main" val="2309410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2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Third-Party Injuries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766" y="1371602"/>
            <a:ext cx="820797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Owners 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Developers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rule is that owners are not liable for the torts of an independent contractors.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rule that is full of holes: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Non-delegable duties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1638" lvl="1" indent="-3429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Contractors are not liable for the torts of subcontractors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4" y="3372667"/>
            <a:ext cx="5228002" cy="348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7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6766" y="494989"/>
            <a:ext cx="5418958" cy="44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Slide Title Goes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" name="Picture 1" descr="WSHB-PP-TQ-Tit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2"/>
            <a:ext cx="914400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2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Third-Party Injury Risks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371602"/>
            <a:ext cx="803486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Owners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Developers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Pre-Contract Vetting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Contractual Risk Transfers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WRAP Insurance Programs (OCIP/CCIP)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Insured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Contractors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Safety Program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Daily Inspections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Documentations</a:t>
            </a:r>
          </a:p>
          <a:p>
            <a:pPr marL="346075" indent="-342900" algn="just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 Control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</a:p>
          <a:p>
            <a:pPr marL="685800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Comprehensive Safety Review</a:t>
            </a:r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1143000" lvl="1" indent="-342900" algn="just">
              <a:buFont typeface="Wingdings" panose="05000000000000000000" pitchFamily="2" charset="2"/>
              <a:buChar char="§"/>
            </a:pPr>
            <a:endParaRPr lang="en-US" sz="1000" dirty="0"/>
          </a:p>
        </p:txBody>
      </p:sp>
      <p:pic>
        <p:nvPicPr>
          <p:cNvPr id="9" name="Picture 8" descr="WSHB_Logo_Horiz_4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48401"/>
            <a:ext cx="1616476" cy="33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2" y="4213272"/>
            <a:ext cx="4097867" cy="18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44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389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Types of Risks in Construction Projects</vt:lpstr>
      <vt:lpstr>Basics of Personal Injury Claims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wong</dc:creator>
  <cp:lastModifiedBy>GR</cp:lastModifiedBy>
  <cp:revision>16</cp:revision>
  <dcterms:created xsi:type="dcterms:W3CDTF">2020-02-04T22:51:37Z</dcterms:created>
  <dcterms:modified xsi:type="dcterms:W3CDTF">2020-02-06T22:49:49Z</dcterms:modified>
</cp:coreProperties>
</file>