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saveSubsetFonts="1">
  <p:sldMasterIdLst>
    <p:sldMasterId id="2147483782" r:id="rId4"/>
  </p:sldMasterIdLst>
  <p:handoutMasterIdLst>
    <p:handoutMasterId r:id="rId14"/>
  </p:handoutMasterIdLst>
  <p:sldIdLst>
    <p:sldId id="256" r:id="rId5"/>
    <p:sldId id="257" r:id="rId6"/>
    <p:sldId id="260" r:id="rId7"/>
    <p:sldId id="261" r:id="rId8"/>
    <p:sldId id="263" r:id="rId9"/>
    <p:sldId id="267" r:id="rId10"/>
    <p:sldId id="264" r:id="rId11"/>
    <p:sldId id="265" r:id="rId12"/>
    <p:sldId id="266" r:id="rId13"/>
  </p:sldIdLst>
  <p:sldSz cx="12192000" cy="6858000"/>
  <p:notesSz cx="70104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007E"/>
    <a:srgbClr val="013668"/>
    <a:srgbClr val="FFCCFF"/>
    <a:srgbClr val="3F5163"/>
    <a:srgbClr val="B2B2B2"/>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74" autoAdjust="0"/>
    <p:restoredTop sz="94660"/>
  </p:normalViewPr>
  <p:slideViewPr>
    <p:cSldViewPr>
      <p:cViewPr varScale="1">
        <p:scale>
          <a:sx n="101" d="100"/>
          <a:sy n="101" d="100"/>
        </p:scale>
        <p:origin x="252" y="114"/>
      </p:cViewPr>
      <p:guideLst>
        <p:guide orient="horz" pos="2160"/>
        <p:guide pos="3840"/>
      </p:guideLst>
    </p:cSldViewPr>
  </p:slideViewPr>
  <p:notesTextViewPr>
    <p:cViewPr>
      <p:scale>
        <a:sx n="100" d="100"/>
        <a:sy n="100" d="100"/>
      </p:scale>
      <p:origin x="0" y="0"/>
    </p:cViewPr>
  </p:notesTextViewPr>
  <p:notesViewPr>
    <p:cSldViewPr>
      <p:cViewPr varScale="1">
        <p:scale>
          <a:sx n="125" d="100"/>
          <a:sy n="125" d="100"/>
        </p:scale>
        <p:origin x="4932" y="96"/>
      </p:cViewPr>
      <p:guideLst/>
    </p:cSldViewPr>
  </p:notesViewPr>
  <p:gridSpacing cx="76200" cy="76200"/>
</p:viewPr>
</file>

<file path=ppt/_rels/presentation.xml.rels>&#65279;<?xml version="1.0" encoding="utf-8"?><Relationships xmlns="http://schemas.openxmlformats.org/package/2006/relationships"><Relationship Type="http://schemas.openxmlformats.org/officeDocument/2006/relationships/slide" Target="slides/slide4.xml" Id="rId8" /><Relationship Type="http://schemas.openxmlformats.org/officeDocument/2006/relationships/slide" Target="slides/slide9.xml" Id="rId13" /><Relationship Type="http://schemas.openxmlformats.org/officeDocument/2006/relationships/tableStyles" Target="tableStyles.xml" Id="rId18" /><Relationship Type="http://schemas.openxmlformats.org/officeDocument/2006/relationships/slide" Target="slides/slide3.xml" Id="rId7" /><Relationship Type="http://schemas.openxmlformats.org/officeDocument/2006/relationships/slide" Target="slides/slide8.xml" Id="rId12" /><Relationship Type="http://schemas.openxmlformats.org/officeDocument/2006/relationships/theme" Target="theme/theme1.xml" Id="rId17" /><Relationship Type="http://schemas.openxmlformats.org/officeDocument/2006/relationships/viewProps" Target="viewProps.xml" Id="rId16" /><Relationship Type="http://schemas.openxmlformats.org/officeDocument/2006/relationships/slide" Target="slides/slide2.xml" Id="rId6" /><Relationship Type="http://schemas.openxmlformats.org/officeDocument/2006/relationships/slide" Target="slides/slide7.xml" Id="rId11" /><Relationship Type="http://schemas.openxmlformats.org/officeDocument/2006/relationships/slide" Target="slides/slide1.xml" Id="rId5" /><Relationship Type="http://schemas.openxmlformats.org/officeDocument/2006/relationships/presProps" Target="presProps.xml" Id="rId15" /><Relationship Type="http://schemas.openxmlformats.org/officeDocument/2006/relationships/slide" Target="slides/slide6.xml" Id="rId10" /><Relationship Type="http://schemas.openxmlformats.org/officeDocument/2006/relationships/slideMaster" Target="slideMasters/slideMaster1.xml" Id="rId4" /><Relationship Type="http://schemas.openxmlformats.org/officeDocument/2006/relationships/slide" Target="slides/slide5.xml" Id="rId9" /><Relationship Type="http://schemas.openxmlformats.org/officeDocument/2006/relationships/handoutMaster" Target="handoutMasters/handoutMaster1.xml" Id="rId14"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pPr>
              <a:defRPr/>
            </a:pPr>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pPr>
              <a:defRPr/>
            </a:pPr>
            <a:fld id="{6F29E33C-7FA2-4F1C-8B05-622798319BEE}" type="datetimeFigureOut">
              <a:rPr lang="en-US"/>
              <a:pPr>
                <a:defRPr/>
              </a:pPr>
              <a:t>12/2/2019</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pPr>
              <a:defRPr/>
            </a:pPr>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pPr>
              <a:defRPr/>
            </a:pPr>
            <a:fld id="{7F57FA21-B17A-462E-9CEF-B94A5A1F25BD}" type="slidenum">
              <a:rPr lang="en-US"/>
              <a:pPr>
                <a:defRPr/>
              </a:pPr>
              <a:t>‹#›</a:t>
            </a:fld>
            <a:endParaRPr lang="en-US" dirty="0"/>
          </a:p>
        </p:txBody>
      </p:sp>
    </p:spTree>
    <p:extLst>
      <p:ext uri="{BB962C8B-B14F-4D97-AF65-F5344CB8AC3E}">
        <p14:creationId xmlns:p14="http://schemas.microsoft.com/office/powerpoint/2010/main" val="277780499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9"/>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144000" y="123825"/>
            <a:ext cx="3048000" cy="143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524000" y="1122363"/>
            <a:ext cx="9144000" cy="2387600"/>
          </a:xfrm>
        </p:spPr>
        <p:txBody>
          <a:bodyPr anchor="b">
            <a:normAutofit/>
          </a:bodyPr>
          <a:lstStyle>
            <a:lvl1pPr algn="ctr">
              <a:defRPr sz="5400" b="1">
                <a:solidFill>
                  <a:schemeClr val="bg1"/>
                </a:solidFill>
                <a:latin typeface="+mn-lt"/>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8331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fld id="{B309B5B2-B450-49F5-9EE4-7AC4C805BD66}" type="datetimeFigureOut">
              <a:rPr lang="en-US"/>
              <a:pPr>
                <a:defRPr/>
              </a:pPr>
              <a:t>12/2/2019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ltLang="en-US" dirty="0"/>
          </a:p>
        </p:txBody>
      </p:sp>
      <p:sp>
        <p:nvSpPr>
          <p:cNvPr id="7" name="Slide Number Placeholder 6"/>
          <p:cNvSpPr>
            <a:spLocks noGrp="1"/>
          </p:cNvSpPr>
          <p:nvPr>
            <p:ph type="sldNum" sz="quarter" idx="12"/>
          </p:nvPr>
        </p:nvSpPr>
        <p:spPr/>
        <p:txBody>
          <a:bodyPr/>
          <a:lstStyle>
            <a:lvl1pPr>
              <a:defRPr/>
            </a:lvl1pPr>
          </a:lstStyle>
          <a:p>
            <a:pPr>
              <a:defRPr/>
            </a:pPr>
            <a:fld id="{0970DC69-FE1C-48D7-BAC2-EE680A577979}" type="slidenum">
              <a:rPr lang="en-US"/>
              <a:pPr>
                <a:defRPr/>
              </a:pPr>
              <a:t>‹#›</a:t>
            </a:fld>
            <a:endParaRPr lang="en-US" dirty="0"/>
          </a:p>
        </p:txBody>
      </p:sp>
    </p:spTree>
    <p:extLst>
      <p:ext uri="{BB962C8B-B14F-4D97-AF65-F5344CB8AC3E}">
        <p14:creationId xmlns:p14="http://schemas.microsoft.com/office/powerpoint/2010/main" val="3810231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9E007E"/>
                </a:solidFill>
                <a:latin typeface="+mn-lt"/>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EDF58628-F2FD-4E52-8F07-8C8E84E40F92}" type="datetimeFigureOut">
              <a:rPr lang="en-US"/>
              <a:pPr>
                <a:defRPr/>
              </a:pPr>
              <a:t>12/2/2019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ltLang="en-US" dirty="0"/>
          </a:p>
        </p:txBody>
      </p:sp>
      <p:sp>
        <p:nvSpPr>
          <p:cNvPr id="6" name="Slide Number Placeholder 5"/>
          <p:cNvSpPr>
            <a:spLocks noGrp="1"/>
          </p:cNvSpPr>
          <p:nvPr>
            <p:ph type="sldNum" sz="quarter" idx="12"/>
          </p:nvPr>
        </p:nvSpPr>
        <p:spPr/>
        <p:txBody>
          <a:bodyPr/>
          <a:lstStyle>
            <a:lvl1pPr>
              <a:defRPr/>
            </a:lvl1pPr>
          </a:lstStyle>
          <a:p>
            <a:pPr>
              <a:defRPr/>
            </a:pPr>
            <a:fld id="{8B065E03-EB17-47FC-B493-FC12CBF281C5}" type="slidenum">
              <a:rPr lang="en-US"/>
              <a:pPr>
                <a:defRPr/>
              </a:pPr>
              <a:t>‹#›</a:t>
            </a:fld>
            <a:endParaRPr lang="en-US" dirty="0"/>
          </a:p>
        </p:txBody>
      </p:sp>
    </p:spTree>
    <p:extLst>
      <p:ext uri="{BB962C8B-B14F-4D97-AF65-F5344CB8AC3E}">
        <p14:creationId xmlns:p14="http://schemas.microsoft.com/office/powerpoint/2010/main" val="32163758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4648200"/>
          </a:xfrm>
        </p:spPr>
        <p:txBody>
          <a:bodyPr vert="eaVert"/>
          <a:lstStyle>
            <a:lvl1pPr>
              <a:defRPr b="1">
                <a:solidFill>
                  <a:srgbClr val="9E007E"/>
                </a:solidFill>
                <a:latin typeface="+mn-lt"/>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1999"/>
            <a:ext cx="7734300" cy="46482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5991225"/>
            <a:ext cx="2743200" cy="365125"/>
          </a:xfrm>
        </p:spPr>
        <p:txBody>
          <a:bodyPr/>
          <a:lstStyle>
            <a:lvl1pPr>
              <a:defRPr/>
            </a:lvl1pPr>
          </a:lstStyle>
          <a:p>
            <a:pPr>
              <a:defRPr/>
            </a:pPr>
            <a:fld id="{56F8EAC8-B8BF-4A11-9B35-328453777BEC}" type="datetimeFigureOut">
              <a:rPr lang="en-US"/>
              <a:pPr>
                <a:defRPr/>
              </a:pPr>
              <a:t>12/2/2019</a:t>
            </a:fld>
            <a:endParaRPr lang="en-US" dirty="0"/>
          </a:p>
        </p:txBody>
      </p:sp>
      <p:sp>
        <p:nvSpPr>
          <p:cNvPr id="5" name="Footer Placeholder 4"/>
          <p:cNvSpPr>
            <a:spLocks noGrp="1"/>
          </p:cNvSpPr>
          <p:nvPr>
            <p:ph type="ftr" sz="quarter" idx="11"/>
          </p:nvPr>
        </p:nvSpPr>
        <p:spPr>
          <a:xfrm>
            <a:off x="3581400" y="5991225"/>
            <a:ext cx="4114800" cy="365125"/>
          </a:xfrm>
        </p:spPr>
        <p:txBody>
          <a:bodyPr/>
          <a:lstStyle>
            <a:lvl1pPr>
              <a:defRPr/>
            </a:lvl1pPr>
          </a:lstStyle>
          <a:p>
            <a:pPr>
              <a:defRPr/>
            </a:pPr>
            <a:endParaRPr lang="en-US" altLang="en-US" dirty="0"/>
          </a:p>
        </p:txBody>
      </p:sp>
      <p:sp>
        <p:nvSpPr>
          <p:cNvPr id="6" name="Slide Number Placeholder 5"/>
          <p:cNvSpPr>
            <a:spLocks noGrp="1"/>
          </p:cNvSpPr>
          <p:nvPr>
            <p:ph type="sldNum" sz="quarter" idx="12"/>
          </p:nvPr>
        </p:nvSpPr>
        <p:spPr>
          <a:xfrm>
            <a:off x="8229600" y="5991225"/>
            <a:ext cx="1676400" cy="365125"/>
          </a:xfrm>
        </p:spPr>
        <p:txBody>
          <a:bodyPr/>
          <a:lstStyle>
            <a:lvl1pPr>
              <a:defRPr/>
            </a:lvl1pPr>
          </a:lstStyle>
          <a:p>
            <a:pPr>
              <a:defRPr/>
            </a:pPr>
            <a:fld id="{665301F0-CF9C-43A1-BC11-31E882056200}" type="slidenum">
              <a:rPr lang="en-US"/>
              <a:pPr>
                <a:defRPr/>
              </a:pPr>
              <a:t>‹#›</a:t>
            </a:fld>
            <a:endParaRPr lang="en-US" dirty="0"/>
          </a:p>
        </p:txBody>
      </p:sp>
    </p:spTree>
    <p:extLst>
      <p:ext uri="{BB962C8B-B14F-4D97-AF65-F5344CB8AC3E}">
        <p14:creationId xmlns:p14="http://schemas.microsoft.com/office/powerpoint/2010/main" val="1916997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b="1">
                <a:solidFill>
                  <a:srgbClr val="9E007E"/>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7BB97235-A692-4B02-822A-C71E3849727C}" type="datetimeFigureOut">
              <a:rPr lang="en-US"/>
              <a:pPr>
                <a:defRPr/>
              </a:pPr>
              <a:t>12/2/2019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ltLang="en-US" dirty="0"/>
          </a:p>
        </p:txBody>
      </p:sp>
      <p:sp>
        <p:nvSpPr>
          <p:cNvPr id="6" name="Slide Number Placeholder 5"/>
          <p:cNvSpPr>
            <a:spLocks noGrp="1"/>
          </p:cNvSpPr>
          <p:nvPr>
            <p:ph type="sldNum" sz="quarter" idx="12"/>
          </p:nvPr>
        </p:nvSpPr>
        <p:spPr/>
        <p:txBody>
          <a:bodyPr/>
          <a:lstStyle>
            <a:lvl1pPr>
              <a:defRPr/>
            </a:lvl1pPr>
          </a:lstStyle>
          <a:p>
            <a:pPr>
              <a:defRPr/>
            </a:pPr>
            <a:fld id="{4A0DB2A0-65D6-4C67-9D43-687E6713EF31}" type="slidenum">
              <a:rPr lang="en-US"/>
              <a:pPr>
                <a:defRPr/>
              </a:pPr>
              <a:t>‹#›</a:t>
            </a:fld>
            <a:endParaRPr lang="en-US" dirty="0"/>
          </a:p>
        </p:txBody>
      </p:sp>
    </p:spTree>
    <p:extLst>
      <p:ext uri="{BB962C8B-B14F-4D97-AF65-F5344CB8AC3E}">
        <p14:creationId xmlns:p14="http://schemas.microsoft.com/office/powerpoint/2010/main" val="354461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b="1">
                <a:solidFill>
                  <a:srgbClr val="9E007E"/>
                </a:solidFill>
                <a:latin typeface="+mn-lt"/>
              </a:defRPr>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11A37247-92E4-4AFC-9CDC-14E2765860B6}" type="datetimeFigureOut">
              <a:rPr lang="en-US"/>
              <a:pPr>
                <a:defRPr/>
              </a:pPr>
              <a:t>12/2/2019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ltLang="en-US" dirty="0"/>
          </a:p>
        </p:txBody>
      </p:sp>
      <p:sp>
        <p:nvSpPr>
          <p:cNvPr id="6" name="Slide Number Placeholder 5"/>
          <p:cNvSpPr>
            <a:spLocks noGrp="1"/>
          </p:cNvSpPr>
          <p:nvPr>
            <p:ph type="sldNum" sz="quarter" idx="12"/>
          </p:nvPr>
        </p:nvSpPr>
        <p:spPr/>
        <p:txBody>
          <a:bodyPr/>
          <a:lstStyle>
            <a:lvl1pPr>
              <a:defRPr/>
            </a:lvl1pPr>
          </a:lstStyle>
          <a:p>
            <a:pPr>
              <a:defRPr/>
            </a:pPr>
            <a:fld id="{267E9B46-99FA-49AF-BD0C-1EF88D98F999}" type="slidenum">
              <a:rPr lang="en-US"/>
              <a:pPr>
                <a:defRPr/>
              </a:pPr>
              <a:t>‹#›</a:t>
            </a:fld>
            <a:endParaRPr lang="en-US" dirty="0"/>
          </a:p>
        </p:txBody>
      </p:sp>
    </p:spTree>
    <p:extLst>
      <p:ext uri="{BB962C8B-B14F-4D97-AF65-F5344CB8AC3E}">
        <p14:creationId xmlns:p14="http://schemas.microsoft.com/office/powerpoint/2010/main" val="3760640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9E007E"/>
                </a:solidFill>
                <a:latin typeface="+mn-lt"/>
              </a:defRPr>
            </a:lvl1p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lvl1pPr>
              <a:defRPr/>
            </a:lvl1pPr>
          </a:lstStyle>
          <a:p>
            <a:pPr>
              <a:defRPr/>
            </a:pPr>
            <a:fld id="{313BAE67-31DA-4762-91DC-8F4CAD5DD98E}" type="datetimeFigureOut">
              <a:rPr lang="en-US"/>
              <a:pPr>
                <a:defRPr/>
              </a:pPr>
              <a:t>12/2/2019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ltLang="en-US" dirty="0"/>
          </a:p>
        </p:txBody>
      </p:sp>
      <p:sp>
        <p:nvSpPr>
          <p:cNvPr id="7" name="Slide Number Placeholder 6"/>
          <p:cNvSpPr>
            <a:spLocks noGrp="1"/>
          </p:cNvSpPr>
          <p:nvPr>
            <p:ph type="sldNum" sz="quarter" idx="12"/>
          </p:nvPr>
        </p:nvSpPr>
        <p:spPr/>
        <p:txBody>
          <a:bodyPr/>
          <a:lstStyle>
            <a:lvl1pPr>
              <a:defRPr/>
            </a:lvl1pPr>
          </a:lstStyle>
          <a:p>
            <a:pPr>
              <a:defRPr/>
            </a:pPr>
            <a:fld id="{6911EB69-EE2D-4342-B6CD-9841D55DCE77}" type="slidenum">
              <a:rPr lang="en-US"/>
              <a:pPr>
                <a:defRPr/>
              </a:pPr>
              <a:t>‹#›</a:t>
            </a:fld>
            <a:endParaRPr lang="en-US" dirty="0"/>
          </a:p>
        </p:txBody>
      </p:sp>
    </p:spTree>
    <p:extLst>
      <p:ext uri="{BB962C8B-B14F-4D97-AF65-F5344CB8AC3E}">
        <p14:creationId xmlns:p14="http://schemas.microsoft.com/office/powerpoint/2010/main" val="486184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defRPr b="1">
                <a:solidFill>
                  <a:srgbClr val="9E007E"/>
                </a:solidFill>
                <a:latin typeface="+mn-lt"/>
              </a:defRPr>
            </a:lvl1p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lvl1pPr>
              <a:defRPr/>
            </a:lvl1pPr>
          </a:lstStyle>
          <a:p>
            <a:pPr>
              <a:defRPr/>
            </a:pPr>
            <a:fld id="{BB1CB924-9AB2-4BC0-8DE3-CBE491E17F90}" type="datetimeFigureOut">
              <a:rPr lang="en-US"/>
              <a:pPr>
                <a:defRPr/>
              </a:pPr>
              <a:t>12/2/2019</a:t>
            </a:fld>
            <a:endParaRPr lang="en-US" dirty="0"/>
          </a:p>
        </p:txBody>
      </p:sp>
      <p:sp>
        <p:nvSpPr>
          <p:cNvPr id="8" name="Footer Placeholder 7"/>
          <p:cNvSpPr>
            <a:spLocks noGrp="1"/>
          </p:cNvSpPr>
          <p:nvPr>
            <p:ph type="ftr" sz="quarter" idx="11"/>
          </p:nvPr>
        </p:nvSpPr>
        <p:spPr/>
        <p:txBody>
          <a:bodyPr/>
          <a:lstStyle>
            <a:lvl1pPr>
              <a:defRPr/>
            </a:lvl1pPr>
          </a:lstStyle>
          <a:p>
            <a:pPr>
              <a:defRPr/>
            </a:pPr>
            <a:endParaRPr lang="en-US" altLang="en-US" dirty="0"/>
          </a:p>
        </p:txBody>
      </p:sp>
      <p:sp>
        <p:nvSpPr>
          <p:cNvPr id="9" name="Slide Number Placeholder 8"/>
          <p:cNvSpPr>
            <a:spLocks noGrp="1"/>
          </p:cNvSpPr>
          <p:nvPr>
            <p:ph type="sldNum" sz="quarter" idx="12"/>
          </p:nvPr>
        </p:nvSpPr>
        <p:spPr/>
        <p:txBody>
          <a:bodyPr/>
          <a:lstStyle>
            <a:lvl1pPr>
              <a:defRPr/>
            </a:lvl1pPr>
          </a:lstStyle>
          <a:p>
            <a:pPr>
              <a:defRPr/>
            </a:pPr>
            <a:fld id="{20BA1880-0AD5-4C13-AF0F-198B073650FA}" type="slidenum">
              <a:rPr lang="en-US"/>
              <a:pPr>
                <a:defRPr/>
              </a:pPr>
              <a:t>‹#›</a:t>
            </a:fld>
            <a:endParaRPr lang="en-US" dirty="0"/>
          </a:p>
        </p:txBody>
      </p:sp>
    </p:spTree>
    <p:extLst>
      <p:ext uri="{BB962C8B-B14F-4D97-AF65-F5344CB8AC3E}">
        <p14:creationId xmlns:p14="http://schemas.microsoft.com/office/powerpoint/2010/main" val="965741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9E007E"/>
                </a:solidFill>
                <a:latin typeface="+mn-l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lvl1pPr>
              <a:defRPr/>
            </a:lvl1pPr>
          </a:lstStyle>
          <a:p>
            <a:pPr>
              <a:defRPr/>
            </a:pPr>
            <a:fld id="{818DE041-09F6-462F-9791-040440A44C5C}" type="datetimeFigureOut">
              <a:rPr lang="en-US"/>
              <a:pPr>
                <a:defRPr/>
              </a:pPr>
              <a:t>12/2/2019</a:t>
            </a:fld>
            <a:endParaRPr lang="en-US" dirty="0"/>
          </a:p>
        </p:txBody>
      </p:sp>
      <p:sp>
        <p:nvSpPr>
          <p:cNvPr id="4" name="Footer Placeholder 3"/>
          <p:cNvSpPr>
            <a:spLocks noGrp="1"/>
          </p:cNvSpPr>
          <p:nvPr>
            <p:ph type="ftr" sz="quarter" idx="11"/>
          </p:nvPr>
        </p:nvSpPr>
        <p:spPr/>
        <p:txBody>
          <a:bodyPr/>
          <a:lstStyle>
            <a:lvl1pPr>
              <a:defRPr/>
            </a:lvl1pPr>
          </a:lstStyle>
          <a:p>
            <a:pPr>
              <a:defRPr/>
            </a:pPr>
            <a:endParaRPr lang="en-US" altLang="en-US" dirty="0"/>
          </a:p>
        </p:txBody>
      </p:sp>
      <p:sp>
        <p:nvSpPr>
          <p:cNvPr id="5" name="Slide Number Placeholder 4"/>
          <p:cNvSpPr>
            <a:spLocks noGrp="1"/>
          </p:cNvSpPr>
          <p:nvPr>
            <p:ph type="sldNum" sz="quarter" idx="12"/>
          </p:nvPr>
        </p:nvSpPr>
        <p:spPr/>
        <p:txBody>
          <a:bodyPr/>
          <a:lstStyle>
            <a:lvl1pPr>
              <a:defRPr/>
            </a:lvl1pPr>
          </a:lstStyle>
          <a:p>
            <a:pPr>
              <a:defRPr/>
            </a:pPr>
            <a:fld id="{9DD5FB36-32D9-457D-8845-2962FCA67966}" type="slidenum">
              <a:rPr lang="en-US"/>
              <a:pPr>
                <a:defRPr/>
              </a:pPr>
              <a:t>‹#›</a:t>
            </a:fld>
            <a:endParaRPr lang="en-US" dirty="0"/>
          </a:p>
        </p:txBody>
      </p:sp>
    </p:spTree>
    <p:extLst>
      <p:ext uri="{BB962C8B-B14F-4D97-AF65-F5344CB8AC3E}">
        <p14:creationId xmlns:p14="http://schemas.microsoft.com/office/powerpoint/2010/main" val="1638559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5A65C5DD-ECCA-4894-B70E-F06693CFBB82}" type="datetimeFigureOut">
              <a:rPr lang="en-US"/>
              <a:pPr>
                <a:defRPr/>
              </a:pPr>
              <a:t>12/2/2019</a:t>
            </a:fld>
            <a:endParaRPr lang="en-US" dirty="0"/>
          </a:p>
        </p:txBody>
      </p:sp>
      <p:sp>
        <p:nvSpPr>
          <p:cNvPr id="3" name="Footer Placeholder 2"/>
          <p:cNvSpPr>
            <a:spLocks noGrp="1"/>
          </p:cNvSpPr>
          <p:nvPr>
            <p:ph type="ftr" sz="quarter" idx="11"/>
          </p:nvPr>
        </p:nvSpPr>
        <p:spPr/>
        <p:txBody>
          <a:bodyPr/>
          <a:lstStyle>
            <a:lvl1pPr>
              <a:defRPr/>
            </a:lvl1pPr>
          </a:lstStyle>
          <a:p>
            <a:pPr>
              <a:defRPr/>
            </a:pPr>
            <a:endParaRPr lang="en-US" altLang="en-US" dirty="0"/>
          </a:p>
        </p:txBody>
      </p:sp>
      <p:sp>
        <p:nvSpPr>
          <p:cNvPr id="4" name="Slide Number Placeholder 3"/>
          <p:cNvSpPr>
            <a:spLocks noGrp="1"/>
          </p:cNvSpPr>
          <p:nvPr>
            <p:ph type="sldNum" sz="quarter" idx="12"/>
          </p:nvPr>
        </p:nvSpPr>
        <p:spPr/>
        <p:txBody>
          <a:bodyPr/>
          <a:lstStyle>
            <a:lvl1pPr>
              <a:defRPr/>
            </a:lvl1pPr>
          </a:lstStyle>
          <a:p>
            <a:pPr>
              <a:defRPr/>
            </a:pPr>
            <a:fld id="{C4938533-9C7F-44E4-AA35-638BEB06BDC5}" type="slidenum">
              <a:rPr lang="en-US"/>
              <a:pPr>
                <a:defRPr/>
              </a:pPr>
              <a:t>‹#›</a:t>
            </a:fld>
            <a:endParaRPr lang="en-US" dirty="0"/>
          </a:p>
        </p:txBody>
      </p:sp>
    </p:spTree>
    <p:extLst>
      <p:ext uri="{BB962C8B-B14F-4D97-AF65-F5344CB8AC3E}">
        <p14:creationId xmlns:p14="http://schemas.microsoft.com/office/powerpoint/2010/main" val="3430209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E2C366BE-B2A0-45F7-86AE-C1ED4403C7B2}" type="datetimeFigureOut">
              <a:rPr lang="en-US"/>
              <a:pPr>
                <a:defRPr/>
              </a:pPr>
              <a:t>12/2/2019</a:t>
            </a:fld>
            <a:endParaRPr lang="en-US" dirty="0"/>
          </a:p>
        </p:txBody>
      </p:sp>
      <p:sp>
        <p:nvSpPr>
          <p:cNvPr id="4" name="Footer Placeholder 4"/>
          <p:cNvSpPr>
            <a:spLocks noGrp="1"/>
          </p:cNvSpPr>
          <p:nvPr>
            <p:ph type="ftr" sz="quarter" idx="11"/>
          </p:nvPr>
        </p:nvSpPr>
        <p:spPr/>
        <p:txBody>
          <a:bodyPr/>
          <a:lstStyle>
            <a:lvl1pPr>
              <a:defRPr/>
            </a:lvl1pPr>
          </a:lstStyle>
          <a:p>
            <a:pPr>
              <a:defRPr/>
            </a:pPr>
            <a:r>
              <a:rPr lang="en-US" altLang="en-US" dirty="0"/>
              <a:t>Footer</a:t>
            </a:r>
          </a:p>
        </p:txBody>
      </p:sp>
      <p:sp>
        <p:nvSpPr>
          <p:cNvPr id="5" name="Slide Number Placeholder 5"/>
          <p:cNvSpPr>
            <a:spLocks noGrp="1"/>
          </p:cNvSpPr>
          <p:nvPr>
            <p:ph type="sldNum" sz="quarter" idx="12"/>
          </p:nvPr>
        </p:nvSpPr>
        <p:spPr/>
        <p:txBody>
          <a:bodyPr/>
          <a:lstStyle>
            <a:lvl1pPr>
              <a:defRPr/>
            </a:lvl1pPr>
          </a:lstStyle>
          <a:p>
            <a:pPr>
              <a:defRPr/>
            </a:pPr>
            <a:fld id="{746B16E5-8B8C-4E6F-8599-401863A7213C}" type="slidenum">
              <a:rPr lang="en-US"/>
              <a:pPr>
                <a:defRPr/>
              </a:pPr>
              <a:t>‹#›</a:t>
            </a:fld>
            <a:endParaRPr lang="en-US" dirty="0"/>
          </a:p>
        </p:txBody>
      </p:sp>
    </p:spTree>
    <p:extLst>
      <p:ext uri="{BB962C8B-B14F-4D97-AF65-F5344CB8AC3E}">
        <p14:creationId xmlns:p14="http://schemas.microsoft.com/office/powerpoint/2010/main" val="3169935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b="1">
                <a:solidFill>
                  <a:srgbClr val="9E007E"/>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fld id="{F3294BB2-9C52-47CD-914D-7B5417F8229B}" type="datetimeFigureOut">
              <a:rPr lang="en-US"/>
              <a:pPr>
                <a:defRPr/>
              </a:pPr>
              <a:t>12/2/2019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ltLang="en-US" dirty="0"/>
          </a:p>
        </p:txBody>
      </p:sp>
      <p:sp>
        <p:nvSpPr>
          <p:cNvPr id="7" name="Slide Number Placeholder 6"/>
          <p:cNvSpPr>
            <a:spLocks noGrp="1"/>
          </p:cNvSpPr>
          <p:nvPr>
            <p:ph type="sldNum" sz="quarter" idx="12"/>
          </p:nvPr>
        </p:nvSpPr>
        <p:spPr/>
        <p:txBody>
          <a:bodyPr/>
          <a:lstStyle>
            <a:lvl1pPr>
              <a:defRPr/>
            </a:lvl1pPr>
          </a:lstStyle>
          <a:p>
            <a:pPr>
              <a:defRPr/>
            </a:pPr>
            <a:fld id="{6B196B4D-3BE2-4EC8-A6FD-C477BDA09B22}" type="slidenum">
              <a:rPr lang="en-US"/>
              <a:pPr>
                <a:defRPr/>
              </a:pPr>
              <a:t>‹#›</a:t>
            </a:fld>
            <a:endParaRPr lang="en-US" dirty="0"/>
          </a:p>
        </p:txBody>
      </p:sp>
    </p:spTree>
    <p:extLst>
      <p:ext uri="{BB962C8B-B14F-4D97-AF65-F5344CB8AC3E}">
        <p14:creationId xmlns:p14="http://schemas.microsoft.com/office/powerpoint/2010/main" val="2689795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25FBA85D-0FF1-4086-A3A7-0CCDFB5762B6}" type="datetimeFigureOut">
              <a:rPr lang="en-US"/>
              <a:pPr>
                <a:defRPr/>
              </a:pPr>
              <a:t>12/2/2019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US" altLang="en-US" dirty="0"/>
              <a:t>Footer</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9D905DC4-4ED5-4FE2-801E-B7D2BA5AFA3E}" type="slidenum">
              <a:rPr lang="en-US"/>
              <a:pPr>
                <a:defRPr/>
              </a:pPr>
              <a:t>‹#›</a:t>
            </a:fld>
            <a:endParaRPr lang="en-US" dirty="0"/>
          </a:p>
        </p:txBody>
      </p:sp>
      <p:pic>
        <p:nvPicPr>
          <p:cNvPr id="1031" name="Picture 3"/>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6"/>
          <p:cNvPicPr>
            <a:picLocks noChangeAspect="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8993188" y="152400"/>
            <a:ext cx="3375025" cy="1182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2"/>
          <p:cNvPicPr>
            <a:picLocks noChangeAspect="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9982200" y="5410200"/>
            <a:ext cx="22098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30" r:id="rId1"/>
    <p:sldLayoutId id="2147483831" r:id="rId2"/>
    <p:sldLayoutId id="2147483832" r:id="rId3"/>
    <p:sldLayoutId id="2147483833" r:id="rId4"/>
    <p:sldLayoutId id="2147483834" r:id="rId5"/>
    <p:sldLayoutId id="2147483835" r:id="rId6"/>
    <p:sldLayoutId id="2147483836" r:id="rId7"/>
    <p:sldLayoutId id="2147483829" r:id="rId8"/>
    <p:sldLayoutId id="2147483837" r:id="rId9"/>
    <p:sldLayoutId id="2147483838" r:id="rId10"/>
    <p:sldLayoutId id="2147483839" r:id="rId11"/>
    <p:sldLayoutId id="2147483840" r:id="rId12"/>
  </p:sldLayoutIdLst>
  <p:txStyles>
    <p:titleStyle>
      <a:lvl1pPr algn="l" rtl="0" eaLnBrk="1" fontAlgn="base" hangingPunct="1">
        <a:lnSpc>
          <a:spcPct val="90000"/>
        </a:lnSpc>
        <a:spcBef>
          <a:spcPct val="0"/>
        </a:spcBef>
        <a:spcAft>
          <a:spcPct val="0"/>
        </a:spcAft>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1828800"/>
            <a:ext cx="10058400" cy="1955800"/>
          </a:xfrm>
        </p:spPr>
        <p:txBody>
          <a:bodyPr>
            <a:noAutofit/>
          </a:bodyPr>
          <a:lstStyle/>
          <a:p>
            <a:pPr>
              <a:defRPr/>
            </a:pPr>
            <a:r>
              <a:rPr lang="en-US" sz="4600" i="1" dirty="0">
                <a:latin typeface="Nunito Sans Light" panose="00000400000000000000" pitchFamily="2" charset="0"/>
              </a:rPr>
              <a:t>EXPANSION OF INSURANCE COVERAGE UNDER CGL POLICIES FOR CONSTRUCTION DEFECTS</a:t>
            </a:r>
          </a:p>
        </p:txBody>
      </p:sp>
      <p:sp>
        <p:nvSpPr>
          <p:cNvPr id="14339" name="Subtitle 2"/>
          <p:cNvSpPr>
            <a:spLocks noGrp="1"/>
          </p:cNvSpPr>
          <p:nvPr>
            <p:ph type="subTitle" idx="1"/>
          </p:nvPr>
        </p:nvSpPr>
        <p:spPr>
          <a:xfrm>
            <a:off x="1524000" y="4267200"/>
            <a:ext cx="9144000" cy="2209800"/>
          </a:xfrm>
        </p:spPr>
        <p:txBody>
          <a:bodyPr/>
          <a:lstStyle/>
          <a:p>
            <a:pPr>
              <a:spcBef>
                <a:spcPts val="0"/>
              </a:spcBef>
            </a:pPr>
            <a:r>
              <a:rPr lang="en-US" sz="2200" dirty="0">
                <a:latin typeface="Nunito Sans Light" panose="00000400000000000000" pitchFamily="2" charset="0"/>
              </a:rPr>
              <a:t>Neil H. Levinson, Esq.</a:t>
            </a:r>
          </a:p>
          <a:p>
            <a:pPr>
              <a:spcBef>
                <a:spcPts val="0"/>
              </a:spcBef>
            </a:pPr>
            <a:r>
              <a:rPr lang="en-US" sz="2200" dirty="0">
                <a:latin typeface="Nunito Sans Light" panose="00000400000000000000" pitchFamily="2" charset="0"/>
              </a:rPr>
              <a:t>Board Certified Construction Attorney</a:t>
            </a:r>
          </a:p>
          <a:p>
            <a:pPr>
              <a:spcBef>
                <a:spcPts val="0"/>
              </a:spcBef>
            </a:pPr>
            <a:r>
              <a:rPr lang="en-US" sz="2200" dirty="0">
                <a:latin typeface="Nunito Sans Light" panose="00000400000000000000" pitchFamily="2" charset="0"/>
              </a:rPr>
              <a:t>Becker &amp; Poliakoff, P.A.</a:t>
            </a:r>
            <a:br>
              <a:rPr lang="en-US" sz="2200" dirty="0">
                <a:latin typeface="Nunito Sans Light" panose="00000400000000000000" pitchFamily="2" charset="0"/>
              </a:rPr>
            </a:br>
            <a:r>
              <a:rPr lang="en-US" sz="2200" dirty="0">
                <a:latin typeface="Nunito Sans Light" panose="00000400000000000000" pitchFamily="2" charset="0"/>
              </a:rPr>
              <a:t>One East Broward Boulevard, Suite 1800</a:t>
            </a:r>
            <a:br>
              <a:rPr lang="en-US" sz="2200" dirty="0">
                <a:latin typeface="Nunito Sans Light" panose="00000400000000000000" pitchFamily="2" charset="0"/>
              </a:rPr>
            </a:br>
            <a:r>
              <a:rPr lang="en-US" sz="2200" dirty="0">
                <a:latin typeface="Nunito Sans Light" panose="00000400000000000000" pitchFamily="2" charset="0"/>
              </a:rPr>
              <a:t>Fort Lauderdale, FL 33301</a:t>
            </a:r>
          </a:p>
          <a:p>
            <a:pPr>
              <a:spcBef>
                <a:spcPts val="0"/>
              </a:spcBef>
            </a:pPr>
            <a:r>
              <a:rPr lang="en-US" sz="2200" dirty="0">
                <a:latin typeface="Nunito Sans Light" panose="00000400000000000000" pitchFamily="2" charset="0"/>
              </a:rPr>
              <a:t>(954) 364-6034</a:t>
            </a:r>
          </a:p>
          <a:p>
            <a:pPr>
              <a:spcBef>
                <a:spcPts val="0"/>
              </a:spcBef>
            </a:pPr>
            <a:r>
              <a:rPr lang="en-US" altLang="en-US" sz="2200" dirty="0">
                <a:latin typeface="Nunito Sans Light" panose="00000400000000000000" pitchFamily="2" charset="0"/>
              </a:rPr>
              <a:t>nlevinson@beckerlawyers.com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235075"/>
          </a:xfrm>
        </p:spPr>
        <p:txBody>
          <a:bodyPr/>
          <a:lstStyle/>
          <a:p>
            <a:pPr algn="ctr"/>
            <a:r>
              <a:rPr lang="en-US" dirty="0">
                <a:latin typeface="Nunito Sans Light" panose="00000400000000000000" pitchFamily="2" charset="0"/>
              </a:rPr>
              <a:t>COVERAGE FOR DEFECTIVE SUBCONTRACTOR WORK</a:t>
            </a:r>
          </a:p>
        </p:txBody>
      </p:sp>
      <p:sp>
        <p:nvSpPr>
          <p:cNvPr id="3" name="Content Placeholder 2"/>
          <p:cNvSpPr>
            <a:spLocks noGrp="1"/>
          </p:cNvSpPr>
          <p:nvPr>
            <p:ph idx="1"/>
          </p:nvPr>
        </p:nvSpPr>
        <p:spPr>
          <a:xfrm>
            <a:off x="838200" y="1905000"/>
            <a:ext cx="10515600" cy="4351338"/>
          </a:xfrm>
        </p:spPr>
        <p:txBody>
          <a:bodyPr/>
          <a:lstStyle/>
          <a:p>
            <a:pPr marL="0" indent="0">
              <a:spcAft>
                <a:spcPts val="600"/>
              </a:spcAft>
              <a:buNone/>
            </a:pPr>
            <a:r>
              <a:rPr lang="en-US" sz="2700" u="sng" dirty="0"/>
              <a:t>US Fire Insurance v. J.S.U.B., Inc.</a:t>
            </a:r>
            <a:r>
              <a:rPr lang="en-US" sz="2700" dirty="0"/>
              <a:t>, 979 So. 2d 871 (Fla. 2007)</a:t>
            </a:r>
          </a:p>
          <a:p>
            <a:pPr marL="1028700" indent="-800100">
              <a:spcAft>
                <a:spcPts val="600"/>
              </a:spcAft>
              <a:buNone/>
            </a:pPr>
            <a:r>
              <a:rPr lang="en-US" sz="2700" dirty="0"/>
              <a:t>(a)	Court held that physical injury to the completed project caused by the subcontractor’s defective work can constitute both an “occurrence” and “property damage” under a CGL policy.</a:t>
            </a:r>
          </a:p>
          <a:p>
            <a:pPr marL="1028700" indent="-800100">
              <a:spcAft>
                <a:spcPts val="600"/>
              </a:spcAft>
              <a:buNone/>
            </a:pPr>
            <a:r>
              <a:rPr lang="en-US" sz="2700" dirty="0"/>
              <a:t>(b)1.	Subcontractor’s defective soil preparation, which general contractor did not intend or expect, was an occurrence under the CGL policy.</a:t>
            </a:r>
          </a:p>
          <a:p>
            <a:pPr marL="1028700" indent="-400050">
              <a:buNone/>
            </a:pPr>
            <a:r>
              <a:rPr lang="en-US" sz="2700" dirty="0"/>
              <a:t>2.	Structural damage to completed homes caused by subcontractor’s defective work was property damage under CGL policies.</a:t>
            </a:r>
          </a:p>
          <a:p>
            <a:pPr marL="0" indent="0">
              <a:buNone/>
            </a:pPr>
            <a:endParaRPr lang="en-US" dirty="0"/>
          </a:p>
        </p:txBody>
      </p:sp>
    </p:spTree>
    <p:extLst>
      <p:ext uri="{BB962C8B-B14F-4D97-AF65-F5344CB8AC3E}">
        <p14:creationId xmlns:p14="http://schemas.microsoft.com/office/powerpoint/2010/main" val="8298414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235075"/>
          </a:xfrm>
        </p:spPr>
        <p:txBody>
          <a:bodyPr/>
          <a:lstStyle/>
          <a:p>
            <a:pPr algn="ctr"/>
            <a:r>
              <a:rPr lang="en-US" dirty="0">
                <a:latin typeface="Nunito Sans Light" panose="00000400000000000000" pitchFamily="2" charset="0"/>
              </a:rPr>
              <a:t>COVERAGE FOR DEFECTIVE SUBCONTRACTOR WORK</a:t>
            </a:r>
            <a:r>
              <a:rPr lang="en-US" sz="2800" dirty="0">
                <a:latin typeface="Nunito Sans Light" panose="00000400000000000000" pitchFamily="2" charset="0"/>
              </a:rPr>
              <a:t> </a:t>
            </a:r>
            <a:r>
              <a:rPr lang="en-US" sz="2800" i="1" dirty="0">
                <a:latin typeface="Nunito Sans Light" panose="00000400000000000000" pitchFamily="2" charset="0"/>
              </a:rPr>
              <a:t>(continued)</a:t>
            </a:r>
          </a:p>
        </p:txBody>
      </p:sp>
      <p:sp>
        <p:nvSpPr>
          <p:cNvPr id="3" name="Content Placeholder 2"/>
          <p:cNvSpPr>
            <a:spLocks noGrp="1"/>
          </p:cNvSpPr>
          <p:nvPr>
            <p:ph idx="1"/>
          </p:nvPr>
        </p:nvSpPr>
        <p:spPr>
          <a:xfrm>
            <a:off x="838200" y="1905000"/>
            <a:ext cx="10515600" cy="4351338"/>
          </a:xfrm>
        </p:spPr>
        <p:txBody>
          <a:bodyPr/>
          <a:lstStyle/>
          <a:p>
            <a:pPr marL="0" indent="0">
              <a:spcAft>
                <a:spcPts val="600"/>
              </a:spcAft>
              <a:buNone/>
            </a:pPr>
            <a:r>
              <a:rPr lang="en-US" sz="2600" u="sng" dirty="0"/>
              <a:t>Auto Owners Ins. co. v. Pozzi Window Co.</a:t>
            </a:r>
            <a:r>
              <a:rPr lang="en-US" sz="2600" dirty="0"/>
              <a:t>, 984 So. 2d 1241 (Fla. 2008)</a:t>
            </a:r>
          </a:p>
          <a:p>
            <a:pPr marL="800100" indent="-571500">
              <a:spcAft>
                <a:spcPts val="600"/>
              </a:spcAft>
              <a:buNone/>
            </a:pPr>
            <a:r>
              <a:rPr lang="en-US" sz="2600" dirty="0"/>
              <a:t>(a)	Subcontractor’s defective installation of windows, which general contractor did not intend or expect, was an “occurrence” under the CGL policy with products completed operation coverage.</a:t>
            </a:r>
          </a:p>
          <a:p>
            <a:pPr marL="800100" indent="-571500">
              <a:spcAft>
                <a:spcPts val="600"/>
              </a:spcAft>
              <a:buNone/>
            </a:pPr>
            <a:r>
              <a:rPr lang="en-US" sz="2600" dirty="0"/>
              <a:t>(b)	If windows themselves were defective, no “physical injury to tangible property” and no “property damage” within meaning of CGL policy.</a:t>
            </a:r>
          </a:p>
          <a:p>
            <a:pPr marL="800100" indent="-571500">
              <a:spcAft>
                <a:spcPts val="600"/>
              </a:spcAft>
              <a:buNone/>
            </a:pPr>
            <a:r>
              <a:rPr lang="en-US" sz="2600" dirty="0"/>
              <a:t>(c)	If defective installation of the windows was the cause of the subcontractor’s damage to the windows, there would be “physical injury to tangible property” and “property damage” within the meaning of contractor’s CGL policy</a:t>
            </a:r>
          </a:p>
          <a:p>
            <a:pPr marL="0" indent="0">
              <a:buNone/>
            </a:pPr>
            <a:endParaRPr lang="en-US" dirty="0"/>
          </a:p>
        </p:txBody>
      </p:sp>
    </p:spTree>
    <p:extLst>
      <p:ext uri="{BB962C8B-B14F-4D97-AF65-F5344CB8AC3E}">
        <p14:creationId xmlns:p14="http://schemas.microsoft.com/office/powerpoint/2010/main" val="389257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235075"/>
          </a:xfrm>
        </p:spPr>
        <p:txBody>
          <a:bodyPr/>
          <a:lstStyle/>
          <a:p>
            <a:pPr algn="ctr"/>
            <a:r>
              <a:rPr lang="en-US" dirty="0">
                <a:latin typeface="Nunito Sans Light" panose="00000400000000000000" pitchFamily="2" charset="0"/>
              </a:rPr>
              <a:t>COVERAGE FOR DEFECTIVE SUBCONTRACTOR WORK</a:t>
            </a:r>
            <a:r>
              <a:rPr lang="en-US" sz="2800" dirty="0">
                <a:latin typeface="Nunito Sans Light" panose="00000400000000000000" pitchFamily="2" charset="0"/>
              </a:rPr>
              <a:t> </a:t>
            </a:r>
            <a:r>
              <a:rPr lang="en-US" sz="2800" i="1" dirty="0">
                <a:latin typeface="Nunito Sans Light" panose="00000400000000000000" pitchFamily="2" charset="0"/>
              </a:rPr>
              <a:t>(continued)</a:t>
            </a:r>
            <a:endParaRPr lang="en-US" dirty="0">
              <a:latin typeface="Nunito Sans Light" panose="00000400000000000000" pitchFamily="2" charset="0"/>
            </a:endParaRPr>
          </a:p>
        </p:txBody>
      </p:sp>
      <p:sp>
        <p:nvSpPr>
          <p:cNvPr id="3" name="Content Placeholder 2"/>
          <p:cNvSpPr>
            <a:spLocks noGrp="1"/>
          </p:cNvSpPr>
          <p:nvPr>
            <p:ph idx="1"/>
          </p:nvPr>
        </p:nvSpPr>
        <p:spPr>
          <a:xfrm>
            <a:off x="838200" y="1905000"/>
            <a:ext cx="10363200" cy="4351338"/>
          </a:xfrm>
        </p:spPr>
        <p:txBody>
          <a:bodyPr/>
          <a:lstStyle/>
          <a:p>
            <a:pPr marL="0" indent="0">
              <a:spcAft>
                <a:spcPts val="600"/>
              </a:spcAft>
              <a:buNone/>
            </a:pPr>
            <a:r>
              <a:rPr lang="en-US" dirty="0"/>
              <a:t>Within the last 10 years, Florida has joined the overwhelming majority of jurisdictions holding the defective construction performed by subcontractors causing physical damages to the completed project constitutes both an “occurrence” and “property damage” under the standard CGL policies, and thus coverage under standard CGL policies.</a:t>
            </a:r>
          </a:p>
        </p:txBody>
      </p:sp>
    </p:spTree>
    <p:extLst>
      <p:ext uri="{BB962C8B-B14F-4D97-AF65-F5344CB8AC3E}">
        <p14:creationId xmlns:p14="http://schemas.microsoft.com/office/powerpoint/2010/main" val="3068118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1000"/>
            <a:ext cx="10515600" cy="1235075"/>
          </a:xfrm>
        </p:spPr>
        <p:txBody>
          <a:bodyPr/>
          <a:lstStyle/>
          <a:p>
            <a:pPr algn="ctr"/>
            <a:r>
              <a:rPr lang="en-US" dirty="0">
                <a:latin typeface="Nunito Sans Light" panose="00000400000000000000" pitchFamily="2" charset="0"/>
              </a:rPr>
              <a:t>RIP AND TEAR DAMAGES</a:t>
            </a:r>
            <a:endParaRPr lang="en-US" sz="2800" i="1" dirty="0">
              <a:latin typeface="Nunito Sans Light" panose="00000400000000000000" pitchFamily="2" charset="0"/>
            </a:endParaRPr>
          </a:p>
        </p:txBody>
      </p:sp>
      <p:sp>
        <p:nvSpPr>
          <p:cNvPr id="3" name="Content Placeholder 2"/>
          <p:cNvSpPr>
            <a:spLocks noGrp="1"/>
          </p:cNvSpPr>
          <p:nvPr>
            <p:ph idx="1"/>
          </p:nvPr>
        </p:nvSpPr>
        <p:spPr>
          <a:xfrm>
            <a:off x="838200" y="1905000"/>
            <a:ext cx="10134600" cy="4351338"/>
          </a:xfrm>
        </p:spPr>
        <p:txBody>
          <a:bodyPr/>
          <a:lstStyle/>
          <a:p>
            <a:pPr marL="0" indent="0">
              <a:spcAft>
                <a:spcPts val="600"/>
              </a:spcAft>
              <a:buNone/>
            </a:pPr>
            <a:r>
              <a:rPr lang="en-US" dirty="0"/>
              <a:t>The leading case is </a:t>
            </a:r>
            <a:r>
              <a:rPr lang="en-US" u="sng" dirty="0"/>
              <a:t>Carithers v. Mid-Continent Casualty Company</a:t>
            </a:r>
            <a:r>
              <a:rPr lang="en-US" dirty="0"/>
              <a:t>, 782 F.3d 1240 (11th Cir. 2018). In </a:t>
            </a:r>
            <a:r>
              <a:rPr lang="en-US" u="sng" dirty="0"/>
              <a:t>Carithers</a:t>
            </a:r>
            <a:r>
              <a:rPr lang="en-US" dirty="0"/>
              <a:t>, the United States Court of Appeals for the Eleventh Circuit held that the complete replacement of defective subcontractor work may be covered when necessary to effectively repair ongoing damage to otherwise</a:t>
            </a:r>
            <a:br>
              <a:rPr lang="en-US" dirty="0"/>
            </a:br>
            <a:r>
              <a:rPr lang="en-US" dirty="0"/>
              <a:t>non-defective work.</a:t>
            </a:r>
          </a:p>
        </p:txBody>
      </p:sp>
    </p:spTree>
    <p:extLst>
      <p:ext uri="{BB962C8B-B14F-4D97-AF65-F5344CB8AC3E}">
        <p14:creationId xmlns:p14="http://schemas.microsoft.com/office/powerpoint/2010/main" val="1815372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33400"/>
            <a:ext cx="10515600" cy="1235075"/>
          </a:xfrm>
        </p:spPr>
        <p:txBody>
          <a:bodyPr>
            <a:normAutofit/>
          </a:bodyPr>
          <a:lstStyle/>
          <a:p>
            <a:pPr algn="ctr"/>
            <a:r>
              <a:rPr lang="en-US" dirty="0">
                <a:latin typeface="Nunito Sans Light" panose="00000400000000000000" pitchFamily="2" charset="0"/>
              </a:rPr>
              <a:t>RIP AND TEAR DAMAGES </a:t>
            </a:r>
            <a:r>
              <a:rPr lang="en-US" sz="2800" i="1" dirty="0">
                <a:latin typeface="Nunito Sans Light" panose="00000400000000000000" pitchFamily="2" charset="0"/>
              </a:rPr>
              <a:t>(continued)</a:t>
            </a:r>
            <a:endParaRPr lang="en-US" i="1" dirty="0">
              <a:latin typeface="Nunito Sans Light" panose="00000400000000000000" pitchFamily="2" charset="0"/>
            </a:endParaRPr>
          </a:p>
        </p:txBody>
      </p:sp>
      <p:sp>
        <p:nvSpPr>
          <p:cNvPr id="3" name="Content Placeholder 2"/>
          <p:cNvSpPr>
            <a:spLocks noGrp="1"/>
          </p:cNvSpPr>
          <p:nvPr>
            <p:ph idx="1"/>
          </p:nvPr>
        </p:nvSpPr>
        <p:spPr>
          <a:xfrm>
            <a:off x="838200" y="2057400"/>
            <a:ext cx="10134600" cy="3810000"/>
          </a:xfrm>
        </p:spPr>
        <p:txBody>
          <a:bodyPr/>
          <a:lstStyle/>
          <a:p>
            <a:pPr marL="0" indent="0">
              <a:spcAft>
                <a:spcPts val="600"/>
              </a:spcAft>
              <a:buNone/>
            </a:pPr>
            <a:r>
              <a:rPr lang="en-US" dirty="0"/>
              <a:t>In </a:t>
            </a:r>
            <a:r>
              <a:rPr lang="en-US" u="sng" dirty="0"/>
              <a:t>Carithers</a:t>
            </a:r>
            <a:r>
              <a:rPr lang="en-US" dirty="0"/>
              <a:t>, a balcony that had been defectively installed by a subcontractor was causing runoff and resulting water damage to an adjacent garage. Although the balcony itself did not constitute independent “property damage” under the terms of the policy, its replacement was necessary in order to effectively repair the garage. “In other words, to repair the garage it was necessary to completely replace the defective constructed balcony.”</a:t>
            </a:r>
          </a:p>
        </p:txBody>
      </p:sp>
    </p:spTree>
    <p:extLst>
      <p:ext uri="{BB962C8B-B14F-4D97-AF65-F5344CB8AC3E}">
        <p14:creationId xmlns:p14="http://schemas.microsoft.com/office/powerpoint/2010/main" val="22241973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457200"/>
            <a:ext cx="11353800" cy="990600"/>
          </a:xfrm>
        </p:spPr>
        <p:txBody>
          <a:bodyPr>
            <a:noAutofit/>
          </a:bodyPr>
          <a:lstStyle/>
          <a:p>
            <a:pPr algn="ctr"/>
            <a:r>
              <a:rPr lang="en-US" sz="3600" dirty="0">
                <a:latin typeface="Nunito Sans Light" panose="00000400000000000000" pitchFamily="2" charset="0"/>
              </a:rPr>
              <a:t>COVERAGE TO PREVENT ONGOING</a:t>
            </a:r>
            <a:br>
              <a:rPr lang="en-US" sz="3600" dirty="0">
                <a:latin typeface="Nunito Sans Light" panose="00000400000000000000" pitchFamily="2" charset="0"/>
              </a:rPr>
            </a:br>
            <a:r>
              <a:rPr lang="en-US" sz="3600" dirty="0">
                <a:latin typeface="Nunito Sans Light" panose="00000400000000000000" pitchFamily="2" charset="0"/>
              </a:rPr>
              <a:t>AND FUTURE DAMAGE</a:t>
            </a:r>
            <a:endParaRPr lang="en-US" sz="3600" i="1" dirty="0">
              <a:latin typeface="Nunito Sans Light" panose="00000400000000000000" pitchFamily="2" charset="0"/>
            </a:endParaRPr>
          </a:p>
        </p:txBody>
      </p:sp>
      <p:sp>
        <p:nvSpPr>
          <p:cNvPr id="3" name="Content Placeholder 2"/>
          <p:cNvSpPr>
            <a:spLocks noGrp="1"/>
          </p:cNvSpPr>
          <p:nvPr>
            <p:ph idx="1"/>
          </p:nvPr>
        </p:nvSpPr>
        <p:spPr>
          <a:xfrm>
            <a:off x="762000" y="1481929"/>
            <a:ext cx="10668000" cy="4995070"/>
          </a:xfrm>
        </p:spPr>
        <p:txBody>
          <a:bodyPr/>
          <a:lstStyle/>
          <a:p>
            <a:pPr marL="0" indent="0">
              <a:spcAft>
                <a:spcPts val="600"/>
              </a:spcAft>
              <a:buNone/>
            </a:pPr>
            <a:r>
              <a:rPr lang="en-US" sz="2400" dirty="0"/>
              <a:t>In </a:t>
            </a:r>
            <a:r>
              <a:rPr lang="en-US" sz="2400" u="sng" dirty="0"/>
              <a:t>Pavarini Constr. Co. Inc. v. Ace American Insurance Co.</a:t>
            </a:r>
            <a:r>
              <a:rPr lang="en-US" sz="2400" dirty="0"/>
              <a:t>, 161 F. Supp. 3d 1227 (S.D. Fla. 2015), the Court extended the rationale of </a:t>
            </a:r>
            <a:r>
              <a:rPr lang="en-US" sz="2400" u="sng" dirty="0"/>
              <a:t>Carithers</a:t>
            </a:r>
            <a:r>
              <a:rPr lang="en-US" sz="2400" dirty="0"/>
              <a:t> to authorize coverage for mitigation of damages when necessary to prevent further and future damage.</a:t>
            </a:r>
          </a:p>
          <a:p>
            <a:pPr marL="628650" indent="0">
              <a:spcAft>
                <a:spcPts val="600"/>
              </a:spcAft>
              <a:buNone/>
            </a:pPr>
            <a:r>
              <a:rPr lang="en-US" sz="2300" dirty="0"/>
              <a:t>Similarly here, in order to adequately repair the non-defective project components, the building had to be stabilized.  Even if the predominant</a:t>
            </a:r>
            <a:br>
              <a:rPr lang="en-US" sz="2300" dirty="0"/>
            </a:br>
            <a:r>
              <a:rPr lang="en-US" sz="2300" dirty="0"/>
              <a:t>objective of the repair effort was to fix the instability caused by the </a:t>
            </a:r>
            <a:br>
              <a:rPr lang="en-US" sz="2300" dirty="0"/>
            </a:br>
            <a:r>
              <a:rPr lang="en-US" sz="2300" dirty="0"/>
              <a:t>defective subcontractor work, it is undisputed that the same effort was</a:t>
            </a:r>
            <a:br>
              <a:rPr lang="en-US" sz="2300" dirty="0"/>
            </a:br>
            <a:r>
              <a:rPr lang="en-US" sz="2300" dirty="0"/>
              <a:t>required to put an end to ongoing damage to otherwise non-defective</a:t>
            </a:r>
            <a:br>
              <a:rPr lang="en-US" sz="2300" dirty="0"/>
            </a:br>
            <a:r>
              <a:rPr lang="en-US" sz="2300" dirty="0"/>
              <a:t>property, e.g. damage to stucco, penthouse enclosure, and critical</a:t>
            </a:r>
            <a:br>
              <a:rPr lang="en-US" sz="2300" dirty="0"/>
            </a:br>
            <a:r>
              <a:rPr lang="en-US" sz="2300" dirty="0"/>
              <a:t>concrete structural elements.  See DE 128 at 2-3; DE 131 at 52-63. Thus,</a:t>
            </a:r>
            <a:br>
              <a:rPr lang="en-US" sz="2300" dirty="0"/>
            </a:br>
            <a:r>
              <a:rPr lang="en-US" sz="2300" dirty="0"/>
              <a:t>the ACE policy provides for complete indemnification.</a:t>
            </a:r>
          </a:p>
          <a:p>
            <a:pPr marL="0" indent="0">
              <a:spcAft>
                <a:spcPts val="600"/>
              </a:spcAft>
              <a:buNone/>
            </a:pPr>
            <a:r>
              <a:rPr lang="en-US" sz="2400" dirty="0"/>
              <a:t>…citing to J.S.U.B., the Pavarini court declared, “As a natural corollary (to</a:t>
            </a:r>
            <a:br>
              <a:rPr lang="en-US" sz="2400" dirty="0"/>
            </a:br>
            <a:r>
              <a:rPr lang="en-US" sz="2400" dirty="0"/>
              <a:t>J.S.U.B.), coverage may exist for costs to repair defective work in order</a:t>
            </a:r>
            <a:br>
              <a:rPr lang="en-US" sz="2400" dirty="0"/>
            </a:br>
            <a:r>
              <a:rPr lang="en-US" sz="2400" dirty="0"/>
              <a:t>to prevent further structural damage and covered loss.”</a:t>
            </a:r>
          </a:p>
          <a:p>
            <a:pPr marL="0" indent="0">
              <a:spcAft>
                <a:spcPts val="600"/>
              </a:spcAft>
              <a:buNone/>
            </a:pPr>
            <a:endParaRPr lang="en-US" dirty="0"/>
          </a:p>
        </p:txBody>
      </p:sp>
    </p:spTree>
    <p:extLst>
      <p:ext uri="{BB962C8B-B14F-4D97-AF65-F5344CB8AC3E}">
        <p14:creationId xmlns:p14="http://schemas.microsoft.com/office/powerpoint/2010/main" val="3042434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457201"/>
            <a:ext cx="11353800" cy="1219200"/>
          </a:xfrm>
        </p:spPr>
        <p:txBody>
          <a:bodyPr>
            <a:normAutofit/>
          </a:bodyPr>
          <a:lstStyle/>
          <a:p>
            <a:pPr algn="ctr"/>
            <a:r>
              <a:rPr lang="en-US" sz="3600" dirty="0">
                <a:latin typeface="Nunito Sans Light" panose="00000400000000000000" pitchFamily="2" charset="0"/>
              </a:rPr>
              <a:t>COVERAGE TO PREVENT ONGOING</a:t>
            </a:r>
            <a:br>
              <a:rPr lang="en-US" sz="3600" dirty="0">
                <a:latin typeface="Nunito Sans Light" panose="00000400000000000000" pitchFamily="2" charset="0"/>
              </a:rPr>
            </a:br>
            <a:r>
              <a:rPr lang="en-US" sz="3600" dirty="0">
                <a:latin typeface="Nunito Sans Light" panose="00000400000000000000" pitchFamily="2" charset="0"/>
              </a:rPr>
              <a:t>AND FUTURE DAMAGE </a:t>
            </a:r>
            <a:r>
              <a:rPr lang="en-US" sz="2800" i="1" dirty="0">
                <a:latin typeface="Nunito Sans Light" panose="00000400000000000000" pitchFamily="2" charset="0"/>
              </a:rPr>
              <a:t>(continued)</a:t>
            </a:r>
          </a:p>
        </p:txBody>
      </p:sp>
      <p:sp>
        <p:nvSpPr>
          <p:cNvPr id="3" name="Content Placeholder 2"/>
          <p:cNvSpPr>
            <a:spLocks noGrp="1"/>
          </p:cNvSpPr>
          <p:nvPr>
            <p:ph idx="1"/>
          </p:nvPr>
        </p:nvSpPr>
        <p:spPr>
          <a:xfrm>
            <a:off x="1028700" y="2286000"/>
            <a:ext cx="10134600" cy="3733800"/>
          </a:xfrm>
        </p:spPr>
        <p:txBody>
          <a:bodyPr/>
          <a:lstStyle/>
          <a:p>
            <a:pPr marL="0" indent="0">
              <a:spcAft>
                <a:spcPts val="600"/>
              </a:spcAft>
              <a:buNone/>
            </a:pPr>
            <a:r>
              <a:rPr lang="en-US" u="sng" dirty="0"/>
              <a:t>Mid-Continent Cas. Co. v. Treace</a:t>
            </a:r>
            <a:r>
              <a:rPr lang="en-US" dirty="0"/>
              <a:t>, 186 So. 3d 11 (Fla. 5th DCA 2015). The appellate court found that the costs to access and repair water damage caused by faulty construction was covered “property damage.”</a:t>
            </a:r>
          </a:p>
        </p:txBody>
      </p:sp>
    </p:spTree>
    <p:extLst>
      <p:ext uri="{BB962C8B-B14F-4D97-AF65-F5344CB8AC3E}">
        <p14:creationId xmlns:p14="http://schemas.microsoft.com/office/powerpoint/2010/main" val="2385458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457201"/>
            <a:ext cx="11353800" cy="1219200"/>
          </a:xfrm>
        </p:spPr>
        <p:txBody>
          <a:bodyPr>
            <a:normAutofit/>
          </a:bodyPr>
          <a:lstStyle/>
          <a:p>
            <a:pPr algn="ctr"/>
            <a:r>
              <a:rPr lang="en-US" sz="3600" dirty="0">
                <a:latin typeface="Nunito Sans Light" panose="00000400000000000000" pitchFamily="2" charset="0"/>
              </a:rPr>
              <a:t>COVERAGE TO PREVENT ONGOING</a:t>
            </a:r>
            <a:br>
              <a:rPr lang="en-US" sz="3600" dirty="0">
                <a:latin typeface="Nunito Sans Light" panose="00000400000000000000" pitchFamily="2" charset="0"/>
              </a:rPr>
            </a:br>
            <a:r>
              <a:rPr lang="en-US" sz="3600" dirty="0">
                <a:latin typeface="Nunito Sans Light" panose="00000400000000000000" pitchFamily="2" charset="0"/>
              </a:rPr>
              <a:t>AND FUTURE DAMAGE </a:t>
            </a:r>
            <a:r>
              <a:rPr lang="en-US" sz="2800" i="1" dirty="0">
                <a:latin typeface="Nunito Sans Light" panose="00000400000000000000" pitchFamily="2" charset="0"/>
              </a:rPr>
              <a:t>(continued)</a:t>
            </a:r>
          </a:p>
        </p:txBody>
      </p:sp>
      <p:sp>
        <p:nvSpPr>
          <p:cNvPr id="3" name="Content Placeholder 2"/>
          <p:cNvSpPr>
            <a:spLocks noGrp="1"/>
          </p:cNvSpPr>
          <p:nvPr>
            <p:ph idx="1"/>
          </p:nvPr>
        </p:nvSpPr>
        <p:spPr>
          <a:xfrm>
            <a:off x="1028700" y="1905000"/>
            <a:ext cx="10134600" cy="4343400"/>
          </a:xfrm>
        </p:spPr>
        <p:txBody>
          <a:bodyPr/>
          <a:lstStyle/>
          <a:p>
            <a:pPr marL="0" indent="0">
              <a:spcAft>
                <a:spcPts val="600"/>
              </a:spcAft>
              <a:buNone/>
            </a:pPr>
            <a:r>
              <a:rPr lang="en-US" dirty="0"/>
              <a:t>In </a:t>
            </a:r>
            <a:r>
              <a:rPr lang="en-US" u="sng" dirty="0"/>
              <a:t>Amerisure v. Auchter</a:t>
            </a:r>
            <a:r>
              <a:rPr lang="en-US" dirty="0"/>
              <a:t>, Case No. 3:16-cv-407-J-39JRK (M.D. Fla. March 27, 2018, r’hg denied Feb. 14, 2019), the Court held that there was coverage for repairs to property damage (carpets, walls, ceilings) because the water intrusion had caused damage and would continue to cause damage into the future. This was an extension of rip and tear damages as property damage under commercial liability policies. The </a:t>
            </a:r>
            <a:r>
              <a:rPr lang="en-US" u="sng" dirty="0"/>
              <a:t>Auchter</a:t>
            </a:r>
            <a:r>
              <a:rPr lang="en-US" dirty="0"/>
              <a:t> Court reaffirmed that </a:t>
            </a:r>
            <a:r>
              <a:rPr lang="en-US" u="sng" dirty="0"/>
              <a:t>Carithers</a:t>
            </a:r>
            <a:r>
              <a:rPr lang="en-US" dirty="0"/>
              <a:t> is instructive for the concept that property damage includes the cost to repair defects causing ongoing property damage without regard to</a:t>
            </a:r>
            <a:br>
              <a:rPr lang="en-US" dirty="0"/>
            </a:br>
            <a:r>
              <a:rPr lang="en-US" dirty="0"/>
              <a:t>whether or not the defective work is the work of the insured.</a:t>
            </a:r>
            <a:br>
              <a:rPr lang="en-US" dirty="0"/>
            </a:br>
            <a:r>
              <a:rPr lang="en-US" u="sng" dirty="0"/>
              <a:t>Id</a:t>
            </a:r>
            <a:r>
              <a:rPr lang="en-US" dirty="0"/>
              <a:t>. at 46.</a:t>
            </a:r>
          </a:p>
        </p:txBody>
      </p:sp>
    </p:spTree>
    <p:extLst>
      <p:ext uri="{BB962C8B-B14F-4D97-AF65-F5344CB8AC3E}">
        <p14:creationId xmlns:p14="http://schemas.microsoft.com/office/powerpoint/2010/main" val="1971797982"/>
      </p:ext>
    </p:extLst>
  </p:cSld>
  <p:clrMapOvr>
    <a:masterClrMapping/>
  </p:clrMapOvr>
</p:sld>
</file>

<file path=ppt/theme/theme1.xml><?xml version="1.0" encoding="utf-8"?>
<a:theme xmlns:a="http://schemas.openxmlformats.org/drawingml/2006/main" name="Default Desig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PTemplate-Firm-Final-Horiz-final.ppt [Read-Only] [Compatibility Mode]" id="{792CD3C8-9419-404C-B964-C338E8C425EE}" vid="{5BDDF8FC-BA6E-49CE-B9B3-B31E0076F62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Becker Firm Template</Template>
  <TotalTime>0</TotalTime>
  <Words>543</Words>
  <Application>Microsoft Office PowerPoint</Application>
  <PresentationFormat>Widescreen</PresentationFormat>
  <Paragraphs>30</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2019-12-02T20:30:00Z</dcterms:created>
  <dcterms:modified xsi:type="dcterms:W3CDTF">2019-12-02T20:30:00Z</dcterms:modified>
</cp:coreProperties>
</file>