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88" r:id="rId2"/>
    <p:sldId id="489" r:id="rId3"/>
    <p:sldId id="490" r:id="rId4"/>
    <p:sldId id="491" r:id="rId5"/>
    <p:sldId id="502" r:id="rId6"/>
    <p:sldId id="500" r:id="rId7"/>
    <p:sldId id="501" r:id="rId8"/>
    <p:sldId id="498" r:id="rId9"/>
    <p:sldId id="499" r:id="rId10"/>
    <p:sldId id="493" r:id="rId11"/>
    <p:sldId id="494" r:id="rId12"/>
    <p:sldId id="492" r:id="rId13"/>
    <p:sldId id="504" r:id="rId14"/>
    <p:sldId id="495" r:id="rId15"/>
    <p:sldId id="497" r:id="rId16"/>
    <p:sldId id="496" r:id="rId17"/>
    <p:sldId id="505" r:id="rId1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33" y="5"/>
            <a:ext cx="2972421" cy="464980"/>
          </a:xfrm>
          <a:prstGeom prst="rect">
            <a:avLst/>
          </a:prstGeom>
        </p:spPr>
        <p:txBody>
          <a:bodyPr vert="horz" lIns="91440" tIns="45720" rIns="91440" bIns="45720" rtlCol="0"/>
          <a:lstStyle>
            <a:lvl1pPr algn="r">
              <a:defRPr sz="1200"/>
            </a:lvl1pPr>
          </a:lstStyle>
          <a:p>
            <a:fld id="{B5EFC05B-AF1C-43ED-9339-8BC078603633}" type="datetimeFigureOut">
              <a:rPr lang="en-US" smtClean="0"/>
              <a:t>11/8/2019</a:t>
            </a:fld>
            <a:endParaRPr lang="en-US"/>
          </a:p>
        </p:txBody>
      </p:sp>
      <p:sp>
        <p:nvSpPr>
          <p:cNvPr id="4" name="Footer Placeholder 3"/>
          <p:cNvSpPr>
            <a:spLocks noGrp="1"/>
          </p:cNvSpPr>
          <p:nvPr>
            <p:ph type="ftr" sz="quarter" idx="2"/>
          </p:nvPr>
        </p:nvSpPr>
        <p:spPr>
          <a:xfrm>
            <a:off x="7" y="8829825"/>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33" y="8829825"/>
            <a:ext cx="2972421" cy="464980"/>
          </a:xfrm>
          <a:prstGeom prst="rect">
            <a:avLst/>
          </a:prstGeom>
        </p:spPr>
        <p:txBody>
          <a:bodyPr vert="horz" lIns="91440" tIns="45720" rIns="91440" bIns="45720" rtlCol="0" anchor="b"/>
          <a:lstStyle>
            <a:lvl1pPr algn="r">
              <a:defRPr sz="1200"/>
            </a:lvl1pPr>
          </a:lstStyle>
          <a:p>
            <a:fld id="{593A897E-8581-4221-BDDF-650AB059CAF8}" type="slidenum">
              <a:rPr lang="en-US" smtClean="0"/>
              <a:t>‹#›</a:t>
            </a:fld>
            <a:endParaRPr lang="en-US"/>
          </a:p>
        </p:txBody>
      </p:sp>
    </p:spTree>
    <p:extLst>
      <p:ext uri="{BB962C8B-B14F-4D97-AF65-F5344CB8AC3E}">
        <p14:creationId xmlns:p14="http://schemas.microsoft.com/office/powerpoint/2010/main" val="74613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2972421" cy="46498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033" y="5"/>
            <a:ext cx="2972421" cy="464980"/>
          </a:xfrm>
          <a:prstGeom prst="rect">
            <a:avLst/>
          </a:prstGeom>
        </p:spPr>
        <p:txBody>
          <a:bodyPr vert="horz" lIns="91440" tIns="45720" rIns="91440" bIns="45720" rtlCol="0"/>
          <a:lstStyle>
            <a:lvl1pPr algn="r">
              <a:defRPr sz="1200"/>
            </a:lvl1pPr>
          </a:lstStyle>
          <a:p>
            <a:pPr>
              <a:defRPr/>
            </a:pPr>
            <a:fld id="{ABD861EF-C1EA-43BE-B828-46AB9C7D7849}" type="datetimeFigureOut">
              <a:rPr lang="en-US"/>
              <a:pPr>
                <a:defRPr/>
              </a:pPr>
              <a:t>11/8/2019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6421" y="4416514"/>
            <a:ext cx="5485158" cy="418322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7" y="8829825"/>
            <a:ext cx="2972421" cy="46498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033" y="8829825"/>
            <a:ext cx="2972421" cy="464980"/>
          </a:xfrm>
          <a:prstGeom prst="rect">
            <a:avLst/>
          </a:prstGeom>
        </p:spPr>
        <p:txBody>
          <a:bodyPr vert="horz" lIns="91440" tIns="45720" rIns="91440" bIns="45720" rtlCol="0" anchor="b"/>
          <a:lstStyle>
            <a:lvl1pPr algn="r">
              <a:defRPr sz="1200"/>
            </a:lvl1pPr>
          </a:lstStyle>
          <a:p>
            <a:pPr>
              <a:defRPr/>
            </a:pPr>
            <a:fld id="{10907F49-2FEB-4764-BE25-1E3E1AFBC579}" type="slidenum">
              <a:rPr lang="en-US"/>
              <a:pPr>
                <a:defRPr/>
              </a:pPr>
              <a:t>‹#›</a:t>
            </a:fld>
            <a:endParaRPr lang="en-US"/>
          </a:p>
        </p:txBody>
      </p:sp>
    </p:spTree>
    <p:extLst>
      <p:ext uri="{BB962C8B-B14F-4D97-AF65-F5344CB8AC3E}">
        <p14:creationId xmlns:p14="http://schemas.microsoft.com/office/powerpoint/2010/main" val="2369072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220D5D-46F7-454D-90EF-5B8B6E1D466C}" type="slidenum">
              <a:rPr lang="en-US" smtClean="0"/>
              <a:t>3</a:t>
            </a:fld>
            <a:endParaRPr lang="en-US"/>
          </a:p>
        </p:txBody>
      </p:sp>
    </p:spTree>
    <p:extLst>
      <p:ext uri="{BB962C8B-B14F-4D97-AF65-F5344CB8AC3E}">
        <p14:creationId xmlns:p14="http://schemas.microsoft.com/office/powerpoint/2010/main" val="209153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20D5D-46F7-454D-90EF-5B8B6E1D466C}" type="slidenum">
              <a:rPr lang="en-US" smtClean="0"/>
              <a:t>4</a:t>
            </a:fld>
            <a:endParaRPr lang="en-US"/>
          </a:p>
        </p:txBody>
      </p:sp>
    </p:spTree>
    <p:extLst>
      <p:ext uri="{BB962C8B-B14F-4D97-AF65-F5344CB8AC3E}">
        <p14:creationId xmlns:p14="http://schemas.microsoft.com/office/powerpoint/2010/main" val="281669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907F49-2FEB-4764-BE25-1E3E1AFBC579}" type="slidenum">
              <a:rPr lang="en-US" smtClean="0"/>
              <a:pPr>
                <a:defRPr/>
              </a:pPr>
              <a:t>13</a:t>
            </a:fld>
            <a:endParaRPr lang="en-US"/>
          </a:p>
        </p:txBody>
      </p:sp>
    </p:spTree>
    <p:extLst>
      <p:ext uri="{BB962C8B-B14F-4D97-AF65-F5344CB8AC3E}">
        <p14:creationId xmlns:p14="http://schemas.microsoft.com/office/powerpoint/2010/main" val="3039487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Grayrobi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438"/>
            <a:ext cx="4232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0" y="1981200"/>
            <a:ext cx="914400" cy="4876800"/>
          </a:xfrm>
          <a:prstGeom prst="rect">
            <a:avLst/>
          </a:prstGeom>
          <a:solidFill>
            <a:srgbClr val="A905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grpSp>
        <p:nvGrpSpPr>
          <p:cNvPr id="6" name="Group 6"/>
          <p:cNvGrpSpPr>
            <a:grpSpLocks/>
          </p:cNvGrpSpPr>
          <p:nvPr/>
        </p:nvGrpSpPr>
        <p:grpSpPr bwMode="auto">
          <a:xfrm>
            <a:off x="635000" y="838200"/>
            <a:ext cx="8077200" cy="304800"/>
            <a:chOff x="400" y="336"/>
            <a:chExt cx="5088" cy="192"/>
          </a:xfrm>
        </p:grpSpPr>
        <p:sp>
          <p:nvSpPr>
            <p:cNvPr id="7" name="Rectangle 7"/>
            <p:cNvSpPr>
              <a:spLocks noChangeArrowheads="1"/>
            </p:cNvSpPr>
            <p:nvPr/>
          </p:nvSpPr>
          <p:spPr bwMode="auto">
            <a:xfrm>
              <a:off x="3952" y="336"/>
              <a:ext cx="1536" cy="192"/>
            </a:xfrm>
            <a:prstGeom prst="rect">
              <a:avLst/>
            </a:prstGeom>
            <a:solidFill>
              <a:srgbClr val="A905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969696"/>
                </a:solidFill>
                <a:latin typeface="Times New Roman" pitchFamily="18" charset="0"/>
              </a:endParaRPr>
            </a:p>
          </p:txBody>
        </p:sp>
        <p:sp>
          <p:nvSpPr>
            <p:cNvPr id="8" name="Line 8"/>
            <p:cNvSpPr>
              <a:spLocks noChangeShapeType="1"/>
            </p:cNvSpPr>
            <p:nvPr/>
          </p:nvSpPr>
          <p:spPr bwMode="auto">
            <a:xfrm>
              <a:off x="400" y="432"/>
              <a:ext cx="5088" cy="0"/>
            </a:xfrm>
            <a:prstGeom prst="line">
              <a:avLst/>
            </a:prstGeom>
            <a:noFill/>
            <a:ln w="444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Rectangle 9"/>
          <p:cNvSpPr>
            <a:spLocks noChangeArrowheads="1"/>
          </p:cNvSpPr>
          <p:nvPr/>
        </p:nvSpPr>
        <p:spPr bwMode="auto">
          <a:xfrm>
            <a:off x="6781800" y="64770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b="1">
                <a:solidFill>
                  <a:srgbClr val="A90533"/>
                </a:solidFill>
              </a:rPr>
              <a:t>www.gray-robinson.com</a:t>
            </a:r>
          </a:p>
        </p:txBody>
      </p:sp>
      <p:sp>
        <p:nvSpPr>
          <p:cNvPr id="26626"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26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40298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405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4969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51038"/>
            <a:ext cx="8229600" cy="4221162"/>
          </a:xfrm>
        </p:spPr>
        <p:txBody>
          <a:bodyPr/>
          <a:lstStyle/>
          <a:p>
            <a:pPr lvl="0"/>
            <a:endParaRPr lang="en-US" noProof="0" smtClean="0"/>
          </a:p>
        </p:txBody>
      </p:sp>
    </p:spTree>
    <p:extLst>
      <p:ext uri="{BB962C8B-B14F-4D97-AF65-F5344CB8AC3E}">
        <p14:creationId xmlns:p14="http://schemas.microsoft.com/office/powerpoint/2010/main" val="105057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669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94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51038"/>
            <a:ext cx="4038600" cy="4221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51038"/>
            <a:ext cx="4038600" cy="4221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45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76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477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2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0449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731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51038"/>
            <a:ext cx="82296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13"/>
          <p:cNvGrpSpPr>
            <a:grpSpLocks/>
          </p:cNvGrpSpPr>
          <p:nvPr/>
        </p:nvGrpSpPr>
        <p:grpSpPr bwMode="auto">
          <a:xfrm>
            <a:off x="635000" y="6248400"/>
            <a:ext cx="8077200" cy="304800"/>
            <a:chOff x="400" y="336"/>
            <a:chExt cx="5088" cy="192"/>
          </a:xfrm>
        </p:grpSpPr>
        <p:sp>
          <p:nvSpPr>
            <p:cNvPr id="1032" name="Rectangle 14"/>
            <p:cNvSpPr>
              <a:spLocks noChangeArrowheads="1"/>
            </p:cNvSpPr>
            <p:nvPr/>
          </p:nvSpPr>
          <p:spPr bwMode="auto">
            <a:xfrm>
              <a:off x="3952" y="336"/>
              <a:ext cx="1536" cy="192"/>
            </a:xfrm>
            <a:prstGeom prst="rect">
              <a:avLst/>
            </a:prstGeom>
            <a:solidFill>
              <a:srgbClr val="A905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1033" name="Line 15"/>
            <p:cNvSpPr>
              <a:spLocks noChangeShapeType="1"/>
            </p:cNvSpPr>
            <p:nvPr/>
          </p:nvSpPr>
          <p:spPr bwMode="auto">
            <a:xfrm>
              <a:off x="400" y="432"/>
              <a:ext cx="5088" cy="0"/>
            </a:xfrm>
            <a:prstGeom prst="line">
              <a:avLst/>
            </a:prstGeom>
            <a:noFill/>
            <a:ln w="444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9" name="Rectangle 16"/>
          <p:cNvSpPr>
            <a:spLocks noChangeArrowheads="1"/>
          </p:cNvSpPr>
          <p:nvPr/>
        </p:nvSpPr>
        <p:spPr bwMode="auto">
          <a:xfrm>
            <a:off x="533400" y="6477000"/>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b="1">
                <a:solidFill>
                  <a:srgbClr val="A90533"/>
                </a:solidFill>
              </a:rPr>
              <a:t>www.gray-robinson.com</a:t>
            </a:r>
          </a:p>
        </p:txBody>
      </p:sp>
      <p:sp>
        <p:nvSpPr>
          <p:cNvPr id="1030" name="Rectangle 17"/>
          <p:cNvSpPr>
            <a:spLocks noChangeArrowheads="1"/>
          </p:cNvSpPr>
          <p:nvPr/>
        </p:nvSpPr>
        <p:spPr bwMode="auto">
          <a:xfrm>
            <a:off x="68580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CB6C93A-92E8-46A2-A14A-DBA5DF3DB558}" type="slidenum">
              <a:rPr lang="en-US" sz="1000"/>
              <a:pPr algn="r"/>
              <a:t>‹#›</a:t>
            </a:fld>
            <a:endParaRPr lang="en-US" sz="1000"/>
          </a:p>
        </p:txBody>
      </p:sp>
      <p:pic>
        <p:nvPicPr>
          <p:cNvPr id="1031" name="Picture 18" descr="Grayrobins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52400"/>
            <a:ext cx="3505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Peter.Quinter@Gray-Robinson.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Peter.Quinter@Gray-Robinson.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whitehouse.gov/issues/economy-job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agc.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ChangeArrowheads="1"/>
          </p:cNvSpPr>
          <p:nvPr/>
        </p:nvSpPr>
        <p:spPr bwMode="auto">
          <a:xfrm>
            <a:off x="0" y="2979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57" name="Rectangle 9"/>
          <p:cNvSpPr>
            <a:spLocks noChangeArrowheads="1"/>
          </p:cNvSpPr>
          <p:nvPr/>
        </p:nvSpPr>
        <p:spPr bwMode="auto">
          <a:xfrm>
            <a:off x="970954" y="2057400"/>
            <a:ext cx="79248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4400" b="1" dirty="0" smtClean="0">
                <a:latin typeface="Arial" charset="0"/>
                <a:cs typeface="Times New Roman" pitchFamily="18" charset="0"/>
              </a:rPr>
              <a:t>Florida Bar- </a:t>
            </a:r>
            <a:r>
              <a:rPr lang="en-US" altLang="en-US" sz="4400" b="1" dirty="0" err="1" smtClean="0">
                <a:latin typeface="Arial" charset="0"/>
                <a:cs typeface="Times New Roman" pitchFamily="18" charset="0"/>
              </a:rPr>
              <a:t>RPPTL</a:t>
            </a:r>
            <a:r>
              <a:rPr lang="en-US" altLang="en-US" sz="4400" b="1" dirty="0" smtClean="0">
                <a:latin typeface="Arial" charset="0"/>
                <a:cs typeface="Times New Roman" pitchFamily="18" charset="0"/>
              </a:rPr>
              <a:t> </a:t>
            </a:r>
            <a:r>
              <a:rPr lang="en-US" altLang="en-US" sz="4400" b="1" smtClean="0">
                <a:latin typeface="Arial" charset="0"/>
                <a:cs typeface="Times New Roman" pitchFamily="18" charset="0"/>
              </a:rPr>
              <a:t>Section Construction </a:t>
            </a:r>
            <a:r>
              <a:rPr lang="en-US" altLang="en-US" sz="4400" b="1" dirty="0" smtClean="0">
                <a:latin typeface="Arial" charset="0"/>
                <a:cs typeface="Times New Roman" pitchFamily="18" charset="0"/>
              </a:rPr>
              <a:t>Law Committee</a:t>
            </a:r>
          </a:p>
          <a:p>
            <a:pPr algn="ctr"/>
            <a:r>
              <a:rPr lang="en-US" altLang="en-US" sz="4400" b="1" dirty="0" smtClean="0">
                <a:cs typeface="Times New Roman" pitchFamily="18" charset="0"/>
              </a:rPr>
              <a:t>November 11, 2019</a:t>
            </a:r>
            <a:endParaRPr lang="en-US" altLang="en-US" sz="4400" b="1" dirty="0" smtClean="0">
              <a:latin typeface="Arial" charset="0"/>
              <a:cs typeface="Times New Roman" pitchFamily="18" charset="0"/>
            </a:endParaRPr>
          </a:p>
          <a:p>
            <a:pPr algn="ctr"/>
            <a:r>
              <a:rPr lang="en-US" altLang="en-US" sz="4400" b="1" dirty="0" smtClean="0">
                <a:latin typeface="Arial" charset="0"/>
                <a:cs typeface="Times New Roman" pitchFamily="18" charset="0"/>
              </a:rPr>
              <a:t>Peter Quinter, Esq.</a:t>
            </a:r>
          </a:p>
        </p:txBody>
      </p:sp>
      <p:pic>
        <p:nvPicPr>
          <p:cNvPr id="1026" name="Picture 2" descr="C:\Users\yrojas\Desktop\Logos\GR_ballmark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52400"/>
            <a:ext cx="1518494" cy="156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54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19" y="1143000"/>
            <a:ext cx="8229600" cy="1143000"/>
          </a:xfrm>
        </p:spPr>
        <p:txBody>
          <a:bodyPr/>
          <a:lstStyle/>
          <a:p>
            <a:r>
              <a:rPr lang="en-US" dirty="0"/>
              <a:t>Effects of Trade War on U.S. Construction Industry</a:t>
            </a:r>
          </a:p>
        </p:txBody>
      </p:sp>
      <p:pic>
        <p:nvPicPr>
          <p:cNvPr id="2050"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90800"/>
            <a:ext cx="6700838" cy="263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87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Trade War on U.S. Construction Industry</a:t>
            </a:r>
          </a:p>
        </p:txBody>
      </p:sp>
      <p:pic>
        <p:nvPicPr>
          <p:cNvPr id="3075"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6691313" cy="359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44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82581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66800"/>
            <a:ext cx="8229600" cy="1143000"/>
          </a:xfrm>
        </p:spPr>
        <p:txBody>
          <a:bodyPr/>
          <a:lstStyle/>
          <a:p>
            <a:r>
              <a:rPr lang="en-US" dirty="0" smtClean="0"/>
              <a:t>Effects of Trade War on U.S. Construction Industry</a:t>
            </a:r>
            <a:endParaRPr lang="en-US" dirty="0"/>
          </a:p>
        </p:txBody>
      </p:sp>
    </p:spTree>
    <p:extLst>
      <p:ext uri="{BB962C8B-B14F-4D97-AF65-F5344CB8AC3E}">
        <p14:creationId xmlns:p14="http://schemas.microsoft.com/office/powerpoint/2010/main" val="381069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000" y="1524000"/>
            <a:ext cx="7381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43000" y="2667000"/>
            <a:ext cx="7381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43000" y="3962400"/>
            <a:ext cx="7381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87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8034338" cy="289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48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434263" cy="369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8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057870"/>
            <a:ext cx="4572000" cy="923330"/>
          </a:xfrm>
          <a:prstGeom prst="rect">
            <a:avLst/>
          </a:prstGeom>
        </p:spPr>
        <p:txBody>
          <a:bodyPr>
            <a:spAutoFit/>
          </a:bodyPr>
          <a:lstStyle/>
          <a:p>
            <a:pPr marL="0" marR="0">
              <a:spcBef>
                <a:spcPts val="0"/>
              </a:spcBef>
              <a:spcAft>
                <a:spcPts val="0"/>
              </a:spcAft>
            </a:pPr>
            <a:r>
              <a:rPr lang="en-US" dirty="0" err="1">
                <a:latin typeface="Calibri" panose="020F0502020204030204" pitchFamily="34" charset="0"/>
                <a:ea typeface="Calibri" panose="020F0502020204030204" pitchFamily="34" charset="0"/>
              </a:rPr>
              <a:t>HTSUS</a:t>
            </a:r>
            <a:r>
              <a:rPr lang="en-US" dirty="0">
                <a:latin typeface="Calibri" panose="020F0502020204030204" pitchFamily="34" charset="0"/>
                <a:ea typeface="Calibri" panose="020F0502020204030204" pitchFamily="34" charset="0"/>
              </a:rPr>
              <a:t> Chapter 99, Subchapter III, U.S. Note 16(c)</a:t>
            </a:r>
          </a:p>
          <a:p>
            <a:pPr marL="0" marR="0">
              <a:spcBef>
                <a:spcPts val="0"/>
              </a:spcBef>
              <a:spcAft>
                <a:spcPts val="0"/>
              </a:spcAft>
            </a:pPr>
            <a:r>
              <a:rPr lang="en-US" dirty="0">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pic>
        <p:nvPicPr>
          <p:cNvPr id="614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15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88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819400" y="2266950"/>
            <a:ext cx="6172200" cy="3657600"/>
          </a:xfrm>
        </p:spPr>
        <p:txBody>
          <a:bodyPr/>
          <a:lstStyle/>
          <a:p>
            <a:pPr eaLnBrk="1" hangingPunct="1"/>
            <a:endParaRPr lang="en-US" sz="1800" b="1" dirty="0" smtClean="0"/>
          </a:p>
          <a:p>
            <a:pPr eaLnBrk="1" hangingPunct="1"/>
            <a:r>
              <a:rPr lang="en-US" sz="2000" b="1" dirty="0" smtClean="0"/>
              <a:t>Peter Quinter, Attorney</a:t>
            </a:r>
          </a:p>
          <a:p>
            <a:pPr eaLnBrk="1" hangingPunct="1"/>
            <a:r>
              <a:rPr lang="en-US" sz="2000" b="1" dirty="0" smtClean="0"/>
              <a:t>Customs &amp; International Trade Law Group</a:t>
            </a:r>
          </a:p>
          <a:p>
            <a:pPr eaLnBrk="1" hangingPunct="1"/>
            <a:r>
              <a:rPr lang="en-US" sz="2000" b="1" dirty="0" smtClean="0"/>
              <a:t>GrayRobinson, P.A.</a:t>
            </a:r>
          </a:p>
          <a:p>
            <a:pPr eaLnBrk="1" hangingPunct="1"/>
            <a:r>
              <a:rPr lang="en-US" sz="2000" dirty="0" smtClean="0"/>
              <a:t>Mobile (954) 270-1864</a:t>
            </a:r>
          </a:p>
          <a:p>
            <a:pPr eaLnBrk="1" hangingPunct="1"/>
            <a:r>
              <a:rPr lang="en-US" sz="2000" dirty="0" smtClean="0"/>
              <a:t>Office (305) 416-6960</a:t>
            </a:r>
          </a:p>
          <a:p>
            <a:pPr eaLnBrk="1" hangingPunct="1"/>
            <a:r>
              <a:rPr lang="en-US" sz="2000" dirty="0" smtClean="0"/>
              <a:t>Miami, Florida</a:t>
            </a:r>
          </a:p>
          <a:p>
            <a:pPr eaLnBrk="1" hangingPunct="1"/>
            <a:r>
              <a:rPr lang="en-US" sz="2000" dirty="0" smtClean="0">
                <a:hlinkClick r:id="rId2"/>
              </a:rPr>
              <a:t>Peter.Quinter@Gray-Robinson.com</a:t>
            </a:r>
            <a:endParaRPr lang="en-US" sz="2000" dirty="0" smtClean="0"/>
          </a:p>
          <a:p>
            <a:pPr eaLnBrk="1" hangingPunct="1"/>
            <a:r>
              <a:rPr lang="en-US" sz="2000" dirty="0" smtClean="0"/>
              <a:t>Skype: </a:t>
            </a:r>
            <a:r>
              <a:rPr lang="en-US" sz="2000" dirty="0" err="1" smtClean="0"/>
              <a:t>Peter.Quinter1</a:t>
            </a:r>
            <a:endParaRPr lang="en-US" sz="20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86000"/>
            <a:ext cx="2895600" cy="3619500"/>
          </a:xfrm>
          <a:prstGeom prst="rect">
            <a:avLst/>
          </a:prstGeom>
        </p:spPr>
      </p:pic>
    </p:spTree>
    <p:extLst>
      <p:ext uri="{BB962C8B-B14F-4D97-AF65-F5344CB8AC3E}">
        <p14:creationId xmlns:p14="http://schemas.microsoft.com/office/powerpoint/2010/main" val="391794533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819400" y="2266950"/>
            <a:ext cx="6172200" cy="3657600"/>
          </a:xfrm>
        </p:spPr>
        <p:txBody>
          <a:bodyPr/>
          <a:lstStyle/>
          <a:p>
            <a:pPr eaLnBrk="1" hangingPunct="1"/>
            <a:endParaRPr lang="en-US" sz="1800" b="1" dirty="0" smtClean="0"/>
          </a:p>
          <a:p>
            <a:pPr eaLnBrk="1" hangingPunct="1"/>
            <a:r>
              <a:rPr lang="en-US" sz="2000" b="1" dirty="0" smtClean="0"/>
              <a:t>Peter Quinter, Attorney</a:t>
            </a:r>
          </a:p>
          <a:p>
            <a:pPr eaLnBrk="1" hangingPunct="1"/>
            <a:r>
              <a:rPr lang="en-US" sz="2000" b="1" dirty="0" smtClean="0"/>
              <a:t>Customs &amp; International Trade Law Group</a:t>
            </a:r>
          </a:p>
          <a:p>
            <a:pPr eaLnBrk="1" hangingPunct="1"/>
            <a:r>
              <a:rPr lang="en-US" sz="2000" b="1" dirty="0" smtClean="0"/>
              <a:t>GrayRobinson, P.A.</a:t>
            </a:r>
          </a:p>
          <a:p>
            <a:pPr eaLnBrk="1" hangingPunct="1"/>
            <a:r>
              <a:rPr lang="en-US" sz="2000" dirty="0" smtClean="0"/>
              <a:t>Mobile (954) 270-1864</a:t>
            </a:r>
          </a:p>
          <a:p>
            <a:pPr eaLnBrk="1" hangingPunct="1"/>
            <a:r>
              <a:rPr lang="en-US" sz="2000" dirty="0" smtClean="0"/>
              <a:t>Office (305) 416-6960</a:t>
            </a:r>
          </a:p>
          <a:p>
            <a:pPr eaLnBrk="1" hangingPunct="1"/>
            <a:r>
              <a:rPr lang="en-US" sz="2000" dirty="0" smtClean="0"/>
              <a:t>Miami, Florida</a:t>
            </a:r>
          </a:p>
          <a:p>
            <a:pPr eaLnBrk="1" hangingPunct="1"/>
            <a:r>
              <a:rPr lang="en-US" sz="2000" dirty="0" smtClean="0">
                <a:hlinkClick r:id="rId2"/>
              </a:rPr>
              <a:t>Peter.Quinter@Gray-Robinson.com</a:t>
            </a:r>
            <a:endParaRPr lang="en-US" sz="2000" dirty="0" smtClean="0"/>
          </a:p>
          <a:p>
            <a:pPr eaLnBrk="1" hangingPunct="1"/>
            <a:r>
              <a:rPr lang="en-US" sz="2000" dirty="0" smtClean="0"/>
              <a:t>Skype: </a:t>
            </a:r>
            <a:r>
              <a:rPr lang="en-US" sz="2000" dirty="0" err="1" smtClean="0"/>
              <a:t>Peter.Quinter1</a:t>
            </a:r>
            <a:endParaRPr lang="en-US" sz="20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86000"/>
            <a:ext cx="2895600" cy="3619500"/>
          </a:xfrm>
          <a:prstGeom prst="rect">
            <a:avLst/>
          </a:prstGeom>
        </p:spPr>
      </p:pic>
    </p:spTree>
    <p:extLst>
      <p:ext uri="{BB962C8B-B14F-4D97-AF65-F5344CB8AC3E}">
        <p14:creationId xmlns:p14="http://schemas.microsoft.com/office/powerpoint/2010/main" val="91228489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838200" y="914400"/>
            <a:ext cx="7772400" cy="762000"/>
          </a:xfrm>
        </p:spPr>
        <p:txBody>
          <a:bodyPr/>
          <a:lstStyle/>
          <a:p>
            <a:pPr eaLnBrk="1" hangingPunct="1"/>
            <a:r>
              <a:rPr lang="en-US" sz="2400" dirty="0" smtClean="0"/>
              <a:t>Do you have questions about importing/exporting? </a:t>
            </a:r>
            <a:br>
              <a:rPr lang="en-US" sz="2400" dirty="0" smtClean="0"/>
            </a:br>
            <a:r>
              <a:rPr lang="en-US" sz="1100" dirty="0"/>
              <a:t/>
            </a:r>
            <a:br>
              <a:rPr lang="en-US" sz="1100" dirty="0"/>
            </a:br>
            <a:r>
              <a:rPr lang="en-US" b="1" u="sng" dirty="0" smtClean="0">
                <a:solidFill>
                  <a:srgbClr val="0070C0"/>
                </a:solidFill>
              </a:rPr>
              <a:t>www.GRCustomsLaw.com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57912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81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log.billhurst.com/lawyer-login-panel/wp-content/uploads/2011/01/Best-Lawyers-emblem-1.2.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3787407" cy="3924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00" y="1730525"/>
            <a:ext cx="4267199" cy="2062103"/>
          </a:xfrm>
          <a:prstGeom prst="rect">
            <a:avLst/>
          </a:prstGeom>
          <a:noFill/>
        </p:spPr>
        <p:txBody>
          <a:bodyPr wrap="square" rtlCol="0">
            <a:spAutoFit/>
          </a:bodyPr>
          <a:lstStyle/>
          <a:p>
            <a:r>
              <a:rPr lang="en-US" sz="3200" dirty="0" smtClean="0"/>
              <a:t>Recognized as one of the “Best Lawyers in America” from 2009 to 2019</a:t>
            </a:r>
            <a:endParaRPr lang="en-US" sz="3200" dirty="0"/>
          </a:p>
        </p:txBody>
      </p:sp>
    </p:spTree>
    <p:extLst>
      <p:ext uri="{BB962C8B-B14F-4D97-AF65-F5344CB8AC3E}">
        <p14:creationId xmlns:p14="http://schemas.microsoft.com/office/powerpoint/2010/main" val="26451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76400"/>
            <a:ext cx="8229600" cy="2677656"/>
          </a:xfrm>
          <a:prstGeom prst="rect">
            <a:avLst/>
          </a:prstGeom>
        </p:spPr>
        <p:txBody>
          <a:bodyPr wrap="square">
            <a:spAutoFit/>
          </a:bodyPr>
          <a:lstStyle/>
          <a:p>
            <a:pPr marL="0" marR="0" algn="just">
              <a:spcBef>
                <a:spcPts val="0"/>
              </a:spcBef>
              <a:spcAft>
                <a:spcPts val="0"/>
              </a:spcAft>
            </a:pPr>
            <a:r>
              <a:rPr lang="en-US" dirty="0">
                <a:solidFill>
                  <a:srgbClr val="222222"/>
                </a:solidFill>
                <a:latin typeface="Arial" panose="020B0604020202020204" pitchFamily="34" charset="0"/>
                <a:ea typeface="Calibri" panose="020F0502020204030204" pitchFamily="34" charset="0"/>
              </a:rPr>
              <a:t>An </a:t>
            </a:r>
            <a:r>
              <a:rPr lang="en-US" b="1" dirty="0">
                <a:solidFill>
                  <a:srgbClr val="222222"/>
                </a:solidFill>
                <a:latin typeface="Arial" panose="020B0604020202020204" pitchFamily="34" charset="0"/>
                <a:ea typeface="Calibri" panose="020F0502020204030204" pitchFamily="34" charset="0"/>
              </a:rPr>
              <a:t>anti</a:t>
            </a:r>
            <a:r>
              <a:rPr lang="en-US" dirty="0">
                <a:solidFill>
                  <a:srgbClr val="222222"/>
                </a:solidFill>
                <a:latin typeface="Arial" panose="020B0604020202020204" pitchFamily="34" charset="0"/>
                <a:ea typeface="Calibri" panose="020F0502020204030204" pitchFamily="34" charset="0"/>
              </a:rPr>
              <a:t>-</a:t>
            </a:r>
            <a:r>
              <a:rPr lang="en-US" b="1" dirty="0">
                <a:solidFill>
                  <a:srgbClr val="222222"/>
                </a:solidFill>
                <a:latin typeface="Arial" panose="020B0604020202020204" pitchFamily="34" charset="0"/>
                <a:ea typeface="Calibri" panose="020F0502020204030204" pitchFamily="34" charset="0"/>
              </a:rPr>
              <a:t>dumping duty</a:t>
            </a:r>
            <a:r>
              <a:rPr lang="en-US" dirty="0">
                <a:solidFill>
                  <a:srgbClr val="222222"/>
                </a:solidFill>
                <a:latin typeface="Arial" panose="020B0604020202020204" pitchFamily="34" charset="0"/>
                <a:ea typeface="Calibri" panose="020F0502020204030204" pitchFamily="34" charset="0"/>
              </a:rPr>
              <a:t> is a protectionist tariff that a domestic government imposes on foreign imports that it believes are priced below fair market value. </a:t>
            </a:r>
            <a:r>
              <a:rPr lang="en-US" b="1" dirty="0">
                <a:solidFill>
                  <a:srgbClr val="222222"/>
                </a:solidFill>
                <a:latin typeface="Arial" panose="020B0604020202020204" pitchFamily="34" charset="0"/>
                <a:ea typeface="Calibri" panose="020F0502020204030204" pitchFamily="34" charset="0"/>
              </a:rPr>
              <a:t>Dumping</a:t>
            </a:r>
            <a:r>
              <a:rPr lang="en-US" dirty="0">
                <a:solidFill>
                  <a:srgbClr val="222222"/>
                </a:solidFill>
                <a:latin typeface="Arial" panose="020B0604020202020204" pitchFamily="34" charset="0"/>
                <a:ea typeface="Calibri" panose="020F0502020204030204" pitchFamily="34" charset="0"/>
              </a:rPr>
              <a:t> is a process where a company exports a product at a price lower than the price it normally charges in its own home market.</a:t>
            </a:r>
            <a:endParaRPr lang="en-US" sz="2000" dirty="0">
              <a:latin typeface="Calibri" panose="020F0502020204030204" pitchFamily="34" charset="0"/>
              <a:ea typeface="Calibri" panose="020F0502020204030204" pitchFamily="34" charset="0"/>
            </a:endParaRPr>
          </a:p>
          <a:p>
            <a:pPr marL="0" marR="0" algn="just">
              <a:spcBef>
                <a:spcPts val="0"/>
              </a:spcBef>
              <a:spcAft>
                <a:spcPts val="0"/>
              </a:spcAft>
            </a:pPr>
            <a:r>
              <a:rPr lang="en-US" dirty="0">
                <a:solidFill>
                  <a:srgbClr val="222222"/>
                </a:solidFill>
                <a:latin typeface="Arial" panose="020B060402020202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0" marR="0" algn="just">
              <a:spcBef>
                <a:spcPts val="0"/>
              </a:spcBef>
              <a:spcAft>
                <a:spcPts val="0"/>
              </a:spcAft>
            </a:pPr>
            <a:r>
              <a:rPr lang="en-US" b="1" dirty="0">
                <a:solidFill>
                  <a:srgbClr val="222222"/>
                </a:solidFill>
                <a:latin typeface="Arial" panose="020B0604020202020204" pitchFamily="34" charset="0"/>
                <a:ea typeface="Calibri" panose="020F0502020204030204" pitchFamily="34" charset="0"/>
              </a:rPr>
              <a:t>Countervailing</a:t>
            </a:r>
            <a:r>
              <a:rPr lang="en-US" dirty="0">
                <a:solidFill>
                  <a:srgbClr val="222222"/>
                </a:solidFill>
                <a:latin typeface="Arial" panose="020B0604020202020204" pitchFamily="34" charset="0"/>
                <a:ea typeface="Calibri" panose="020F0502020204030204" pitchFamily="34" charset="0"/>
              </a:rPr>
              <a:t> duty (</a:t>
            </a:r>
            <a:r>
              <a:rPr lang="en-US" dirty="0" err="1">
                <a:solidFill>
                  <a:srgbClr val="222222"/>
                </a:solidFill>
                <a:latin typeface="Arial" panose="020B0604020202020204" pitchFamily="34" charset="0"/>
                <a:ea typeface="Calibri" panose="020F0502020204030204" pitchFamily="34" charset="0"/>
              </a:rPr>
              <a:t>CVD</a:t>
            </a:r>
            <a:r>
              <a:rPr lang="en-US" dirty="0">
                <a:solidFill>
                  <a:srgbClr val="222222"/>
                </a:solidFill>
                <a:latin typeface="Arial" panose="020B0604020202020204" pitchFamily="34" charset="0"/>
                <a:ea typeface="Calibri" panose="020F0502020204030204" pitchFamily="34" charset="0"/>
              </a:rPr>
              <a:t>) cases are established when a foreign government provides assistance and subsidies, such as tax breaks, to manufacturers that export goods to the U.S., enabling the manufacturers to sell the goods cheaper than domestic manufacturers.</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0063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1066800"/>
            <a:ext cx="8915400" cy="4552545"/>
          </a:xfrm>
          <a:prstGeom prst="rect">
            <a:avLst/>
          </a:prstGeom>
        </p:spPr>
      </p:pic>
    </p:spTree>
    <p:extLst>
      <p:ext uri="{BB962C8B-B14F-4D97-AF65-F5344CB8AC3E}">
        <p14:creationId xmlns:p14="http://schemas.microsoft.com/office/powerpoint/2010/main" val="393818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7772400" cy="1362075"/>
          </a:xfrm>
        </p:spPr>
        <p:txBody>
          <a:bodyPr/>
          <a:lstStyle/>
          <a:p>
            <a:pPr algn="ctr"/>
            <a:r>
              <a:rPr lang="en-US" sz="1200" b="1" dirty="0"/>
              <a:t>Presidential Proclamation on Adjusting Imports of Steel into the United States</a:t>
            </a:r>
            <a:r>
              <a:rPr lang="en-US" sz="1200" dirty="0"/>
              <a:t/>
            </a:r>
            <a:br>
              <a:rPr lang="en-US" sz="1200" dirty="0"/>
            </a:br>
            <a:r>
              <a:rPr lang="en-US" sz="1200" b="1" cap="all" dirty="0">
                <a:hlinkClick r:id="rId2"/>
              </a:rPr>
              <a:t>Economy &amp; Jobs </a:t>
            </a:r>
            <a:r>
              <a:rPr lang="en-US" sz="1200" dirty="0"/>
              <a:t/>
            </a:r>
            <a:br>
              <a:rPr lang="en-US" sz="1200" dirty="0"/>
            </a:br>
            <a:r>
              <a:rPr lang="en-US" sz="1200" i="1" dirty="0"/>
              <a:t>Issued on: March 8, 2018 </a:t>
            </a:r>
            <a:r>
              <a:rPr lang="en-US" sz="1400" dirty="0"/>
              <a:t/>
            </a:r>
            <a:br>
              <a:rPr lang="en-US" sz="1400" dirty="0"/>
            </a:br>
            <a:endParaRPr lang="en-US" sz="1400" dirty="0"/>
          </a:p>
        </p:txBody>
      </p:sp>
      <p:sp>
        <p:nvSpPr>
          <p:cNvPr id="5" name="Text Placeholder 4"/>
          <p:cNvSpPr>
            <a:spLocks noGrp="1"/>
          </p:cNvSpPr>
          <p:nvPr>
            <p:ph type="body" idx="1"/>
          </p:nvPr>
        </p:nvSpPr>
        <p:spPr>
          <a:xfrm>
            <a:off x="381000" y="2895600"/>
            <a:ext cx="7772400" cy="3417887"/>
          </a:xfrm>
        </p:spPr>
        <p:txBody>
          <a:bodyPr/>
          <a:lstStyle/>
          <a:p>
            <a:pPr algn="just">
              <a:spcBef>
                <a:spcPts val="0"/>
              </a:spcBef>
              <a:spcAft>
                <a:spcPts val="0"/>
              </a:spcAft>
            </a:pPr>
            <a:r>
              <a:rPr lang="en-US" sz="1100" dirty="0">
                <a:solidFill>
                  <a:srgbClr val="293340"/>
                </a:solidFill>
                <a:latin typeface="Source Sans Pro"/>
                <a:ea typeface="Calibri" panose="020F0502020204030204" pitchFamily="34" charset="0"/>
              </a:rPr>
              <a:t>1.  On </a:t>
            </a:r>
            <a:r>
              <a:rPr lang="en-US" sz="1100" dirty="0" smtClean="0">
                <a:solidFill>
                  <a:srgbClr val="293340"/>
                </a:solidFill>
                <a:latin typeface="Source Sans Pro"/>
                <a:ea typeface="Calibri" panose="020F0502020204030204" pitchFamily="34" charset="0"/>
              </a:rPr>
              <a:t>January </a:t>
            </a:r>
            <a:r>
              <a:rPr lang="en-US" sz="1100" dirty="0">
                <a:solidFill>
                  <a:srgbClr val="293340"/>
                </a:solidFill>
                <a:latin typeface="Source Sans Pro"/>
                <a:ea typeface="Calibri" panose="020F0502020204030204" pitchFamily="34" charset="0"/>
              </a:rPr>
              <a:t>11, 2018, the Secretary of Commerce (Secretary) transmitted to me a report on his investigation into the effect of imports of steel mill articles (steel articles) </a:t>
            </a:r>
            <a:r>
              <a:rPr lang="en-US" sz="1100" dirty="0" smtClean="0">
                <a:solidFill>
                  <a:srgbClr val="293340"/>
                </a:solidFill>
                <a:latin typeface="Source Sans Pro"/>
                <a:ea typeface="Calibri" panose="020F0502020204030204" pitchFamily="34" charset="0"/>
              </a:rPr>
              <a:t>and </a:t>
            </a:r>
            <a:r>
              <a:rPr lang="en-US" sz="1100" dirty="0">
                <a:solidFill>
                  <a:srgbClr val="293340"/>
                </a:solidFill>
                <a:latin typeface="Source Sans Pro"/>
                <a:ea typeface="Calibri" panose="020F0502020204030204" pitchFamily="34" charset="0"/>
              </a:rPr>
              <a:t>the circumstances of global excess capacity for producing steel are “weakening our internal economy,” resulting on the national security of the United States under section 232 of the Trade Expansion Act of 1962, as amended (19 </a:t>
            </a:r>
            <a:r>
              <a:rPr lang="en-US" sz="1100" dirty="0" err="1">
                <a:solidFill>
                  <a:srgbClr val="293340"/>
                </a:solidFill>
                <a:latin typeface="Source Sans Pro"/>
                <a:ea typeface="Calibri" panose="020F0502020204030204" pitchFamily="34" charset="0"/>
              </a:rPr>
              <a:t>U.S.C</a:t>
            </a:r>
            <a:r>
              <a:rPr lang="en-US" sz="1100" dirty="0">
                <a:solidFill>
                  <a:srgbClr val="293340"/>
                </a:solidFill>
                <a:latin typeface="Source Sans Pro"/>
                <a:ea typeface="Calibri" panose="020F0502020204030204" pitchFamily="34" charset="0"/>
              </a:rPr>
              <a:t>. 1862</a:t>
            </a:r>
            <a:r>
              <a:rPr lang="en-US" sz="1100" dirty="0" smtClean="0">
                <a:solidFill>
                  <a:srgbClr val="293340"/>
                </a:solidFill>
                <a:latin typeface="Source Sans Pro"/>
                <a:ea typeface="Calibri" panose="020F0502020204030204" pitchFamily="34" charset="0"/>
              </a:rPr>
              <a:t>).</a:t>
            </a:r>
          </a:p>
          <a:p>
            <a:pPr algn="just">
              <a:spcBef>
                <a:spcPts val="0"/>
              </a:spcBef>
              <a:spcAft>
                <a:spcPts val="0"/>
              </a:spcAft>
            </a:pPr>
            <a:endParaRPr lang="en-US" sz="1100" dirty="0" smtClean="0">
              <a:latin typeface="Calibri" panose="020F0502020204030204" pitchFamily="34" charset="0"/>
              <a:ea typeface="Calibri" panose="020F0502020204030204" pitchFamily="34" charset="0"/>
            </a:endParaRPr>
          </a:p>
          <a:p>
            <a:pPr algn="just">
              <a:spcBef>
                <a:spcPts val="0"/>
              </a:spcBef>
              <a:spcAft>
                <a:spcPts val="0"/>
              </a:spcAft>
            </a:pPr>
            <a:r>
              <a:rPr lang="en-US" sz="1100" dirty="0" smtClean="0">
                <a:solidFill>
                  <a:srgbClr val="293340"/>
                </a:solidFill>
                <a:latin typeface="Source Sans Pro"/>
                <a:ea typeface="Calibri" panose="020F0502020204030204" pitchFamily="34" charset="0"/>
              </a:rPr>
              <a:t>2</a:t>
            </a:r>
            <a:r>
              <a:rPr lang="en-US" sz="1100" dirty="0">
                <a:solidFill>
                  <a:srgbClr val="293340"/>
                </a:solidFill>
                <a:latin typeface="Source Sans Pro"/>
                <a:ea typeface="Calibri" panose="020F0502020204030204" pitchFamily="34" charset="0"/>
              </a:rPr>
              <a:t>.  The Secretary found and advised me of his opinion that steel articles are being imported into the United States in such quantities and under such circumstances as to threaten to impair the national security of the United States.  The Secretary found that the present quantities of steel articles imports </a:t>
            </a:r>
            <a:r>
              <a:rPr lang="en-US" sz="1100" dirty="0" smtClean="0">
                <a:solidFill>
                  <a:srgbClr val="293340"/>
                </a:solidFill>
                <a:latin typeface="Source Sans Pro"/>
                <a:ea typeface="Calibri" panose="020F0502020204030204" pitchFamily="34" charset="0"/>
              </a:rPr>
              <a:t>in </a:t>
            </a:r>
            <a:r>
              <a:rPr lang="en-US" sz="1100" dirty="0">
                <a:solidFill>
                  <a:srgbClr val="293340"/>
                </a:solidFill>
                <a:latin typeface="Source Sans Pro"/>
                <a:ea typeface="Calibri" panose="020F0502020204030204" pitchFamily="34" charset="0"/>
              </a:rPr>
              <a:t>the persistent threat of further closures of domestic steel production facilities and the “shrinking [of our] ability to meet national security production requirements in a national emergency.”  Because of these risks and the risk that the United States may be unable to “meet [steel] demands for national defense and critical industries in a national emergency,” and taking into account the close relation of the economic welfare of the Nation to our national security, see 19 </a:t>
            </a:r>
            <a:r>
              <a:rPr lang="en-US" sz="1100" dirty="0" err="1">
                <a:solidFill>
                  <a:srgbClr val="293340"/>
                </a:solidFill>
                <a:latin typeface="Source Sans Pro"/>
                <a:ea typeface="Calibri" panose="020F0502020204030204" pitchFamily="34" charset="0"/>
              </a:rPr>
              <a:t>U.S.C</a:t>
            </a:r>
            <a:r>
              <a:rPr lang="en-US" sz="1100" dirty="0">
                <a:solidFill>
                  <a:srgbClr val="293340"/>
                </a:solidFill>
                <a:latin typeface="Source Sans Pro"/>
                <a:ea typeface="Calibri" panose="020F0502020204030204" pitchFamily="34" charset="0"/>
              </a:rPr>
              <a:t>. 1862(d), the Secretary concluded that the present quantities and circumstances of steel articles imports threaten to impair the national security as defined in section 232 of the Trade Expansion Act of 1962, as amended</a:t>
            </a:r>
            <a:r>
              <a:rPr lang="en-US" sz="1100" dirty="0" smtClean="0">
                <a:solidFill>
                  <a:srgbClr val="293340"/>
                </a:solidFill>
                <a:latin typeface="Source Sans Pro"/>
                <a:ea typeface="Calibri" panose="020F0502020204030204" pitchFamily="34" charset="0"/>
              </a:rPr>
              <a:t>.</a:t>
            </a:r>
          </a:p>
          <a:p>
            <a:pPr algn="just">
              <a:spcBef>
                <a:spcPts val="0"/>
              </a:spcBef>
              <a:spcAft>
                <a:spcPts val="0"/>
              </a:spcAft>
            </a:pPr>
            <a:endParaRPr lang="en-US" sz="1100" dirty="0">
              <a:latin typeface="Calibri" panose="020F0502020204030204" pitchFamily="34" charset="0"/>
              <a:ea typeface="Calibri" panose="020F0502020204030204" pitchFamily="34" charset="0"/>
            </a:endParaRPr>
          </a:p>
          <a:p>
            <a:pPr algn="just">
              <a:spcBef>
                <a:spcPts val="0"/>
              </a:spcBef>
              <a:spcAft>
                <a:spcPts val="0"/>
              </a:spcAft>
            </a:pPr>
            <a:r>
              <a:rPr lang="en-US" sz="1100" dirty="0">
                <a:solidFill>
                  <a:srgbClr val="293340"/>
                </a:solidFill>
                <a:latin typeface="Source Sans Pro"/>
                <a:ea typeface="Calibri" panose="020F0502020204030204" pitchFamily="34" charset="0"/>
              </a:rPr>
              <a:t>8.  In the exercise of these authorities, I have decided to adjust the imports of steel articles by imposing a 25 percent ad valorem tariff on steel articles, as defined below, imported from all countries except Canada and Mexico.  </a:t>
            </a:r>
            <a:endParaRPr lang="en-US" sz="1100" dirty="0">
              <a:latin typeface="Calibri" panose="020F0502020204030204" pitchFamily="34" charset="0"/>
              <a:ea typeface="Calibri" panose="020F0502020204030204" pitchFamily="34" charset="0"/>
            </a:endParaRPr>
          </a:p>
          <a:p>
            <a:pPr algn="just">
              <a:spcBef>
                <a:spcPts val="0"/>
              </a:spcBef>
              <a:spcAft>
                <a:spcPts val="0"/>
              </a:spcAft>
            </a:pPr>
            <a:r>
              <a:rPr lang="en-US" sz="1100" dirty="0">
                <a:solidFill>
                  <a:srgbClr val="293340"/>
                </a:solidFill>
                <a:latin typeface="Source Sans Pro"/>
                <a:ea typeface="Calibri" panose="020F0502020204030204" pitchFamily="34" charset="0"/>
              </a:rPr>
              <a:t>(1)  For the purposes of this proclamation, “steel articles” are defined at the Harmonized Tariff Schedule (</a:t>
            </a:r>
            <a:r>
              <a:rPr lang="en-US" sz="1100" dirty="0" err="1">
                <a:solidFill>
                  <a:srgbClr val="293340"/>
                </a:solidFill>
                <a:latin typeface="Source Sans Pro"/>
                <a:ea typeface="Calibri" panose="020F0502020204030204" pitchFamily="34" charset="0"/>
              </a:rPr>
              <a:t>HTS</a:t>
            </a:r>
            <a:r>
              <a:rPr lang="en-US" sz="1100" dirty="0">
                <a:solidFill>
                  <a:srgbClr val="293340"/>
                </a:solidFill>
                <a:latin typeface="Source Sans Pro"/>
                <a:ea typeface="Calibri" panose="020F0502020204030204" pitchFamily="34" charset="0"/>
              </a:rPr>
              <a:t>) 6‑digit level as:  7206.10 through 7216.50, 7216.99 through 7301.10, 7302.10, 7302.40 through 7302.90, and 7304.10 through 7306.90, including any subsequent revisions to these </a:t>
            </a:r>
            <a:r>
              <a:rPr lang="en-US" sz="1100" dirty="0" err="1">
                <a:solidFill>
                  <a:srgbClr val="293340"/>
                </a:solidFill>
                <a:latin typeface="Source Sans Pro"/>
                <a:ea typeface="Calibri" panose="020F0502020204030204" pitchFamily="34" charset="0"/>
              </a:rPr>
              <a:t>HTS</a:t>
            </a:r>
            <a:r>
              <a:rPr lang="en-US" sz="1100" dirty="0">
                <a:solidFill>
                  <a:srgbClr val="293340"/>
                </a:solidFill>
                <a:latin typeface="Source Sans Pro"/>
                <a:ea typeface="Calibri" panose="020F0502020204030204" pitchFamily="34" charset="0"/>
              </a:rPr>
              <a:t> classifications</a:t>
            </a:r>
            <a:r>
              <a:rPr lang="en-US" sz="1100" dirty="0" smtClean="0">
                <a:solidFill>
                  <a:srgbClr val="293340"/>
                </a:solidFill>
                <a:latin typeface="Source Sans Pro"/>
                <a:ea typeface="Calibri" panose="020F0502020204030204" pitchFamily="34" charset="0"/>
              </a:rPr>
              <a:t>.</a:t>
            </a:r>
          </a:p>
          <a:p>
            <a:pPr algn="just">
              <a:spcBef>
                <a:spcPts val="0"/>
              </a:spcBef>
              <a:spcAft>
                <a:spcPts val="0"/>
              </a:spcAft>
            </a:pPr>
            <a:endParaRPr lang="en-US" sz="1100" dirty="0">
              <a:latin typeface="Calibri" panose="020F0502020204030204" pitchFamily="34" charset="0"/>
              <a:ea typeface="Calibri" panose="020F0502020204030204" pitchFamily="34" charset="0"/>
            </a:endParaRPr>
          </a:p>
          <a:p>
            <a:pPr algn="just">
              <a:spcBef>
                <a:spcPts val="0"/>
              </a:spcBef>
              <a:spcAft>
                <a:spcPts val="0"/>
              </a:spcAft>
            </a:pPr>
            <a:r>
              <a:rPr lang="en-US" sz="1100" dirty="0">
                <a:solidFill>
                  <a:srgbClr val="293340"/>
                </a:solidFill>
                <a:latin typeface="Source Sans Pro"/>
                <a:ea typeface="Calibri" panose="020F0502020204030204" pitchFamily="34" charset="0"/>
              </a:rPr>
              <a:t>(2)  In order to establish increases in the duty rate on imports of steel articles, subchapter III of chapter 99 of the </a:t>
            </a:r>
            <a:r>
              <a:rPr lang="en-US" sz="1100" dirty="0" err="1">
                <a:solidFill>
                  <a:srgbClr val="293340"/>
                </a:solidFill>
                <a:latin typeface="Source Sans Pro"/>
                <a:ea typeface="Calibri" panose="020F0502020204030204" pitchFamily="34" charset="0"/>
              </a:rPr>
              <a:t>HTSUS</a:t>
            </a:r>
            <a:r>
              <a:rPr lang="en-US" sz="1100" dirty="0">
                <a:solidFill>
                  <a:srgbClr val="293340"/>
                </a:solidFill>
                <a:latin typeface="Source Sans Pro"/>
                <a:ea typeface="Calibri" panose="020F0502020204030204" pitchFamily="34" charset="0"/>
              </a:rPr>
              <a:t> is modified as provided in the Annex to this proclamation.  </a:t>
            </a:r>
            <a:endParaRPr lang="en-US" sz="1100" dirty="0" smtClean="0">
              <a:solidFill>
                <a:srgbClr val="293340"/>
              </a:solidFill>
              <a:latin typeface="Source Sans Pro"/>
              <a:ea typeface="Calibri" panose="020F0502020204030204" pitchFamily="34" charset="0"/>
            </a:endParaRPr>
          </a:p>
          <a:p>
            <a:pPr>
              <a:spcBef>
                <a:spcPts val="0"/>
              </a:spcBef>
              <a:spcAft>
                <a:spcPts val="0"/>
              </a:spcAft>
            </a:pPr>
            <a:endParaRPr lang="en-US" sz="1100" dirty="0">
              <a:latin typeface="Calibri" panose="020F0502020204030204" pitchFamily="34" charset="0"/>
              <a:ea typeface="Calibri" panose="020F0502020204030204" pitchFamily="34" charset="0"/>
            </a:endParaRPr>
          </a:p>
          <a:p>
            <a:pPr algn="ctr">
              <a:spcBef>
                <a:spcPts val="0"/>
              </a:spcBef>
              <a:spcAft>
                <a:spcPts val="0"/>
              </a:spcAft>
            </a:pPr>
            <a:r>
              <a:rPr lang="en-US" sz="1100" dirty="0">
                <a:solidFill>
                  <a:srgbClr val="293340"/>
                </a:solidFill>
                <a:latin typeface="Source Sans Pro"/>
                <a:ea typeface="Calibri" panose="020F0502020204030204" pitchFamily="34" charset="0"/>
              </a:rPr>
              <a:t>DONALD J. TRUMP</a:t>
            </a:r>
            <a:endParaRPr lang="en-US" sz="1100" dirty="0">
              <a:latin typeface="Calibri" panose="020F0502020204030204" pitchFamily="34" charset="0"/>
              <a:ea typeface="Calibri" panose="020F0502020204030204" pitchFamily="34" charset="0"/>
            </a:endParaRPr>
          </a:p>
          <a:p>
            <a:endParaRPr lang="en-US" sz="1100" dirty="0"/>
          </a:p>
        </p:txBody>
      </p:sp>
    </p:spTree>
    <p:extLst>
      <p:ext uri="{BB962C8B-B14F-4D97-AF65-F5344CB8AC3E}">
        <p14:creationId xmlns:p14="http://schemas.microsoft.com/office/powerpoint/2010/main" val="106869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0"/>
            <a:ext cx="8382000" cy="2862322"/>
          </a:xfrm>
          <a:prstGeom prst="rect">
            <a:avLst/>
          </a:prstGeom>
        </p:spPr>
        <p:txBody>
          <a:bodyPr wrap="square">
            <a:spAutoFit/>
          </a:bodyPr>
          <a:lstStyle/>
          <a:p>
            <a:r>
              <a:rPr lang="en-US" b="1" dirty="0"/>
              <a:t>The Impact of Steel and Aluminum Tariffs on the Construction Industry</a:t>
            </a:r>
            <a:r>
              <a:rPr lang="en-US" dirty="0"/>
              <a:t/>
            </a:r>
            <a:br>
              <a:rPr lang="en-US" dirty="0"/>
            </a:br>
            <a:r>
              <a:rPr lang="en-US" dirty="0"/>
              <a:t/>
            </a:r>
            <a:br>
              <a:rPr lang="en-US" dirty="0"/>
            </a:br>
            <a:r>
              <a:rPr lang="en-US" dirty="0"/>
              <a:t>In the weeks leading up to the tariffs’ imposition, many construction industry observers predicted significant cost increases for critical inputs. Everything from rebar to steel beam, steel pipe and tube, and aluminum mill products, were predicted to go up in price, potentially causing an industry slowdown. Further speculation was that the cost of new and used construction equipment would rise, pushing purchase and rental prices for contractors higher. </a:t>
            </a:r>
            <a:br>
              <a:rPr lang="en-US" dirty="0"/>
            </a:br>
            <a:r>
              <a:rPr lang="en-US" dirty="0"/>
              <a:t/>
            </a:r>
            <a:br>
              <a:rPr lang="en-US" dirty="0"/>
            </a:br>
            <a:r>
              <a:rPr lang="en-US" dirty="0"/>
              <a:t>Indeed, most predictions turned out right.</a:t>
            </a:r>
          </a:p>
        </p:txBody>
      </p:sp>
      <p:sp>
        <p:nvSpPr>
          <p:cNvPr id="4" name="Rectangle 3"/>
          <p:cNvSpPr/>
          <p:nvPr/>
        </p:nvSpPr>
        <p:spPr>
          <a:xfrm>
            <a:off x="304800" y="1219200"/>
            <a:ext cx="4572000" cy="538609"/>
          </a:xfrm>
          <a:prstGeom prst="rect">
            <a:avLst/>
          </a:prstGeom>
        </p:spPr>
        <p:txBody>
          <a:bodyPr>
            <a:spAutoFit/>
          </a:bodyPr>
          <a:lstStyle/>
          <a:p>
            <a:pPr marL="0" marR="0">
              <a:spcBef>
                <a:spcPts val="0"/>
              </a:spcBef>
              <a:spcAft>
                <a:spcPts val="0"/>
              </a:spcAft>
            </a:pPr>
            <a:r>
              <a:rPr lang="en-US" b="1" dirty="0">
                <a:solidFill>
                  <a:srgbClr val="000000"/>
                </a:solidFill>
                <a:latin typeface="Times New Roman" panose="02020603050405020304" pitchFamily="18" charset="0"/>
                <a:ea typeface="Calibri" panose="020F0502020204030204" pitchFamily="34" charset="0"/>
              </a:rPr>
              <a:t>Equipment Finance Advisor </a:t>
            </a:r>
            <a:endParaRPr lang="en-US" sz="1050" dirty="0">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00000"/>
                </a:solidFill>
                <a:latin typeface="Times New Roman" panose="02020603050405020304" pitchFamily="18" charset="0"/>
                <a:ea typeface="Calibri" panose="020F0502020204030204" pitchFamily="34" charset="0"/>
              </a:rPr>
              <a:t>February 4, 2019</a:t>
            </a:r>
            <a:endParaRPr lang="en-US" sz="105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9011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600200"/>
            <a:ext cx="8686800" cy="2285241"/>
          </a:xfrm>
          <a:prstGeom prst="rect">
            <a:avLst/>
          </a:prstGeom>
        </p:spPr>
        <p:txBody>
          <a:bodyPr wrap="square">
            <a:spAutoFit/>
          </a:bodyPr>
          <a:lstStyle/>
          <a:p>
            <a:pPr marL="0" marR="0" algn="just">
              <a:spcBef>
                <a:spcPts val="0"/>
              </a:spcBef>
              <a:spcAft>
                <a:spcPts val="1500"/>
              </a:spcAft>
            </a:pPr>
            <a:r>
              <a:rPr lang="en-US" dirty="0">
                <a:solidFill>
                  <a:srgbClr val="000000"/>
                </a:solidFill>
                <a:latin typeface="Nunito Sans"/>
                <a:ea typeface="Calibri" panose="020F0502020204030204" pitchFamily="34" charset="0"/>
              </a:rPr>
              <a:t>According to Stephen E. </a:t>
            </a:r>
            <a:r>
              <a:rPr lang="en-US" dirty="0" err="1">
                <a:solidFill>
                  <a:srgbClr val="000000"/>
                </a:solidFill>
                <a:latin typeface="Nunito Sans"/>
                <a:ea typeface="Calibri" panose="020F0502020204030204" pitchFamily="34" charset="0"/>
              </a:rPr>
              <a:t>Sandherr</a:t>
            </a:r>
            <a:r>
              <a:rPr lang="en-US" dirty="0">
                <a:solidFill>
                  <a:srgbClr val="000000"/>
                </a:solidFill>
                <a:latin typeface="Nunito Sans"/>
                <a:ea typeface="Calibri" panose="020F0502020204030204" pitchFamily="34" charset="0"/>
              </a:rPr>
              <a:t>, CEO of the </a:t>
            </a:r>
            <a:r>
              <a:rPr lang="en-US" dirty="0">
                <a:solidFill>
                  <a:srgbClr val="337AB7"/>
                </a:solidFill>
                <a:latin typeface="Nunito Sans"/>
                <a:ea typeface="Calibri" panose="020F0502020204030204" pitchFamily="34" charset="0"/>
                <a:hlinkClick r:id="rId2"/>
              </a:rPr>
              <a:t>Associated General Contractors of America</a:t>
            </a:r>
            <a:r>
              <a:rPr lang="en-US" dirty="0">
                <a:solidFill>
                  <a:srgbClr val="000000"/>
                </a:solidFill>
                <a:latin typeface="Nunito Sans"/>
                <a:ea typeface="Calibri" panose="020F0502020204030204" pitchFamily="34" charset="0"/>
              </a:rPr>
              <a:t>, as reported in Buildings: Smarter Facility Management on May 20, 2019, </a:t>
            </a:r>
            <a:endParaRPr lang="en-US" sz="2000" dirty="0">
              <a:latin typeface="Calibri" panose="020F0502020204030204" pitchFamily="34" charset="0"/>
              <a:ea typeface="Calibri" panose="020F0502020204030204" pitchFamily="34" charset="0"/>
            </a:endParaRPr>
          </a:p>
          <a:p>
            <a:pPr marL="0" marR="0" algn="just">
              <a:spcBef>
                <a:spcPts val="0"/>
              </a:spcBef>
              <a:spcAft>
                <a:spcPts val="1500"/>
              </a:spcAft>
            </a:pPr>
            <a:r>
              <a:rPr lang="en-US" dirty="0">
                <a:solidFill>
                  <a:srgbClr val="000000"/>
                </a:solidFill>
                <a:latin typeface="Nunito Sans"/>
                <a:ea typeface="Calibri" panose="020F0502020204030204" pitchFamily="34" charset="0"/>
              </a:rPr>
              <a:t>“Higher steel and aluminum prices will make the kind of infrastructure work President Trump supports more expensive, forcing federal, state and local officials to cut back on projects they can fund. And the likely trade war these new tariffs prompt will diminish demand for private investment in infrastructure as well as construction demand for manufacturing, shipping and distribution facilities.”</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7649451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10719</TotalTime>
  <Words>319</Words>
  <Application>Microsoft Office PowerPoint</Application>
  <PresentationFormat>On-screen Show (4:3)</PresentationFormat>
  <Paragraphs>50</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Nunito Sans</vt:lpstr>
      <vt:lpstr>Source Sans Pro</vt:lpstr>
      <vt:lpstr>Times New Roman</vt:lpstr>
      <vt:lpstr>Default Design</vt:lpstr>
      <vt:lpstr>PowerPoint Presentation</vt:lpstr>
      <vt:lpstr>PowerPoint Presentation</vt:lpstr>
      <vt:lpstr>Do you have questions about importing/exporting?   www.GRCustomsLaw.com</vt:lpstr>
      <vt:lpstr>PowerPoint Presentation</vt:lpstr>
      <vt:lpstr>PowerPoint Presentation</vt:lpstr>
      <vt:lpstr>PowerPoint Presentation</vt:lpstr>
      <vt:lpstr>Presidential Proclamation on Adjusting Imports of Steel into the United States Economy &amp; Jobs  Issued on: March 8, 2018  </vt:lpstr>
      <vt:lpstr>PowerPoint Presentation</vt:lpstr>
      <vt:lpstr>PowerPoint Presentation</vt:lpstr>
      <vt:lpstr>Effects of Trade War on U.S. Construction Industry</vt:lpstr>
      <vt:lpstr>Effects of Trade War on U.S. Construction Industry</vt:lpstr>
      <vt:lpstr>Effects of Trade War on U.S. Construction Industry</vt:lpstr>
      <vt:lpstr>PowerPoint Presentation</vt:lpstr>
      <vt:lpstr>PowerPoint Presentation</vt:lpstr>
      <vt:lpstr>PowerPoint Presentation</vt:lpstr>
      <vt:lpstr>PowerPoint Presentation</vt:lpstr>
      <vt:lpstr>PowerPoint Presentation</vt:lpstr>
    </vt:vector>
  </TitlesOfParts>
  <Company>GrayRobinson, 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dc:creator>
  <cp:lastModifiedBy>GR</cp:lastModifiedBy>
  <cp:revision>134</cp:revision>
  <cp:lastPrinted>2018-07-09T17:57:50Z</cp:lastPrinted>
  <dcterms:created xsi:type="dcterms:W3CDTF">2009-06-23T02:34:02Z</dcterms:created>
  <dcterms:modified xsi:type="dcterms:W3CDTF">2019-11-08T20:00:48Z</dcterms:modified>
</cp:coreProperties>
</file>