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79" r:id="rId3"/>
    <p:sldId id="280" r:id="rId4"/>
    <p:sldId id="257" r:id="rId5"/>
    <p:sldId id="258" r:id="rId6"/>
    <p:sldId id="297" r:id="rId7"/>
    <p:sldId id="298" r:id="rId8"/>
    <p:sldId id="262" r:id="rId9"/>
    <p:sldId id="274" r:id="rId10"/>
    <p:sldId id="283" r:id="rId11"/>
    <p:sldId id="296" r:id="rId12"/>
    <p:sldId id="260" r:id="rId13"/>
    <p:sldId id="310" r:id="rId14"/>
    <p:sldId id="285" r:id="rId15"/>
    <p:sldId id="264" r:id="rId16"/>
    <p:sldId id="304" r:id="rId17"/>
    <p:sldId id="300" r:id="rId18"/>
    <p:sldId id="299" r:id="rId19"/>
    <p:sldId id="293" r:id="rId20"/>
    <p:sldId id="294" r:id="rId21"/>
    <p:sldId id="295" r:id="rId22"/>
    <p:sldId id="305" r:id="rId23"/>
    <p:sldId id="306" r:id="rId24"/>
    <p:sldId id="276" r:id="rId25"/>
    <p:sldId id="275" r:id="rId26"/>
    <p:sldId id="301" r:id="rId27"/>
    <p:sldId id="302" r:id="rId28"/>
    <p:sldId id="263" r:id="rId29"/>
    <p:sldId id="287" r:id="rId30"/>
    <p:sldId id="288" r:id="rId31"/>
    <p:sldId id="289" r:id="rId32"/>
    <p:sldId id="290" r:id="rId33"/>
    <p:sldId id="291" r:id="rId34"/>
    <p:sldId id="286" r:id="rId35"/>
    <p:sldId id="278" r:id="rId36"/>
    <p:sldId id="282" r:id="rId37"/>
    <p:sldId id="284" r:id="rId38"/>
    <p:sldId id="303" r:id="rId39"/>
    <p:sldId id="272" r:id="rId40"/>
    <p:sldId id="308" r:id="rId41"/>
    <p:sldId id="271" r:id="rId42"/>
    <p:sldId id="259" r:id="rId43"/>
    <p:sldId id="309" r:id="rId44"/>
    <p:sldId id="277" r:id="rId45"/>
    <p:sldId id="307" r:id="rId46"/>
  </p:sldIdLst>
  <p:sldSz cx="9144000" cy="6858000" type="screen4x3"/>
  <p:notesSz cx="7026275" cy="9312275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99"/>
    <a:srgbClr val="333333"/>
    <a:srgbClr val="003366"/>
    <a:srgbClr val="C7D054"/>
    <a:srgbClr val="5F5F5F"/>
    <a:srgbClr val="000066"/>
    <a:srgbClr val="BA9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24" autoAdjust="0"/>
  </p:normalViewPr>
  <p:slideViewPr>
    <p:cSldViewPr>
      <p:cViewPr>
        <p:scale>
          <a:sx n="100" d="100"/>
          <a:sy n="100" d="100"/>
        </p:scale>
        <p:origin x="-950" y="-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930" y="0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5045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930" y="8845045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38F2329-910B-4928-B487-3952B267D5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91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 smtClean="0"/>
            </a:lvl1pPr>
          </a:lstStyle>
          <a:p>
            <a:pPr>
              <a:defRPr/>
            </a:pPr>
            <a:fld id="{1672FD4E-82D4-4DC2-AA35-CDB2D9C59672}" type="datetimeFigureOut">
              <a:rPr lang="en-US"/>
              <a:pPr>
                <a:defRPr/>
              </a:pPr>
              <a:t>3/7/2019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FB09B45-2212-42E3-83D0-2A48A492C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75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29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34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83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10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00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87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32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56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476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362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834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7458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233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046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32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38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7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68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495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962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2387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581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143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575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047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510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056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728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862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614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468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034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13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950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91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080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5209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586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236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53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35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698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75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37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09B45-2212-42E3-83D0-2A48A492C76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472184"/>
          </a:xfrm>
        </p:spPr>
        <p:txBody>
          <a:bodyPr/>
          <a:lstStyle>
            <a:lvl1pPr algn="ctr">
              <a:defRPr>
                <a:solidFill>
                  <a:srgbClr val="003366"/>
                </a:solidFill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5648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800" b="1">
                <a:solidFill>
                  <a:srgbClr val="333333"/>
                </a:solidFill>
              </a:defRPr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0B0A-5AD9-4BBB-8844-98E3FD4F4B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8DD58-CC1D-406B-BF4C-BA7609C5C3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C46CE-613F-46C4-903F-6FC4DB1ABF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1393E-1879-4B3C-94CB-EC7F630076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3962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066800"/>
            <a:ext cx="3962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580EE-7CD7-4C70-96F0-9750C67462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686800" cy="7589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EABE1-95AA-4798-8F30-9870F27DF8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803B6-2BA5-4ECE-8A25-59974612B3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5EFAD-9BB4-4980-9554-42A22ACC64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D8DAF-8F48-46D8-ACDC-6DA4A6D37E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748CD-CB10-4BE1-A571-120276762A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07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92FC410-9FCA-4610-90DF-669BC31DDA8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0" name="Rectangle 4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8" name="Picture 7" descr="resized_Shutts_Logo_L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3800" y="5472478"/>
            <a:ext cx="1371600" cy="54732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§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§"/>
        <a:defRPr sz="2800">
          <a:solidFill>
            <a:srgbClr val="002060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§"/>
        <a:defRPr sz="2600">
          <a:solidFill>
            <a:srgbClr val="002060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§"/>
        <a:defRPr sz="2400">
          <a:solidFill>
            <a:srgbClr val="002060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§"/>
        <a:defRPr sz="2200">
          <a:solidFill>
            <a:srgbClr val="002060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2200">
          <a:solidFill>
            <a:srgbClr val="003366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2200">
          <a:solidFill>
            <a:srgbClr val="003366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2200">
          <a:solidFill>
            <a:srgbClr val="003366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22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7772400" cy="1472184"/>
          </a:xfrm>
          <a:noFill/>
          <a:ln>
            <a:noFill/>
          </a:ln>
        </p:spPr>
        <p:txBody>
          <a:bodyPr/>
          <a:lstStyle/>
          <a:p>
            <a:r>
              <a:rPr lang="en-US" sz="3500" cap="all" dirty="0" smtClean="0"/>
              <a:t>Top </a:t>
            </a:r>
            <a:r>
              <a:rPr lang="en-US" sz="3500" cap="all" dirty="0"/>
              <a:t>10 Ethical Challenges </a:t>
            </a:r>
            <a:r>
              <a:rPr lang="en-US" sz="3500" cap="all" dirty="0" smtClean="0"/>
              <a:t>for </a:t>
            </a:r>
            <a:r>
              <a:rPr lang="en-US" sz="3500" cap="all" dirty="0"/>
              <a:t>Construction </a:t>
            </a:r>
            <a:r>
              <a:rPr lang="en-US" sz="3500" cap="all" dirty="0" smtClean="0"/>
              <a:t>Lawyers</a:t>
            </a:r>
            <a:endParaRPr lang="en-US" sz="35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114800"/>
            <a:ext cx="7696200" cy="1600200"/>
          </a:xfrm>
          <a:noFill/>
          <a:ln>
            <a:noFill/>
          </a:ln>
        </p:spPr>
        <p:txBody>
          <a:bodyPr/>
          <a:lstStyle/>
          <a:p>
            <a:endParaRPr lang="en-US" sz="2500" dirty="0" smtClean="0"/>
          </a:p>
          <a:p>
            <a:r>
              <a:rPr lang="en-US" sz="1800" cap="all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Florida Bar Real Property Probate &amp; Trust law Section Construction Law Committee</a:t>
            </a:r>
          </a:p>
          <a:p>
            <a:r>
              <a:rPr lang="en-US" sz="2000" cap="all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March 11, 2019</a:t>
            </a:r>
            <a:endParaRPr lang="en-US" sz="2000" cap="all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pPr eaLnBrk="1" hangingPunct="1"/>
            <a:endParaRPr lang="en-US" sz="3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286000" y="605611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Meredith A. Freeman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NINE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9624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JOINT DEFENSE AGREEMENTS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895600" y="1066800"/>
            <a:ext cx="54102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 smtClean="0"/>
              <a:t>Advantages:  </a:t>
            </a:r>
          </a:p>
          <a:p>
            <a:r>
              <a:rPr lang="en-US" sz="2000" dirty="0" smtClean="0"/>
              <a:t>Pooled </a:t>
            </a:r>
            <a:r>
              <a:rPr lang="en-US" sz="2000" dirty="0"/>
              <a:t>resources and </a:t>
            </a:r>
            <a:r>
              <a:rPr lang="en-US" sz="2000" dirty="0" smtClean="0"/>
              <a:t>knowledge</a:t>
            </a:r>
          </a:p>
          <a:p>
            <a:r>
              <a:rPr lang="en-US" sz="2000" dirty="0" smtClean="0"/>
              <a:t>Expedited discovery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A</a:t>
            </a:r>
            <a:r>
              <a:rPr lang="en-US" sz="2000" dirty="0" smtClean="0"/>
              <a:t>ppearance </a:t>
            </a:r>
            <a:r>
              <a:rPr lang="en-US" sz="2000" dirty="0"/>
              <a:t>of a united </a:t>
            </a:r>
            <a:r>
              <a:rPr lang="en-US" sz="2000" dirty="0" smtClean="0"/>
              <a:t>front</a:t>
            </a:r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87" b="28213"/>
          <a:stretch/>
        </p:blipFill>
        <p:spPr>
          <a:xfrm>
            <a:off x="2362200" y="2209800"/>
            <a:ext cx="4826000" cy="38404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143000"/>
            <a:ext cx="2324675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 kern="0" dirty="0">
                <a:solidFill>
                  <a:srgbClr val="002060"/>
                </a:solidFill>
                <a:latin typeface="Arial"/>
              </a:rPr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NINE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9624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JOINT DEFENSE AGREEMENTS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895600" y="1066800"/>
            <a:ext cx="60960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 smtClean="0"/>
              <a:t>Risks: potential for discovery revealing conflict </a:t>
            </a:r>
            <a:r>
              <a:rPr lang="en-US" sz="2500" dirty="0"/>
              <a:t>of interest with another </a:t>
            </a:r>
            <a:r>
              <a:rPr lang="en-US" sz="2500" dirty="0" smtClean="0"/>
              <a:t>co-defendant, </a:t>
            </a:r>
            <a:r>
              <a:rPr lang="en-US" sz="2500" dirty="0"/>
              <a:t>the risk of disclosure </a:t>
            </a:r>
            <a:r>
              <a:rPr lang="en-US" sz="2500" dirty="0" smtClean="0"/>
              <a:t>of confidential </a:t>
            </a:r>
            <a:r>
              <a:rPr lang="en-US" sz="2500" dirty="0"/>
              <a:t>information to </a:t>
            </a:r>
            <a:r>
              <a:rPr lang="en-US" sz="2500" dirty="0" smtClean="0"/>
              <a:t>a potentially </a:t>
            </a:r>
            <a:r>
              <a:rPr lang="en-US" sz="2500" dirty="0"/>
              <a:t>adverse party and/or the waiver of the privilege(s) via </a:t>
            </a:r>
            <a:r>
              <a:rPr lang="en-US" sz="2500" dirty="0" smtClean="0"/>
              <a:t>disclosure.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2324675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 kern="0" dirty="0">
                <a:solidFill>
                  <a:srgbClr val="002060"/>
                </a:solidFill>
                <a:latin typeface="Arial"/>
              </a:rPr>
              <a:t>9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4" t="-9259" r="3334" b="11478"/>
          <a:stretch/>
        </p:blipFill>
        <p:spPr>
          <a:xfrm>
            <a:off x="3657600" y="3276600"/>
            <a:ext cx="3696462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42672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EIGHT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4600" y="1447800"/>
            <a:ext cx="6400800" cy="467836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000" dirty="0" smtClean="0"/>
              <a:t>Insured/Insurer Relationships</a:t>
            </a:r>
          </a:p>
          <a:p>
            <a:pPr marL="0" lvl="0" indent="0" algn="ctr">
              <a:buNone/>
            </a:pPr>
            <a:r>
              <a:rPr lang="en-US" sz="2000" dirty="0" smtClean="0"/>
              <a:t>Rule 4-1.8(f)</a:t>
            </a:r>
          </a:p>
          <a:p>
            <a:pPr marL="0" indent="0" algn="just">
              <a:buNone/>
            </a:pPr>
            <a:r>
              <a:rPr lang="en-US" sz="2000" dirty="0"/>
              <a:t>Compensation by Third Party. A lawyer is </a:t>
            </a:r>
            <a:r>
              <a:rPr lang="en-US" sz="2000" dirty="0" smtClean="0"/>
              <a:t> prohibited </a:t>
            </a:r>
            <a:r>
              <a:rPr lang="en-US" sz="2000" dirty="0"/>
              <a:t>from accepting </a:t>
            </a:r>
            <a:r>
              <a:rPr lang="en-US" sz="2000" dirty="0" smtClean="0"/>
              <a:t>compensation for </a:t>
            </a:r>
            <a:r>
              <a:rPr lang="en-US" sz="2000" dirty="0"/>
              <a:t>representing a client from one other than the client unless:</a:t>
            </a:r>
          </a:p>
          <a:p>
            <a:pPr marL="0" indent="0" algn="just">
              <a:buNone/>
            </a:pPr>
            <a:r>
              <a:rPr lang="en-US" sz="2000" dirty="0"/>
              <a:t>(1) the client gives informed consent;</a:t>
            </a:r>
          </a:p>
          <a:p>
            <a:pPr marL="0" indent="0" algn="just">
              <a:buNone/>
            </a:pPr>
            <a:r>
              <a:rPr lang="en-US" sz="2000" dirty="0"/>
              <a:t>(2) there is no interference with the lawyer’s independence of professional judgment or</a:t>
            </a:r>
          </a:p>
          <a:p>
            <a:pPr marL="0" indent="0" algn="just">
              <a:buNone/>
            </a:pPr>
            <a:r>
              <a:rPr lang="en-US" sz="2000" dirty="0"/>
              <a:t>with the client-lawyer relationship; and</a:t>
            </a:r>
          </a:p>
          <a:p>
            <a:pPr marL="0" indent="0" algn="just">
              <a:buNone/>
            </a:pPr>
            <a:r>
              <a:rPr lang="en-US" sz="2000" dirty="0"/>
              <a:t>(3) information relating to representation of a client is protected as required by rule </a:t>
            </a:r>
            <a:r>
              <a:rPr lang="en-US" sz="2000" dirty="0" smtClean="0"/>
              <a:t>4-</a:t>
            </a:r>
            <a:r>
              <a:rPr lang="x-none" sz="2000" smtClean="0"/>
              <a:t>1.6</a:t>
            </a:r>
            <a:r>
              <a:rPr lang="x-none" sz="2000"/>
              <a:t>.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000" dirty="0"/>
          </a:p>
          <a:p>
            <a:pPr marL="0" lvl="0" indent="0" algn="ctr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209800" cy="4356100"/>
          </a:xfrm>
        </p:spPr>
        <p:txBody>
          <a:bodyPr/>
          <a:lstStyle/>
          <a:p>
            <a:r>
              <a:rPr lang="en-US" sz="30000" dirty="0" smtClean="0"/>
              <a:t>8</a:t>
            </a:r>
            <a:endParaRPr lang="en-US" sz="30000" dirty="0"/>
          </a:p>
        </p:txBody>
      </p:sp>
    </p:spTree>
    <p:extLst>
      <p:ext uri="{BB962C8B-B14F-4D97-AF65-F5344CB8AC3E}">
        <p14:creationId xmlns:p14="http://schemas.microsoft.com/office/powerpoint/2010/main" val="42885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42672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EIGHT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7000" y="1447800"/>
            <a:ext cx="6019800" cy="467836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000" dirty="0" smtClean="0"/>
              <a:t>Insured/Insurer Relationships</a:t>
            </a:r>
          </a:p>
          <a:p>
            <a:pPr marL="0" lvl="0" indent="0" algn="ctr">
              <a:buNone/>
            </a:pPr>
            <a:r>
              <a:rPr lang="en-US" sz="2000" dirty="0" smtClean="0"/>
              <a:t>Can you represent both the insurer and the insured?  </a:t>
            </a:r>
          </a:p>
          <a:p>
            <a:pPr marL="0" indent="0">
              <a:buNone/>
              <a:defRPr/>
            </a:pPr>
            <a:r>
              <a:rPr lang="en-US" sz="2000" dirty="0" smtClean="0"/>
              <a:t>Yes, if their interests are not adverse. </a:t>
            </a:r>
            <a:r>
              <a:rPr lang="en-US" sz="2000" i="1" dirty="0"/>
              <a:t>Progressive Express Ins. Co. v. </a:t>
            </a:r>
            <a:r>
              <a:rPr lang="en-US" sz="2000" i="1" dirty="0" smtClean="0"/>
              <a:t>Scoma,</a:t>
            </a:r>
            <a:r>
              <a:rPr lang="en-US" sz="2000" dirty="0"/>
              <a:t> </a:t>
            </a:r>
            <a:r>
              <a:rPr lang="en-US" sz="2000" dirty="0" smtClean="0"/>
              <a:t>954 </a:t>
            </a:r>
            <a:r>
              <a:rPr lang="en-US" sz="2000" dirty="0"/>
              <a:t>So.2d 461 (Fla. 2d DCA 2007</a:t>
            </a:r>
            <a:r>
              <a:rPr lang="en-US" sz="2000" dirty="0" smtClean="0"/>
              <a:t>); </a:t>
            </a:r>
            <a:r>
              <a:rPr lang="en-US" sz="2000" i="1" dirty="0" smtClean="0"/>
              <a:t>See </a:t>
            </a:r>
            <a:r>
              <a:rPr lang="en-US" sz="2000" i="1" dirty="0"/>
              <a:t>also </a:t>
            </a:r>
            <a:r>
              <a:rPr lang="en-US" sz="2000" dirty="0"/>
              <a:t>Rule 4-1.8(e) and </a:t>
            </a:r>
            <a:r>
              <a:rPr lang="en-US" sz="2000" dirty="0" smtClean="0"/>
              <a:t>Comment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r>
              <a:rPr lang="en-US" sz="2000" dirty="0" smtClean="0"/>
              <a:t>However, the attorney’s primary duty is to the insured.  Opinion 97-1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000" dirty="0"/>
          </a:p>
          <a:p>
            <a:pPr marL="0" lvl="0" indent="0" algn="ctr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209800" cy="4356100"/>
          </a:xfrm>
        </p:spPr>
        <p:txBody>
          <a:bodyPr/>
          <a:lstStyle/>
          <a:p>
            <a:r>
              <a:rPr lang="en-US" sz="30000" dirty="0" smtClean="0"/>
              <a:t>8</a:t>
            </a:r>
            <a:endParaRPr lang="en-US" sz="30000" dirty="0"/>
          </a:p>
        </p:txBody>
      </p:sp>
    </p:spTree>
    <p:extLst>
      <p:ext uri="{BB962C8B-B14F-4D97-AF65-F5344CB8AC3E}">
        <p14:creationId xmlns:p14="http://schemas.microsoft.com/office/powerpoint/2010/main" val="21603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147060"/>
            <a:ext cx="4160520" cy="32004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7000" y="1066800"/>
            <a:ext cx="6019800" cy="505936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000" dirty="0" smtClean="0"/>
              <a:t>Insured/Insurer Relationships</a:t>
            </a:r>
          </a:p>
          <a:p>
            <a:pPr marL="0" lvl="0" indent="0">
              <a:buNone/>
            </a:pPr>
            <a:r>
              <a:rPr lang="en-US" sz="2000" dirty="0" smtClean="0"/>
              <a:t>Can you represent both the insured and an additional insured at the same time?  </a:t>
            </a:r>
          </a:p>
          <a:p>
            <a:pPr marL="0" indent="0">
              <a:buNone/>
              <a:defRPr/>
            </a:pPr>
            <a:r>
              <a:rPr lang="en-US" sz="2000" dirty="0" smtClean="0"/>
              <a:t>Yes, sometimes but not if both contend that the other was completely at fault. </a:t>
            </a:r>
            <a:r>
              <a:rPr lang="en-US" sz="2000" i="1" dirty="0"/>
              <a:t>University of Miami v. Great American Assurance Co</a:t>
            </a:r>
            <a:r>
              <a:rPr lang="en-US" sz="2000" i="1" dirty="0" smtClean="0"/>
              <a:t>.</a:t>
            </a:r>
            <a:r>
              <a:rPr lang="en-US" sz="2000" dirty="0" smtClean="0"/>
              <a:t> </a:t>
            </a:r>
            <a:r>
              <a:rPr lang="en-US" sz="2000" dirty="0"/>
              <a:t>112 So.3d 504 (Fla. 3d DCA 2013)</a:t>
            </a:r>
            <a:endParaRPr lang="en-US" sz="3600" dirty="0"/>
          </a:p>
          <a:p>
            <a:pPr algn="just">
              <a:buNone/>
              <a:defRPr/>
            </a:pPr>
            <a:r>
              <a:rPr lang="en-US" sz="3600" dirty="0"/>
              <a:t>	</a:t>
            </a:r>
          </a:p>
          <a:p>
            <a:pPr marL="0" lvl="0" indent="0" algn="ctr">
              <a:buNone/>
            </a:pPr>
            <a:endParaRPr lang="en-US" sz="2000" dirty="0" smtClean="0"/>
          </a:p>
          <a:p>
            <a:pPr marL="0" lvl="0" indent="0" algn="ctr">
              <a:buNone/>
            </a:pPr>
            <a:endParaRPr lang="en-US" sz="2000" dirty="0" smtClean="0"/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000" dirty="0"/>
          </a:p>
          <a:p>
            <a:pPr marL="0" lvl="0" indent="0" algn="ctr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42672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EIGHT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209800" cy="4356100"/>
          </a:xfrm>
        </p:spPr>
        <p:txBody>
          <a:bodyPr/>
          <a:lstStyle/>
          <a:p>
            <a:r>
              <a:rPr lang="en-US" sz="30000" dirty="0" smtClean="0"/>
              <a:t>8</a:t>
            </a:r>
            <a:endParaRPr lang="en-US" sz="30000" dirty="0"/>
          </a:p>
        </p:txBody>
      </p:sp>
    </p:spTree>
    <p:extLst>
      <p:ext uri="{BB962C8B-B14F-4D97-AF65-F5344CB8AC3E}">
        <p14:creationId xmlns:p14="http://schemas.microsoft.com/office/powerpoint/2010/main" val="427493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386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SEVEN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7000" y="1447800"/>
            <a:ext cx="6019800" cy="4678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 smtClean="0"/>
              <a:t>TECHNOLOGY</a:t>
            </a:r>
          </a:p>
          <a:p>
            <a:pPr marL="0" indent="0" algn="ctr">
              <a:buNone/>
            </a:pPr>
            <a:r>
              <a:rPr lang="en-US" sz="1500" dirty="0" smtClean="0"/>
              <a:t>January 1, 2017 Amendment</a:t>
            </a:r>
          </a:p>
          <a:p>
            <a:pPr marL="0" indent="0" algn="ctr">
              <a:buNone/>
            </a:pPr>
            <a:r>
              <a:rPr lang="en-US" sz="2500" dirty="0" smtClean="0"/>
              <a:t>Rule </a:t>
            </a:r>
            <a:r>
              <a:rPr lang="en-US" sz="2500" dirty="0"/>
              <a:t>4-1.1      COMPETENCE</a:t>
            </a:r>
          </a:p>
          <a:p>
            <a:pPr marL="0" indent="0" algn="ctr">
              <a:buNone/>
            </a:pPr>
            <a:endParaRPr lang="en-US" sz="1500" dirty="0" smtClean="0"/>
          </a:p>
          <a:p>
            <a:pPr marL="0" indent="0" algn="ctr">
              <a:buNone/>
            </a:pPr>
            <a:r>
              <a:rPr lang="en-US" sz="1500" dirty="0" smtClean="0"/>
              <a:t>COMMENT</a:t>
            </a:r>
            <a:endParaRPr lang="en-US" sz="1500" dirty="0"/>
          </a:p>
          <a:p>
            <a:pPr marL="0" indent="0" algn="just">
              <a:buNone/>
            </a:pPr>
            <a:r>
              <a:rPr lang="en-US" sz="1500" dirty="0"/>
              <a:t>Competent representation also involves </a:t>
            </a:r>
            <a:r>
              <a:rPr lang="en-US" sz="1500" b="1" i="1" dirty="0"/>
              <a:t>safeguarding confidential information</a:t>
            </a:r>
            <a:r>
              <a:rPr lang="en-US" sz="1500" dirty="0"/>
              <a:t> relating to the representation, including, but not limited to, electronic transmissions and communications. </a:t>
            </a:r>
            <a:endParaRPr lang="en-US" sz="1500" dirty="0" smtClean="0"/>
          </a:p>
          <a:p>
            <a:pPr marL="0" indent="0" algn="just">
              <a:buNone/>
            </a:pPr>
            <a:endParaRPr lang="en-US" sz="1500" dirty="0"/>
          </a:p>
          <a:p>
            <a:pPr marL="0" indent="0" algn="just">
              <a:buNone/>
            </a:pPr>
            <a:r>
              <a:rPr lang="en-US" sz="1500" dirty="0" smtClean="0"/>
              <a:t>Rule 6-10.3    MINIMUM CONTINUING LEGAL EDUCATION STANDARDS</a:t>
            </a:r>
          </a:p>
          <a:p>
            <a:pPr marL="0" indent="0" algn="just">
              <a:buNone/>
            </a:pPr>
            <a:endParaRPr lang="en-US" sz="1500" dirty="0" smtClean="0"/>
          </a:p>
          <a:p>
            <a:pPr marL="0" indent="0" algn="just">
              <a:buNone/>
            </a:pPr>
            <a:r>
              <a:rPr lang="en-US" sz="1500" dirty="0" smtClean="0"/>
              <a:t>     (b) Minimum Hourly Continuing Legal Education Requirements.  . . . </a:t>
            </a:r>
          </a:p>
          <a:p>
            <a:pPr marL="0" indent="0" algn="just">
              <a:buNone/>
            </a:pPr>
            <a:r>
              <a:rPr lang="en-US" sz="1500" b="1" i="1" dirty="0" smtClean="0"/>
              <a:t>3 of the 33 credit hours must be in approved technology programs</a:t>
            </a:r>
            <a:r>
              <a:rPr lang="en-US" sz="1500" dirty="0" smtClean="0"/>
              <a:t>. </a:t>
            </a:r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209800" cy="4356100"/>
          </a:xfrm>
        </p:spPr>
        <p:txBody>
          <a:bodyPr/>
          <a:lstStyle/>
          <a:p>
            <a:r>
              <a:rPr lang="en-US" sz="30000" dirty="0" smtClean="0"/>
              <a:t>7</a:t>
            </a:r>
            <a:endParaRPr lang="en-US" sz="30000" dirty="0"/>
          </a:p>
        </p:txBody>
      </p:sp>
    </p:spTree>
    <p:extLst>
      <p:ext uri="{BB962C8B-B14F-4D97-AF65-F5344CB8AC3E}">
        <p14:creationId xmlns:p14="http://schemas.microsoft.com/office/powerpoint/2010/main" val="74597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386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SEVEN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7000" y="1447800"/>
            <a:ext cx="6019800" cy="4678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 smtClean="0"/>
              <a:t>TECHNOLOGY</a:t>
            </a:r>
          </a:p>
          <a:p>
            <a:pPr marL="0" indent="0" algn="ctr">
              <a:buNone/>
            </a:pPr>
            <a:r>
              <a:rPr lang="en-US" sz="2500" dirty="0"/>
              <a:t>CONFIDENTIALITY – HARD DRIVES</a:t>
            </a:r>
            <a:br>
              <a:rPr lang="en-US" sz="2500" dirty="0"/>
            </a:br>
            <a:r>
              <a:rPr lang="en-US" sz="2500" dirty="0"/>
              <a:t>Opinion 10-2</a:t>
            </a:r>
          </a:p>
          <a:p>
            <a:pPr marL="0" indent="0" algn="just">
              <a:lnSpc>
                <a:spcPts val="4000"/>
              </a:lnSpc>
              <a:buNone/>
            </a:pPr>
            <a:r>
              <a:rPr lang="en-US" sz="1600" dirty="0"/>
              <a:t>A lawyer who uses devices with hard drives must</a:t>
            </a:r>
            <a:r>
              <a:rPr lang="en-US" sz="1600" dirty="0" smtClean="0"/>
              <a:t>:</a:t>
            </a:r>
          </a:p>
          <a:p>
            <a:pPr marL="0" indent="0" algn="just">
              <a:buNone/>
            </a:pPr>
            <a:r>
              <a:rPr lang="en-US" sz="1600" dirty="0" smtClean="0"/>
              <a:t>   </a:t>
            </a:r>
            <a:r>
              <a:rPr lang="en-US" sz="1600" dirty="0"/>
              <a:t>•	keep abreast of technology (to identify 	potential threats to confidentiality)</a:t>
            </a:r>
          </a:p>
          <a:p>
            <a:pPr marL="0" indent="0" algn="just">
              <a:buNone/>
            </a:pPr>
            <a:r>
              <a:rPr lang="en-US" sz="1600" dirty="0"/>
              <a:t>   •	develop and implement policies</a:t>
            </a:r>
          </a:p>
          <a:p>
            <a:pPr marL="0" indent="0" algn="just">
              <a:buNone/>
            </a:pPr>
            <a:r>
              <a:rPr lang="en-US" sz="1600" dirty="0"/>
              <a:t>   •	supervise non-lawyers</a:t>
            </a:r>
          </a:p>
          <a:p>
            <a:pPr marL="0" indent="0" algn="just">
              <a:buNone/>
            </a:pPr>
            <a:r>
              <a:rPr lang="en-US" sz="1600" dirty="0"/>
              <a:t>   •	confirm device has been stripped of all 	confidential information after </a:t>
            </a:r>
            <a:r>
              <a:rPr lang="en-US" sz="1600" dirty="0" smtClean="0"/>
              <a:t>disposal</a:t>
            </a:r>
            <a:r>
              <a:rPr lang="en-US" sz="1200" dirty="0" smtClean="0"/>
              <a:t>.  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Emerald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Coast Utilities Authority v. Bear Marcus Pointe, LLC, 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227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So. 3d 752 (Fla. 1</a:t>
            </a:r>
            <a:r>
              <a:rPr lang="en-US" sz="1400" i="1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DCA 2017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5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209800" cy="4356100"/>
          </a:xfrm>
        </p:spPr>
        <p:txBody>
          <a:bodyPr/>
          <a:lstStyle/>
          <a:p>
            <a:r>
              <a:rPr lang="en-US" sz="30000" dirty="0" smtClean="0"/>
              <a:t>7</a:t>
            </a:r>
            <a:endParaRPr lang="en-US" sz="30000" dirty="0"/>
          </a:p>
        </p:txBody>
      </p:sp>
    </p:spTree>
    <p:extLst>
      <p:ext uri="{BB962C8B-B14F-4D97-AF65-F5344CB8AC3E}">
        <p14:creationId xmlns:p14="http://schemas.microsoft.com/office/powerpoint/2010/main" val="34936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386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SIX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7000" y="1447800"/>
            <a:ext cx="6019800" cy="4678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SOCIAL MEDIA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May we advise a client to remove information and photos from a social media site in anticipation of litigation?</a:t>
            </a:r>
          </a:p>
          <a:p>
            <a:endParaRPr lang="en-US" sz="2000" dirty="0"/>
          </a:p>
          <a:p>
            <a:r>
              <a:rPr lang="en-US" sz="2000" dirty="0" smtClean="0"/>
              <a:t>Yes</a:t>
            </a:r>
            <a:r>
              <a:rPr lang="en-US" sz="2000" dirty="0"/>
              <a:t>, “as long as an appropriate record of the social media information or data is preserved.”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ADVISORY OPINION 14-1</a:t>
            </a:r>
            <a:br>
              <a:rPr lang="en-US" sz="2000" dirty="0"/>
            </a:br>
            <a:r>
              <a:rPr lang="en-US" sz="2000" dirty="0"/>
              <a:t>June 25, 2015 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209800" cy="4356100"/>
          </a:xfrm>
        </p:spPr>
        <p:txBody>
          <a:bodyPr/>
          <a:lstStyle/>
          <a:p>
            <a:r>
              <a:rPr lang="en-US" sz="30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874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386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SIX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7000" y="1447800"/>
            <a:ext cx="6019800" cy="4678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SOCIAL MEDIA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Referrals – As of January 18</a:t>
            </a:r>
            <a:r>
              <a:rPr lang="en-US" dirty="0"/>
              <a:t>, </a:t>
            </a:r>
            <a:r>
              <a:rPr lang="en-US" dirty="0" smtClean="0"/>
              <a:t>2018 Avvo </a:t>
            </a:r>
            <a:r>
              <a:rPr lang="en-US" dirty="0"/>
              <a:t>Advisor </a:t>
            </a:r>
            <a:r>
              <a:rPr lang="en-US" dirty="0" smtClean="0"/>
              <a:t>out of compliance with Rule 4-7.22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209800" cy="4356100"/>
          </a:xfrm>
        </p:spPr>
        <p:txBody>
          <a:bodyPr/>
          <a:lstStyle/>
          <a:p>
            <a:r>
              <a:rPr lang="en-US" sz="30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96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386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SIX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7000" y="1447800"/>
            <a:ext cx="6019800" cy="4678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SOCIAL MEDIA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Confidentiality – If a former client posts a negative review of an attorney on AVVO, may the attorney defend herself by posting an explanation that includes confidential information?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209800" cy="4356100"/>
          </a:xfrm>
        </p:spPr>
        <p:txBody>
          <a:bodyPr/>
          <a:lstStyle/>
          <a:p>
            <a:r>
              <a:rPr lang="en-US" sz="30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634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Ethics – The Basics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“To opposing parties and their counsel, I pledge fairness, integrity, and </a:t>
            </a:r>
            <a:r>
              <a:rPr lang="en-US" b="1" dirty="0"/>
              <a:t>civility</a:t>
            </a:r>
            <a:r>
              <a:rPr lang="en-US" dirty="0"/>
              <a:t>, not only in court, but also in all written and oral communications.” (emphasis added)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In </a:t>
            </a:r>
            <a:r>
              <a:rPr lang="en-US" i="1" dirty="0"/>
              <a:t>re Oath of Admission to The Florida </a:t>
            </a:r>
            <a:r>
              <a:rPr lang="en-US" i="1" dirty="0" smtClean="0"/>
              <a:t>Bar</a:t>
            </a:r>
            <a:r>
              <a:rPr lang="en-US" dirty="0" smtClean="0"/>
              <a:t>, 73  </a:t>
            </a:r>
            <a:r>
              <a:rPr lang="en-US" dirty="0"/>
              <a:t>So.3d 149 (Fla. 2011)</a:t>
            </a:r>
          </a:p>
          <a:p>
            <a:pPr>
              <a:lnSpc>
                <a:spcPct val="3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2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386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SIX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7000" y="1447800"/>
            <a:ext cx="6019800" cy="46783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SOCIAL MEDIA – Responding to Criticism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“A lawyer may reveal [information relating to representation of a client] to the extent the lawyer reasonably believes necessary: …</a:t>
            </a:r>
          </a:p>
          <a:p>
            <a:pPr algn="just"/>
            <a:r>
              <a:rPr lang="en-US" sz="2000" dirty="0" smtClean="0"/>
              <a:t>      </a:t>
            </a:r>
            <a:r>
              <a:rPr lang="en-US" sz="2000" dirty="0"/>
              <a:t>To establish a claim or a defense … in a</a:t>
            </a:r>
          </a:p>
          <a:p>
            <a:pPr marL="0" indent="0" algn="just">
              <a:buNone/>
            </a:pPr>
            <a:r>
              <a:rPr lang="en-US" sz="2000" dirty="0"/>
              <a:t>          controversy between the lawyer and client; …</a:t>
            </a:r>
          </a:p>
          <a:p>
            <a:pPr algn="just"/>
            <a:r>
              <a:rPr lang="en-US" sz="2000" dirty="0" smtClean="0"/>
              <a:t>     To </a:t>
            </a:r>
            <a:r>
              <a:rPr lang="en-US" sz="2000" dirty="0"/>
              <a:t>respond to allegations in any proceeding</a:t>
            </a:r>
          </a:p>
          <a:p>
            <a:pPr marL="0" indent="0" algn="just">
              <a:buNone/>
            </a:pPr>
            <a:r>
              <a:rPr lang="en-US" sz="2000" dirty="0"/>
              <a:t>          concerning the lawyer’s representation of the</a:t>
            </a:r>
          </a:p>
          <a:p>
            <a:pPr marL="0" indent="0" algn="just">
              <a:buNone/>
            </a:pPr>
            <a:r>
              <a:rPr lang="en-US" sz="2000" dirty="0"/>
              <a:t>          client;”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209800" cy="4356100"/>
          </a:xfrm>
        </p:spPr>
        <p:txBody>
          <a:bodyPr/>
          <a:lstStyle/>
          <a:p>
            <a:r>
              <a:rPr lang="en-US" sz="30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250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386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SIX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7000" y="1447800"/>
            <a:ext cx="6019800" cy="4678363"/>
          </a:xfrm>
        </p:spPr>
        <p:txBody>
          <a:bodyPr/>
          <a:lstStyle/>
          <a:p>
            <a:pPr marL="0" indent="0">
              <a:buNone/>
            </a:pPr>
            <a:r>
              <a:rPr lang="en-US" sz="1500" dirty="0" smtClean="0"/>
              <a:t>SOCIAL MEDIA – Responding to Criticism</a:t>
            </a:r>
          </a:p>
          <a:p>
            <a:pPr marL="0" indent="0">
              <a:buNone/>
            </a:pPr>
            <a:endParaRPr lang="en-US" sz="1500" dirty="0"/>
          </a:p>
          <a:p>
            <a:pPr algn="just"/>
            <a:r>
              <a:rPr lang="en-US" sz="1500" dirty="0"/>
              <a:t>No Florida authority directly on point.</a:t>
            </a:r>
          </a:p>
          <a:p>
            <a:pPr marL="0" indent="0" algn="just">
              <a:buNone/>
            </a:pPr>
            <a:endParaRPr lang="en-US" sz="1500" dirty="0"/>
          </a:p>
          <a:p>
            <a:pPr algn="just"/>
            <a:r>
              <a:rPr lang="en-US" sz="1500" dirty="0" smtClean="0"/>
              <a:t>New </a:t>
            </a:r>
            <a:r>
              <a:rPr lang="en-US" sz="1500" dirty="0"/>
              <a:t>York Ethics Opinion 1032 (October 30, 2014):</a:t>
            </a:r>
          </a:p>
          <a:p>
            <a:pPr marL="0" indent="0" algn="just">
              <a:buNone/>
            </a:pPr>
            <a:endParaRPr lang="en-US" sz="1500" dirty="0"/>
          </a:p>
          <a:p>
            <a:pPr marL="0" indent="0" algn="just">
              <a:buNone/>
            </a:pPr>
            <a:r>
              <a:rPr lang="en-US" sz="1500" dirty="0"/>
              <a:t>    	</a:t>
            </a:r>
            <a:r>
              <a:rPr lang="en-US" sz="1500" b="1" dirty="0"/>
              <a:t>“A lawyer may not disclose client confidential</a:t>
            </a:r>
          </a:p>
          <a:p>
            <a:pPr marL="0" indent="0" algn="just">
              <a:buNone/>
            </a:pPr>
            <a:r>
              <a:rPr lang="en-US" sz="1500" b="1" dirty="0"/>
              <a:t>  	information solely to respond to a former client’s</a:t>
            </a:r>
          </a:p>
          <a:p>
            <a:pPr marL="0" indent="0" algn="just">
              <a:buNone/>
            </a:pPr>
            <a:r>
              <a:rPr lang="en-US" sz="1500" b="1" dirty="0"/>
              <a:t>    	criticism of the lawyer posted on a website that</a:t>
            </a:r>
          </a:p>
          <a:p>
            <a:pPr marL="0" indent="0" algn="just">
              <a:buNone/>
            </a:pPr>
            <a:r>
              <a:rPr lang="en-US" sz="1500" b="1" dirty="0"/>
              <a:t>   	includes client reviews of lawyers.”</a:t>
            </a:r>
          </a:p>
          <a:p>
            <a:pPr marL="0" indent="0" algn="just">
              <a:buNone/>
            </a:pPr>
            <a:r>
              <a:rPr lang="en-US" sz="1500" dirty="0"/>
              <a:t>                   		</a:t>
            </a:r>
          </a:p>
          <a:p>
            <a:pPr algn="just"/>
            <a:r>
              <a:rPr lang="en-US" sz="1500" dirty="0" smtClean="0"/>
              <a:t> </a:t>
            </a:r>
            <a:r>
              <a:rPr lang="en-US" sz="1500" i="1" dirty="0"/>
              <a:t>In re: Skinner</a:t>
            </a:r>
            <a:r>
              <a:rPr lang="en-US" sz="1500" dirty="0"/>
              <a:t>, 758 S.E.2d 788 (Georgia 2014</a:t>
            </a:r>
            <a:r>
              <a:rPr lang="en-US" sz="1500" dirty="0" smtClean="0"/>
              <a:t>):</a:t>
            </a:r>
          </a:p>
          <a:p>
            <a:pPr algn="just"/>
            <a:endParaRPr lang="en-US" sz="1500" dirty="0"/>
          </a:p>
          <a:p>
            <a:pPr marL="0" indent="0" algn="just">
              <a:buNone/>
            </a:pPr>
            <a:r>
              <a:rPr lang="en-US" sz="1500" dirty="0"/>
              <a:t>	A lawyer received a </a:t>
            </a:r>
            <a:r>
              <a:rPr lang="en-US" sz="1500" b="1" dirty="0"/>
              <a:t>public reprimand </a:t>
            </a:r>
            <a:r>
              <a:rPr lang="en-US" sz="1500" dirty="0"/>
              <a:t>for responding</a:t>
            </a:r>
          </a:p>
          <a:p>
            <a:pPr marL="0" indent="0" algn="just">
              <a:buNone/>
            </a:pPr>
            <a:r>
              <a:rPr lang="en-US" sz="1500" dirty="0"/>
              <a:t>	to a negative review on the Internet by disclosing,</a:t>
            </a:r>
          </a:p>
          <a:p>
            <a:pPr marL="0" indent="0" algn="just">
              <a:buNone/>
            </a:pPr>
            <a:r>
              <a:rPr lang="en-US" sz="1500" dirty="0"/>
              <a:t>	among other facts, the identity of the client and the </a:t>
            </a:r>
          </a:p>
          <a:p>
            <a:pPr marL="0" indent="0" algn="just">
              <a:buNone/>
            </a:pPr>
            <a:r>
              <a:rPr lang="en-US" sz="1500" dirty="0"/>
              <a:t>	amount of fees paid.</a:t>
            </a:r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209800" cy="4356100"/>
          </a:xfrm>
        </p:spPr>
        <p:txBody>
          <a:bodyPr/>
          <a:lstStyle/>
          <a:p>
            <a:r>
              <a:rPr lang="en-US" sz="30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1202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386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SIX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7000" y="1447800"/>
            <a:ext cx="6019800" cy="4678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SOCIAL MEDIA – FACEBOOK “FRIENDS”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Does being a Facebook “friend” with a judge constitute grounds to disqualify the judge?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209800" cy="4356100"/>
          </a:xfrm>
        </p:spPr>
        <p:txBody>
          <a:bodyPr/>
          <a:lstStyle/>
          <a:p>
            <a:r>
              <a:rPr lang="en-US" sz="30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7620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386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SIX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7000" y="1447800"/>
            <a:ext cx="6019800" cy="4678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1500" dirty="0" smtClean="0"/>
              <a:t>SOCIAL MEDIA – FACEBOOK “FRIENDS”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/>
              <a:t>Does being a Facebook “friend” with a judge constitute grounds to disqualify the judge</a:t>
            </a:r>
            <a:r>
              <a:rPr lang="en-US" sz="1500" dirty="0" smtClean="0"/>
              <a:t>?</a:t>
            </a: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sz="1500" dirty="0" smtClean="0"/>
              <a:t>No</a:t>
            </a:r>
            <a:r>
              <a:rPr lang="en-US" sz="1500" dirty="0"/>
              <a:t>, Facebook “friendship” is not grounds </a:t>
            </a:r>
            <a:r>
              <a:rPr lang="en-US" sz="1500" dirty="0" smtClean="0"/>
              <a:t> for </a:t>
            </a:r>
            <a:r>
              <a:rPr lang="en-US" sz="1500" dirty="0"/>
              <a:t>disqualification.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i="1" dirty="0"/>
              <a:t>Law Offices of Herssein and Herssein, P.A. v. United States Automobile Association, </a:t>
            </a:r>
            <a:r>
              <a:rPr lang="en-US" sz="1500" dirty="0" smtClean="0"/>
              <a:t>No. </a:t>
            </a:r>
            <a:r>
              <a:rPr lang="en-US" sz="1500" dirty="0" err="1" smtClean="0"/>
              <a:t>SC17</a:t>
            </a:r>
            <a:r>
              <a:rPr lang="en-US" sz="1500" dirty="0" smtClean="0"/>
              <a:t>-1848</a:t>
            </a:r>
            <a:r>
              <a:rPr lang="en-US" sz="1500" i="1" dirty="0" smtClean="0"/>
              <a:t> </a:t>
            </a:r>
            <a:r>
              <a:rPr lang="en-US" sz="1500" dirty="0" smtClean="0"/>
              <a:t>(Fla</a:t>
            </a:r>
            <a:r>
              <a:rPr lang="en-US" sz="1500" dirty="0"/>
              <a:t>. </a:t>
            </a:r>
            <a:r>
              <a:rPr lang="en-US" sz="1500" dirty="0" smtClean="0"/>
              <a:t>2018).  </a:t>
            </a: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sz="1500" dirty="0" smtClean="0"/>
              <a:t>However, being a Facebook “friend” with a judge may not be advisable.</a:t>
            </a:r>
            <a:endParaRPr lang="en-US" sz="15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209800" cy="4356100"/>
          </a:xfrm>
        </p:spPr>
        <p:txBody>
          <a:bodyPr/>
          <a:lstStyle/>
          <a:p>
            <a:r>
              <a:rPr lang="en-US" sz="30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866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386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FIVE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7000" y="1447800"/>
            <a:ext cx="6019800" cy="4678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DESTRUCTIVE TESTING</a:t>
            </a:r>
          </a:p>
          <a:p>
            <a:pPr marL="0" indent="0" algn="ctr">
              <a:buNone/>
            </a:pPr>
            <a:r>
              <a:rPr lang="en-US" sz="2000" dirty="0" smtClean="0"/>
              <a:t>Rule 4-3.4(a)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 </a:t>
            </a:r>
            <a:r>
              <a:rPr lang="en-US" sz="2000" dirty="0"/>
              <a:t>lawyer shall not “unlawfully </a:t>
            </a:r>
            <a:r>
              <a:rPr lang="en-US" sz="2000" dirty="0" smtClean="0"/>
              <a:t>obstruct another </a:t>
            </a:r>
            <a:r>
              <a:rPr lang="en-US" sz="2000" dirty="0"/>
              <a:t>party's access to evidence” or unlawfully alter or conceal material </a:t>
            </a:r>
            <a:r>
              <a:rPr lang="en-US" sz="2000" dirty="0" smtClean="0"/>
              <a:t>that the </a:t>
            </a:r>
            <a:r>
              <a:rPr lang="en-US" sz="2000" dirty="0"/>
              <a:t>lawyer knows, or should know, is relevant to a pending or </a:t>
            </a:r>
            <a:r>
              <a:rPr lang="en-US" sz="2000" dirty="0" smtClean="0"/>
              <a:t>reasonably foreseeable proceeding.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209800" cy="4356100"/>
          </a:xfrm>
        </p:spPr>
        <p:txBody>
          <a:bodyPr/>
          <a:lstStyle/>
          <a:p>
            <a:r>
              <a:rPr lang="en-US" sz="30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655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386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FOUR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7000" y="1447800"/>
            <a:ext cx="6019800" cy="4678363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/>
              <a:t>Inadvertent Disclosure</a:t>
            </a:r>
          </a:p>
          <a:p>
            <a:pPr marL="0" indent="0">
              <a:buNone/>
            </a:pPr>
            <a:r>
              <a:rPr lang="en-US" dirty="0" smtClean="0"/>
              <a:t>Rule 4-4.4(b) A lawyer who receives a document relating to the representation of the lawyer’s client and knows or reasonably should know that the document was inadvertently sent shall promptly notify the sender.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209800" cy="4356100"/>
          </a:xfrm>
        </p:spPr>
        <p:txBody>
          <a:bodyPr/>
          <a:lstStyle/>
          <a:p>
            <a:r>
              <a:rPr lang="en-US" sz="30000" dirty="0" smtClean="0"/>
              <a:t>4</a:t>
            </a:r>
            <a:endParaRPr lang="en-US" sz="30000" dirty="0"/>
          </a:p>
        </p:txBody>
      </p:sp>
    </p:spTree>
    <p:extLst>
      <p:ext uri="{BB962C8B-B14F-4D97-AF65-F5344CB8AC3E}">
        <p14:creationId xmlns:p14="http://schemas.microsoft.com/office/powerpoint/2010/main" val="289716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386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FOUR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7000" y="1447800"/>
            <a:ext cx="6019800" cy="4678363"/>
          </a:xfrm>
        </p:spPr>
        <p:txBody>
          <a:bodyPr/>
          <a:lstStyle/>
          <a:p>
            <a:pPr marL="0" lvl="0" indent="0">
              <a:buNone/>
            </a:pPr>
            <a:r>
              <a:rPr lang="en-US" sz="2500" b="1" dirty="0"/>
              <a:t>Inadvertent Disclosure</a:t>
            </a:r>
          </a:p>
          <a:p>
            <a:pPr marL="0" indent="0">
              <a:buNone/>
            </a:pPr>
            <a:r>
              <a:rPr lang="en-US" sz="2500" dirty="0"/>
              <a:t>“Whether the lawyer is required to take additional steps, such as returning the original document, is a matter of law beyond the scope of these rules, as is the question of whether the privileged status of a document has been waived</a:t>
            </a:r>
            <a:r>
              <a:rPr lang="en-US" sz="2500" dirty="0" smtClean="0"/>
              <a:t>.”</a:t>
            </a:r>
          </a:p>
          <a:p>
            <a:pPr marL="0" indent="0">
              <a:buNone/>
            </a:pPr>
            <a:r>
              <a:rPr lang="en-US" sz="2500" dirty="0" smtClean="0"/>
              <a:t>Comment to Rule 4-4.4(b)</a:t>
            </a:r>
            <a:endParaRPr lang="en-US" sz="2500" dirty="0"/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209800" cy="4356100"/>
          </a:xfrm>
        </p:spPr>
        <p:txBody>
          <a:bodyPr/>
          <a:lstStyle/>
          <a:p>
            <a:r>
              <a:rPr lang="en-US" sz="30000" dirty="0" smtClean="0"/>
              <a:t>4</a:t>
            </a:r>
            <a:endParaRPr lang="en-US" sz="30000" dirty="0"/>
          </a:p>
        </p:txBody>
      </p:sp>
    </p:spTree>
    <p:extLst>
      <p:ext uri="{BB962C8B-B14F-4D97-AF65-F5344CB8AC3E}">
        <p14:creationId xmlns:p14="http://schemas.microsoft.com/office/powerpoint/2010/main" val="186543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386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FOUR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7000" y="1447800"/>
            <a:ext cx="6019800" cy="4678363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dirty="0"/>
              <a:t>Inadvertent Disclosure</a:t>
            </a:r>
          </a:p>
          <a:p>
            <a:pPr marL="0" indent="0">
              <a:buNone/>
            </a:pPr>
            <a:r>
              <a:rPr lang="en-US" sz="2400" dirty="0"/>
              <a:t>RULE 1.285</a:t>
            </a:r>
            <a:br>
              <a:rPr lang="en-US" sz="2400" dirty="0"/>
            </a:br>
            <a:r>
              <a:rPr lang="en-US" sz="2400" dirty="0"/>
              <a:t>FLORIDA RULES OF CIVIL PROCEDURE</a:t>
            </a:r>
            <a:br>
              <a:rPr lang="en-US" sz="2400" dirty="0"/>
            </a:br>
            <a:r>
              <a:rPr lang="en-US" sz="2400" dirty="0" smtClean="0"/>
              <a:t>Party </a:t>
            </a:r>
            <a:r>
              <a:rPr lang="en-US" sz="2400" dirty="0"/>
              <a:t>asserting that inadvertently disclosed documents are privileged must serve written notice within 10 days of discovering the inadvertent disclosure</a:t>
            </a:r>
            <a:r>
              <a:rPr lang="en-US" sz="2400" dirty="0" smtClean="0"/>
              <a:t>.</a:t>
            </a:r>
          </a:p>
          <a:p>
            <a:pPr marL="808038" indent="-346075">
              <a:lnSpc>
                <a:spcPct val="90000"/>
              </a:lnSpc>
              <a:buClr>
                <a:schemeClr val="tx1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>
                <a:cs typeface="Tahoma" pitchFamily="34" charset="0"/>
              </a:rPr>
              <a:t>Recipient must “promptly </a:t>
            </a:r>
            <a:r>
              <a:rPr lang="en-US" sz="2400" dirty="0" smtClean="0">
                <a:cs typeface="Tahoma" pitchFamily="34" charset="0"/>
              </a:rPr>
              <a:t>return, sequester </a:t>
            </a:r>
            <a:r>
              <a:rPr lang="en-US" sz="2400" dirty="0">
                <a:cs typeface="Tahoma" pitchFamily="34" charset="0"/>
              </a:rPr>
              <a:t>or destroy” </a:t>
            </a:r>
            <a:r>
              <a:rPr lang="en-US" sz="2400" dirty="0" smtClean="0">
                <a:cs typeface="Tahoma" pitchFamily="34" charset="0"/>
              </a:rPr>
              <a:t>materials</a:t>
            </a:r>
          </a:p>
          <a:p>
            <a:pPr marL="808038" indent="-346075">
              <a:lnSpc>
                <a:spcPct val="90000"/>
              </a:lnSpc>
              <a:buClr>
                <a:schemeClr val="tx1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ahoma" pitchFamily="34" charset="0"/>
              </a:rPr>
              <a:t>Recipient </a:t>
            </a:r>
            <a:r>
              <a:rPr lang="en-US" sz="2400" dirty="0">
                <a:cs typeface="Tahoma" pitchFamily="34" charset="0"/>
              </a:rPr>
              <a:t>may dispute privilege by serving notice within 20 days</a:t>
            </a:r>
            <a:endParaRPr lang="en-US" sz="2400" dirty="0"/>
          </a:p>
          <a:p>
            <a:pPr marL="461963" indent="0">
              <a:lnSpc>
                <a:spcPct val="90000"/>
              </a:lnSpc>
              <a:buClr>
                <a:schemeClr val="tx1"/>
              </a:buClr>
              <a:buSzPct val="125000"/>
              <a:buNone/>
              <a:defRPr/>
            </a:pPr>
            <a:endParaRPr lang="en-US" sz="2400" dirty="0">
              <a:cs typeface="Tahoma" pitchFamily="34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209800" cy="4356100"/>
          </a:xfrm>
        </p:spPr>
        <p:txBody>
          <a:bodyPr/>
          <a:lstStyle/>
          <a:p>
            <a:r>
              <a:rPr lang="en-US" sz="30000" dirty="0" smtClean="0"/>
              <a:t>4</a:t>
            </a:r>
            <a:endParaRPr lang="en-US" sz="30000" dirty="0"/>
          </a:p>
        </p:txBody>
      </p:sp>
    </p:spTree>
    <p:extLst>
      <p:ext uri="{BB962C8B-B14F-4D97-AF65-F5344CB8AC3E}">
        <p14:creationId xmlns:p14="http://schemas.microsoft.com/office/powerpoint/2010/main" val="371715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862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THREE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7000" y="1447800"/>
            <a:ext cx="6019800" cy="46783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CONFLICTS OF INTEREST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Current Clients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Former Clients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Prospective Clients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Representing Multiple Parties in One Lawsuit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209800" cy="4356100"/>
          </a:xfrm>
        </p:spPr>
        <p:txBody>
          <a:bodyPr/>
          <a:lstStyle/>
          <a:p>
            <a:r>
              <a:rPr lang="en-US" sz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632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862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THREE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7000" y="1447800"/>
            <a:ext cx="6019800" cy="46783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dirty="0" smtClean="0"/>
              <a:t>CONFLICTS OF INTEREST – Current </a:t>
            </a:r>
            <a:r>
              <a:rPr lang="en-US" sz="2000" dirty="0"/>
              <a:t>Clients </a:t>
            </a:r>
            <a:endParaRPr lang="en-US" sz="20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 smtClean="0"/>
              <a:t>Rule 4-1.7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	A lawyer shall not </a:t>
            </a:r>
            <a:r>
              <a:rPr lang="en-US" sz="2000" dirty="0" smtClean="0"/>
              <a:t> represent a client</a:t>
            </a:r>
          </a:p>
          <a:p>
            <a:pPr>
              <a:buNone/>
              <a:defRPr/>
            </a:pPr>
            <a:r>
              <a:rPr lang="en-US" sz="2000" b="1" dirty="0" smtClean="0"/>
              <a:t>“. </a:t>
            </a:r>
            <a:r>
              <a:rPr lang="en-US" sz="2000" b="1" dirty="0"/>
              <a:t>. . if the representation will be directly adverse to another client</a:t>
            </a:r>
            <a:r>
              <a:rPr lang="en-US" sz="2000" b="1" dirty="0" smtClean="0"/>
              <a:t>” or </a:t>
            </a:r>
            <a:r>
              <a:rPr lang="en-US" sz="2000" dirty="0"/>
              <a:t>If there is a “substantial risk that the representation … will be materially limited by … responsibilities to”: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000" dirty="0">
                <a:cs typeface="Tahoma" pitchFamily="34" charset="0"/>
              </a:rPr>
              <a:t>   •</a:t>
            </a:r>
            <a:r>
              <a:rPr lang="en-US" sz="2000" dirty="0"/>
              <a:t> another client;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000" dirty="0">
                <a:cs typeface="Tahoma" pitchFamily="34" charset="0"/>
              </a:rPr>
              <a:t>   •</a:t>
            </a:r>
            <a:r>
              <a:rPr lang="en-US" sz="2000" dirty="0"/>
              <a:t> a former client;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000" dirty="0">
                <a:cs typeface="Tahoma" pitchFamily="34" charset="0"/>
              </a:rPr>
              <a:t>   •</a:t>
            </a:r>
            <a:r>
              <a:rPr lang="en-US" sz="2000" dirty="0"/>
              <a:t> a third person; or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000" dirty="0">
                <a:cs typeface="Tahoma" pitchFamily="34" charset="0"/>
              </a:rPr>
              <a:t>   • </a:t>
            </a:r>
            <a:r>
              <a:rPr lang="en-US" sz="2000" dirty="0"/>
              <a:t>“a personal interest of the lawyer.”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b="1" dirty="0"/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209800" cy="4356100"/>
          </a:xfrm>
        </p:spPr>
        <p:txBody>
          <a:bodyPr/>
          <a:lstStyle/>
          <a:p>
            <a:r>
              <a:rPr lang="en-US" sz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151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Sources of Ethics Rules and Guidance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105400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RULES </a:t>
            </a:r>
            <a:r>
              <a:rPr lang="en-US" b="1" dirty="0"/>
              <a:t>REGULATING THE FLORIDA </a:t>
            </a:r>
            <a:r>
              <a:rPr lang="en-US" b="1" dirty="0" smtClean="0"/>
              <a:t>BAR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 “ADVISORY OPINIONS” &amp; “GUIDELINES” FROM THE FLORIDA BAR</a:t>
            </a:r>
          </a:p>
          <a:p>
            <a:endParaRPr lang="en-US" b="1" dirty="0"/>
          </a:p>
          <a:p>
            <a:r>
              <a:rPr lang="en-US" b="1" dirty="0" smtClean="0"/>
              <a:t>JUDICIAL DECISIONS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sz="16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862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THREE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7000" y="1447800"/>
            <a:ext cx="6019800" cy="46783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dirty="0" smtClean="0"/>
              <a:t>CONFLICTS WAIVERS CURRENT CLIENTS RULE 4-1.7 (b)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Each affected client must give “informed consent, confirmed in writing or clearly stated on the record at a hearing.”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b="1" dirty="0"/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209800" cy="4356100"/>
          </a:xfrm>
        </p:spPr>
        <p:txBody>
          <a:bodyPr/>
          <a:lstStyle/>
          <a:p>
            <a:r>
              <a:rPr lang="en-US" sz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50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862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THREE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7000" y="1447800"/>
            <a:ext cx="6019800" cy="46783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dirty="0" smtClean="0"/>
              <a:t>CONFLICTS OF INTEREST </a:t>
            </a:r>
            <a:r>
              <a:rPr lang="en-US" sz="2000" dirty="0"/>
              <a:t>– FORMER CLIENTS</a:t>
            </a:r>
            <a:br>
              <a:rPr lang="en-US" sz="2000" dirty="0"/>
            </a:br>
            <a:r>
              <a:rPr lang="en-US" sz="2000" dirty="0"/>
              <a:t>Rule </a:t>
            </a:r>
            <a:r>
              <a:rPr lang="en-US" sz="2000" dirty="0" smtClean="0"/>
              <a:t>4-1.9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A </a:t>
            </a:r>
            <a:r>
              <a:rPr lang="en-US" sz="2000" dirty="0"/>
              <a:t>lawyer </a:t>
            </a:r>
            <a:r>
              <a:rPr lang="en-US" sz="2000" i="1" dirty="0"/>
              <a:t>may</a:t>
            </a:r>
            <a:r>
              <a:rPr lang="en-US" sz="2000" dirty="0"/>
              <a:t> represent a party against a former client so long as the new matter and the former matter are not: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 smtClean="0"/>
              <a:t>“</a:t>
            </a:r>
            <a:r>
              <a:rPr lang="en-US" sz="2000" b="1" dirty="0"/>
              <a:t>substantially related</a:t>
            </a:r>
            <a:r>
              <a:rPr lang="en-US" sz="2000" b="1" dirty="0" smtClean="0"/>
              <a:t>.”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 smtClean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1600" dirty="0" smtClean="0"/>
              <a:t>However</a:t>
            </a:r>
            <a:r>
              <a:rPr lang="en-US" sz="1600" dirty="0"/>
              <a:t>, in any event, a lawyer cannot “use information relating to the representation to the disadvantage of the former client” unless “generally known” or subject to an exception in Rule 4-1.6</a:t>
            </a:r>
            <a:r>
              <a:rPr lang="en-US" sz="1600" i="1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209800" cy="4356100"/>
          </a:xfrm>
        </p:spPr>
        <p:txBody>
          <a:bodyPr/>
          <a:lstStyle/>
          <a:p>
            <a:r>
              <a:rPr lang="en-US" sz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2770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862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THREE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7000" y="1143000"/>
            <a:ext cx="6019800" cy="49831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CONFLICTS OF INTEREST </a:t>
            </a:r>
            <a:r>
              <a:rPr lang="en-US" sz="2000" dirty="0"/>
              <a:t>– FORMER CLIENTS</a:t>
            </a:r>
            <a:br>
              <a:rPr lang="en-US" sz="2000" dirty="0"/>
            </a:br>
            <a:endParaRPr lang="en-US" sz="2000" dirty="0" smtClean="0"/>
          </a:p>
          <a:p>
            <a:pPr>
              <a:lnSpc>
                <a:spcPct val="150000"/>
              </a:lnSpc>
              <a:buNone/>
              <a:defRPr/>
            </a:pPr>
            <a:endParaRPr lang="en-US" sz="2000" dirty="0" smtClean="0"/>
          </a:p>
          <a:p>
            <a:pPr>
              <a:lnSpc>
                <a:spcPct val="150000"/>
              </a:lnSpc>
              <a:buNone/>
              <a:defRPr/>
            </a:pPr>
            <a:endParaRPr lang="en-US" sz="2000" dirty="0"/>
          </a:p>
          <a:p>
            <a:pPr>
              <a:lnSpc>
                <a:spcPct val="150000"/>
              </a:lnSpc>
              <a:buNone/>
              <a:defRPr/>
            </a:pPr>
            <a:endParaRPr lang="en-US" sz="2000" dirty="0" smtClean="0"/>
          </a:p>
          <a:p>
            <a:pPr>
              <a:lnSpc>
                <a:spcPct val="150000"/>
              </a:lnSpc>
              <a:buNone/>
              <a:defRPr/>
            </a:pPr>
            <a:endParaRPr lang="en-US" sz="2000" dirty="0"/>
          </a:p>
          <a:p>
            <a:pPr>
              <a:lnSpc>
                <a:spcPct val="150000"/>
              </a:lnSpc>
              <a:buNone/>
              <a:defRPr/>
            </a:pPr>
            <a:endParaRPr lang="en-US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Can you drop your current client to take advantage of the former client analysis?  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209800" cy="4356100"/>
          </a:xfrm>
        </p:spPr>
        <p:txBody>
          <a:bodyPr/>
          <a:lstStyle/>
          <a:p>
            <a:r>
              <a:rPr lang="en-US" sz="30000" dirty="0"/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222" y="1752600"/>
            <a:ext cx="2778072" cy="277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862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THREE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7000" y="1143000"/>
            <a:ext cx="6019800" cy="49831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CONFLICTS OF INTEREST </a:t>
            </a:r>
            <a:r>
              <a:rPr lang="en-US" sz="2000" dirty="0"/>
              <a:t>– FORMER CLIENTS</a:t>
            </a:r>
            <a:br>
              <a:rPr lang="en-US" sz="2000" dirty="0"/>
            </a:br>
            <a:endParaRPr lang="en-US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No</a:t>
            </a:r>
            <a:r>
              <a:rPr lang="en-US" sz="2000" dirty="0"/>
              <a:t>. A lawyer may not “drop one client like a hot potato in order to treat it as though it were a former client for the purpose of resolving a conflict of interest dispute</a:t>
            </a:r>
            <a:r>
              <a:rPr lang="en-US" sz="2000" dirty="0" smtClean="0"/>
              <a:t>.” </a:t>
            </a:r>
            <a:r>
              <a:rPr lang="en-US" sz="2000" i="1" dirty="0" smtClean="0"/>
              <a:t>Value </a:t>
            </a:r>
            <a:r>
              <a:rPr lang="en-US" sz="2000" i="1" dirty="0"/>
              <a:t>Part, Inc. v. Clements</a:t>
            </a:r>
            <a:r>
              <a:rPr lang="en-US" sz="2000" dirty="0"/>
              <a:t>, 2006 WL 22525 41 (N.D. Ill. Aug 2, 2006), cited with approval by </a:t>
            </a:r>
            <a:r>
              <a:rPr lang="en-US" sz="2000" i="1" dirty="0"/>
              <a:t>Young v. Achenbauch</a:t>
            </a:r>
            <a:r>
              <a:rPr lang="en-US" sz="2000" dirty="0"/>
              <a:t>, 136 So.3d 575 (Fla. 2014)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/>
          </a:p>
          <a:p>
            <a:pPr>
              <a:lnSpc>
                <a:spcPct val="150000"/>
              </a:lnSpc>
              <a:buNone/>
              <a:defRPr/>
            </a:pPr>
            <a:endParaRPr lang="en-US" sz="2000" dirty="0" smtClean="0"/>
          </a:p>
          <a:p>
            <a:pPr>
              <a:lnSpc>
                <a:spcPct val="150000"/>
              </a:lnSpc>
              <a:buNone/>
              <a:defRPr/>
            </a:pPr>
            <a:endParaRPr lang="en-US" sz="2000" dirty="0"/>
          </a:p>
          <a:p>
            <a:pPr>
              <a:lnSpc>
                <a:spcPct val="150000"/>
              </a:lnSpc>
              <a:buNone/>
              <a:defRPr/>
            </a:pPr>
            <a:endParaRPr lang="en-US" sz="2000" dirty="0" smtClean="0"/>
          </a:p>
          <a:p>
            <a:pPr>
              <a:lnSpc>
                <a:spcPct val="150000"/>
              </a:lnSpc>
              <a:buNone/>
              <a:defRPr/>
            </a:pPr>
            <a:endParaRPr lang="en-US" sz="2000" dirty="0"/>
          </a:p>
          <a:p>
            <a:pPr>
              <a:lnSpc>
                <a:spcPct val="150000"/>
              </a:lnSpc>
              <a:buNone/>
              <a:defRPr/>
            </a:pPr>
            <a:endParaRPr lang="en-US" sz="20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209800" cy="4356100"/>
          </a:xfrm>
        </p:spPr>
        <p:txBody>
          <a:bodyPr/>
          <a:lstStyle/>
          <a:p>
            <a:r>
              <a:rPr lang="en-US" sz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0492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862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THREE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7000" y="1447800"/>
            <a:ext cx="6019800" cy="4678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CONFLICTS OF INTEREST</a:t>
            </a:r>
          </a:p>
          <a:p>
            <a:pPr marL="0" indent="0">
              <a:buNone/>
            </a:pPr>
            <a:r>
              <a:rPr lang="en-US" dirty="0" smtClean="0"/>
              <a:t>REPRESENTING MULTIPLE PARTIES IN ONE LAWSUIT</a:t>
            </a:r>
          </a:p>
          <a:p>
            <a:pPr marL="0" indent="0">
              <a:buNone/>
            </a:pPr>
            <a:r>
              <a:rPr lang="en-US" dirty="0" smtClean="0"/>
              <a:t>RULES 4-1.7(c) AND 4-1.8(g)</a:t>
            </a:r>
          </a:p>
          <a:p>
            <a:r>
              <a:rPr lang="en-US" dirty="0" smtClean="0"/>
              <a:t>Explain advantages and risks involved</a:t>
            </a:r>
          </a:p>
          <a:p>
            <a:r>
              <a:rPr lang="en-US" dirty="0" smtClean="0"/>
              <a:t>Confidentiality issues</a:t>
            </a:r>
          </a:p>
          <a:p>
            <a:r>
              <a:rPr lang="en-US" dirty="0" smtClean="0"/>
              <a:t>Aggregate Settlements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209800" cy="4356100"/>
          </a:xfrm>
        </p:spPr>
        <p:txBody>
          <a:bodyPr/>
          <a:lstStyle/>
          <a:p>
            <a:r>
              <a:rPr lang="en-US" sz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4523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42672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THREE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7000" y="1447800"/>
            <a:ext cx="6324600" cy="4678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/>
              <a:t>R. Regulating Fla. Bar Rule 4-1.8(a). – Settlement of Claims for Multiple Clients: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"</a:t>
            </a:r>
            <a:r>
              <a:rPr lang="en-US" sz="2000" b="1" dirty="0"/>
              <a:t>A lawyer who represents 2 or more clients shall not participate in making an </a:t>
            </a:r>
            <a:r>
              <a:rPr lang="en-US" sz="2000" b="1" dirty="0" smtClean="0"/>
              <a:t>aggregate settlement </a:t>
            </a:r>
            <a:r>
              <a:rPr lang="en-US" sz="2000" dirty="0"/>
              <a:t>of the claims of or against the clients, or in a criminal case an </a:t>
            </a:r>
            <a:r>
              <a:rPr lang="en-US" sz="2000" dirty="0" smtClean="0"/>
              <a:t>aggregated agreement </a:t>
            </a:r>
            <a:r>
              <a:rPr lang="en-US" sz="2000" dirty="0"/>
              <a:t>as to guilty or nolo contendere pleas, </a:t>
            </a:r>
            <a:r>
              <a:rPr lang="en-US" sz="2000" b="1" dirty="0"/>
              <a:t>unless each client gives </a:t>
            </a:r>
            <a:r>
              <a:rPr lang="en-US" sz="2000" b="1" dirty="0" smtClean="0"/>
              <a:t>informed consent</a:t>
            </a:r>
            <a:r>
              <a:rPr lang="en-US" sz="2000" b="1" dirty="0"/>
              <a:t>, in a writing signed by the client</a:t>
            </a:r>
            <a:r>
              <a:rPr lang="en-US" sz="2000" dirty="0"/>
              <a:t>. </a:t>
            </a:r>
            <a:r>
              <a:rPr lang="en-US" sz="2000" b="1" dirty="0"/>
              <a:t>The lawyer's disclosure shall include </a:t>
            </a:r>
            <a:r>
              <a:rPr lang="en-US" sz="2000" b="1" dirty="0" smtClean="0"/>
              <a:t>the existence </a:t>
            </a:r>
            <a:r>
              <a:rPr lang="en-US" sz="2000" b="1" dirty="0"/>
              <a:t>and nature of all the claims or pleas involved and of the participation of </a:t>
            </a:r>
            <a:r>
              <a:rPr lang="en-US" sz="2000" b="1" dirty="0" smtClean="0"/>
              <a:t>each person </a:t>
            </a:r>
            <a:r>
              <a:rPr lang="en-US" sz="2000" b="1" dirty="0"/>
              <a:t>in the settlement."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209800" cy="4356100"/>
          </a:xfrm>
        </p:spPr>
        <p:txBody>
          <a:bodyPr/>
          <a:lstStyle/>
          <a:p>
            <a:r>
              <a:rPr lang="en-US" sz="30000" dirty="0" smtClean="0"/>
              <a:t>3</a:t>
            </a:r>
            <a:endParaRPr lang="en-US" sz="30000" dirty="0"/>
          </a:p>
        </p:txBody>
      </p:sp>
    </p:spTree>
    <p:extLst>
      <p:ext uri="{BB962C8B-B14F-4D97-AF65-F5344CB8AC3E}">
        <p14:creationId xmlns:p14="http://schemas.microsoft.com/office/powerpoint/2010/main" val="16245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5"/>
          <a:stretch/>
        </p:blipFill>
        <p:spPr bwMode="auto">
          <a:xfrm>
            <a:off x="-76200" y="0"/>
            <a:ext cx="100949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42672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THREE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7000" y="1447800"/>
            <a:ext cx="6324600" cy="46783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Attorneys made aggregate settlement of claims against insurance companies for 441 clients without disclosing to all clients: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1.  The total amount of the settlement.</a:t>
            </a:r>
          </a:p>
          <a:p>
            <a:pPr marL="0" indent="0">
              <a:buNone/>
            </a:pPr>
            <a:r>
              <a:rPr lang="en-US" sz="1800" dirty="0"/>
              <a:t>     2.  The amount of fees going to each law firm.</a:t>
            </a:r>
          </a:p>
          <a:p>
            <a:pPr marL="0" indent="0">
              <a:buNone/>
            </a:pPr>
            <a:r>
              <a:rPr lang="en-US" sz="1800" dirty="0"/>
              <a:t>     3.  The fact that some clients were waiving bad faith </a:t>
            </a:r>
          </a:p>
          <a:p>
            <a:pPr marL="0" indent="0">
              <a:buNone/>
            </a:pPr>
            <a:r>
              <a:rPr lang="en-US" sz="1800" dirty="0"/>
              <a:t>          claims but others were not.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Result:  Three attorneys disbarred.</a:t>
            </a:r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i="1" dirty="0"/>
              <a:t>The Florida Bar v. Kane</a:t>
            </a:r>
            <a:r>
              <a:rPr lang="en-US" sz="1800" dirty="0"/>
              <a:t>, 202 So.3d 11 (Fla. Oct. 6, 2016)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209800" cy="4356100"/>
          </a:xfrm>
        </p:spPr>
        <p:txBody>
          <a:bodyPr/>
          <a:lstStyle/>
          <a:p>
            <a:r>
              <a:rPr lang="en-US" sz="30000" dirty="0" smtClean="0"/>
              <a:t>3</a:t>
            </a:r>
            <a:endParaRPr lang="en-US" sz="30000" dirty="0"/>
          </a:p>
        </p:txBody>
      </p:sp>
    </p:spTree>
    <p:extLst>
      <p:ext uri="{BB962C8B-B14F-4D97-AF65-F5344CB8AC3E}">
        <p14:creationId xmlns:p14="http://schemas.microsoft.com/office/powerpoint/2010/main" val="24807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386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TWO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7000" y="1447800"/>
            <a:ext cx="6019800" cy="4678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 smtClean="0"/>
              <a:t>Mediation and </a:t>
            </a:r>
            <a:r>
              <a:rPr lang="en-US" sz="3000" dirty="0"/>
              <a:t>Settlement Agreements</a:t>
            </a:r>
            <a:endParaRPr lang="en-US" sz="3000" dirty="0" smtClean="0"/>
          </a:p>
          <a:p>
            <a:pPr marL="0" indent="0" algn="ctr">
              <a:buNone/>
              <a:defRPr/>
            </a:pPr>
            <a:r>
              <a:rPr lang="en-US" sz="1800" dirty="0" smtClean="0"/>
              <a:t>Confidentiality</a:t>
            </a:r>
          </a:p>
          <a:p>
            <a:r>
              <a:rPr lang="en-US" sz="1500" dirty="0" smtClean="0"/>
              <a:t>Statements </a:t>
            </a:r>
            <a:r>
              <a:rPr lang="en-US" sz="1500" dirty="0"/>
              <a:t>made during mediation </a:t>
            </a:r>
            <a:r>
              <a:rPr lang="en-US" sz="1500" dirty="0" smtClean="0"/>
              <a:t>are confidential </a:t>
            </a:r>
            <a:r>
              <a:rPr lang="en-US" sz="1500" dirty="0"/>
              <a:t>pursuant to section 44.405, Florida Statutes, and Rule </a:t>
            </a:r>
            <a:r>
              <a:rPr lang="en-US" sz="1500" dirty="0" smtClean="0"/>
              <a:t>10.420 requires </a:t>
            </a:r>
            <a:r>
              <a:rPr lang="en-US" sz="1500" dirty="0"/>
              <a:t>mediators to inform parties about confidentiality. </a:t>
            </a:r>
            <a:r>
              <a:rPr lang="en-US" sz="1500" dirty="0" smtClean="0"/>
              <a:t>Party’s </a:t>
            </a:r>
            <a:r>
              <a:rPr lang="en-US" sz="1500" dirty="0"/>
              <a:t>pleadings were stricken as sanction for disclosing to the media a settlement offer made during mediation</a:t>
            </a:r>
            <a:r>
              <a:rPr lang="en-US" sz="1500" dirty="0" smtClean="0"/>
              <a:t>.  Pa</a:t>
            </a:r>
            <a:r>
              <a:rPr lang="en-US" sz="1500" i="1" dirty="0" smtClean="0"/>
              <a:t>ranzino </a:t>
            </a:r>
            <a:r>
              <a:rPr lang="en-US" sz="1500" i="1" dirty="0"/>
              <a:t>v. Barnett Bank</a:t>
            </a:r>
            <a:r>
              <a:rPr lang="en-US" sz="1500" dirty="0"/>
              <a:t>, </a:t>
            </a:r>
            <a:r>
              <a:rPr lang="en-US" sz="1500" dirty="0" smtClean="0"/>
              <a:t> 690 </a:t>
            </a:r>
            <a:r>
              <a:rPr lang="en-US" sz="1500" dirty="0"/>
              <a:t>So.2d 725 (Fla. 4th DCA 1997) </a:t>
            </a:r>
            <a:endParaRPr lang="en-US" sz="1500" dirty="0" smtClean="0"/>
          </a:p>
          <a:p>
            <a:r>
              <a:rPr lang="en-US" sz="1500" dirty="0"/>
              <a:t>“[T]here is no confidentiality or </a:t>
            </a:r>
            <a:r>
              <a:rPr lang="en-US" sz="1500" dirty="0" smtClean="0"/>
              <a:t>privilege attached </a:t>
            </a:r>
            <a:r>
              <a:rPr lang="en-US" sz="1500" dirty="0"/>
              <a:t>to a signed written agreement reached during a </a:t>
            </a:r>
            <a:r>
              <a:rPr lang="en-US" sz="1500" dirty="0" smtClean="0"/>
              <a:t>mediation, unless </a:t>
            </a:r>
            <a:r>
              <a:rPr lang="en-US" sz="1500" dirty="0"/>
              <a:t>the parties agree otherwise.” §44.405(4), Fla. Stat. However, </a:t>
            </a:r>
            <a:r>
              <a:rPr lang="en-US" sz="1500" dirty="0" smtClean="0"/>
              <a:t>if a </a:t>
            </a:r>
            <a:r>
              <a:rPr lang="en-US" sz="1500" dirty="0"/>
              <a:t>mediation agreement does contain a confidentiality clause, a </a:t>
            </a:r>
            <a:r>
              <a:rPr lang="en-US" sz="1500" dirty="0" smtClean="0"/>
              <a:t>breach can </a:t>
            </a:r>
            <a:r>
              <a:rPr lang="en-US" sz="1500" dirty="0"/>
              <a:t>lead to severe consequences. </a:t>
            </a:r>
            <a:r>
              <a:rPr lang="en-US" sz="1500" i="1" dirty="0"/>
              <a:t>Gulliver Schools, Inc. v. </a:t>
            </a:r>
            <a:r>
              <a:rPr lang="en-US" sz="1500" i="1" dirty="0" smtClean="0"/>
              <a:t>Snay</a:t>
            </a:r>
            <a:r>
              <a:rPr lang="en-US" sz="1500" dirty="0" smtClean="0"/>
              <a:t>, 137 </a:t>
            </a:r>
            <a:r>
              <a:rPr lang="en-US" sz="1500" dirty="0"/>
              <a:t>So. 3d 1045 (Fla. 3d DCA 2014)</a:t>
            </a:r>
            <a:endParaRPr lang="en-US" sz="1500" dirty="0" smtClean="0"/>
          </a:p>
          <a:p>
            <a:endParaRPr lang="en-US" sz="1800" i="1" dirty="0"/>
          </a:p>
          <a:p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209800" cy="4356100"/>
          </a:xfrm>
        </p:spPr>
        <p:txBody>
          <a:bodyPr/>
          <a:lstStyle/>
          <a:p>
            <a:r>
              <a:rPr lang="en-US" sz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406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386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TWO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7000" y="1447800"/>
            <a:ext cx="6019800" cy="4678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1500" dirty="0" smtClean="0"/>
              <a:t>Mediation and </a:t>
            </a:r>
            <a:r>
              <a:rPr lang="en-US" sz="1500" dirty="0"/>
              <a:t>Settlement Agreements</a:t>
            </a:r>
            <a:endParaRPr lang="en-US" sz="1500" dirty="0" smtClean="0"/>
          </a:p>
          <a:p>
            <a:pPr marL="0" indent="0">
              <a:buNone/>
              <a:defRPr/>
            </a:pPr>
            <a:endParaRPr lang="en-US" sz="1500" dirty="0" smtClean="0"/>
          </a:p>
          <a:p>
            <a:pPr marL="0" indent="0">
              <a:buNone/>
              <a:defRPr/>
            </a:pPr>
            <a:r>
              <a:rPr lang="en-US" sz="1500" dirty="0" smtClean="0"/>
              <a:t>Agreement </a:t>
            </a:r>
            <a:r>
              <a:rPr lang="en-US" sz="1500" dirty="0"/>
              <a:t>not to accept any similar cases as part of a </a:t>
            </a:r>
            <a:r>
              <a:rPr lang="en-US" sz="1500" dirty="0" smtClean="0"/>
              <a:t>settlement</a:t>
            </a:r>
            <a:endParaRPr lang="en-US" sz="15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15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500" dirty="0" smtClean="0"/>
              <a:t>   </a:t>
            </a:r>
            <a:r>
              <a:rPr lang="en-US" sz="1500" dirty="0"/>
              <a:t>•  </a:t>
            </a:r>
            <a:r>
              <a:rPr lang="en-US" sz="1500" dirty="0" smtClean="0"/>
              <a:t>Opinion </a:t>
            </a:r>
            <a:r>
              <a:rPr lang="en-US" sz="1500" dirty="0"/>
              <a:t>04-2 (any agreement that “negatively affects </a:t>
            </a:r>
          </a:p>
          <a:p>
            <a:pPr marL="0" indent="0">
              <a:buNone/>
              <a:defRPr/>
            </a:pPr>
            <a:r>
              <a:rPr lang="en-US" sz="1500" dirty="0"/>
              <a:t>       the lawyer’s ability to represent other clients” is not </a:t>
            </a:r>
          </a:p>
          <a:p>
            <a:pPr marL="0" indent="0">
              <a:buNone/>
              <a:defRPr/>
            </a:pPr>
            <a:r>
              <a:rPr lang="en-US" sz="1500" dirty="0"/>
              <a:t>       “permissible under Rule 4-5.6”)</a:t>
            </a:r>
          </a:p>
          <a:p>
            <a:pPr marL="0" indent="0">
              <a:buNone/>
              <a:defRPr/>
            </a:pPr>
            <a:endParaRPr lang="en-US" sz="1500" i="1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500" i="1" dirty="0"/>
              <a:t>   </a:t>
            </a:r>
            <a:r>
              <a:rPr lang="en-US" sz="1500" dirty="0"/>
              <a:t>•  </a:t>
            </a:r>
            <a:r>
              <a:rPr lang="en-US" sz="1500" i="1" dirty="0"/>
              <a:t>The Florida Bar v. St. Louis, </a:t>
            </a:r>
            <a:r>
              <a:rPr lang="en-US" sz="1500" dirty="0"/>
              <a:t>967 So.2d 108 (Fla. 2007)</a:t>
            </a:r>
          </a:p>
          <a:p>
            <a:pPr marL="0" indent="0">
              <a:buNone/>
              <a:defRPr/>
            </a:pPr>
            <a:r>
              <a:rPr lang="en-US" sz="1500" dirty="0"/>
              <a:t>       (attorney disbarred for violating rule)</a:t>
            </a:r>
          </a:p>
          <a:p>
            <a:pPr marL="0" indent="0">
              <a:buNone/>
              <a:defRPr/>
            </a:pPr>
            <a:endParaRPr lang="en-US" sz="15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500" dirty="0"/>
              <a:t>   •  </a:t>
            </a:r>
            <a:r>
              <a:rPr lang="en-US" sz="1500" i="1" dirty="0"/>
              <a:t>Garfinkel v. Mager</a:t>
            </a:r>
            <a:r>
              <a:rPr lang="en-US" sz="1500" dirty="0"/>
              <a:t>, 57 So.3d 221 (Fla. 5</a:t>
            </a:r>
            <a:r>
              <a:rPr lang="en-US" sz="1500" baseline="30000" dirty="0"/>
              <a:t>th</a:t>
            </a:r>
            <a:r>
              <a:rPr lang="en-US" sz="1500" dirty="0"/>
              <a:t> DCA 2010)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500" dirty="0"/>
              <a:t>       (such an agreement may be enforceable if it balances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500" dirty="0"/>
              <a:t>       policies of allowing people to retain attorneys of their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500" dirty="0"/>
              <a:t>       choice and protecting confidential information)</a:t>
            </a:r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209800" cy="4356100"/>
          </a:xfrm>
        </p:spPr>
        <p:txBody>
          <a:bodyPr/>
          <a:lstStyle/>
          <a:p>
            <a:r>
              <a:rPr lang="en-US" sz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674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28600"/>
            <a:ext cx="8686800" cy="1143000"/>
          </a:xfrm>
        </p:spPr>
        <p:txBody>
          <a:bodyPr/>
          <a:lstStyle/>
          <a:p>
            <a:pPr>
              <a:lnSpc>
                <a:spcPct val="300000"/>
              </a:lnSpc>
            </a:pPr>
            <a:r>
              <a:rPr lang="en-US" dirty="0"/>
              <a:t>Tips for Navigating Ethical Challenges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sz="2800" b="1" dirty="0" smtClean="0"/>
          </a:p>
          <a:p>
            <a:pPr lvl="2"/>
            <a:r>
              <a:rPr lang="en-US" sz="2800" b="1" dirty="0" smtClean="0"/>
              <a:t>Who </a:t>
            </a:r>
            <a:r>
              <a:rPr lang="en-US" sz="2800" b="1" dirty="0"/>
              <a:t>is the </a:t>
            </a:r>
            <a:r>
              <a:rPr lang="en-US" sz="2800" b="1" dirty="0" smtClean="0"/>
              <a:t>client?</a:t>
            </a:r>
          </a:p>
          <a:p>
            <a:pPr marL="693737" lvl="2" indent="0">
              <a:buNone/>
            </a:pPr>
            <a:endParaRPr lang="en-US" sz="2800" b="1" dirty="0"/>
          </a:p>
          <a:p>
            <a:pPr lvl="2"/>
            <a:r>
              <a:rPr lang="en-US" sz="2800" b="1" dirty="0" smtClean="0"/>
              <a:t>Language of </a:t>
            </a:r>
            <a:r>
              <a:rPr lang="en-US" sz="2800" b="1" dirty="0"/>
              <a:t>the rule </a:t>
            </a:r>
            <a:endParaRPr lang="en-US" sz="2800" b="1" dirty="0" smtClean="0"/>
          </a:p>
          <a:p>
            <a:pPr marL="693737" lvl="2" indent="0">
              <a:buNone/>
            </a:pPr>
            <a:endParaRPr lang="en-US" sz="2800" b="1" dirty="0" smtClean="0"/>
          </a:p>
          <a:p>
            <a:pPr lvl="2"/>
            <a:r>
              <a:rPr lang="en-US" sz="2800" b="1" dirty="0" smtClean="0"/>
              <a:t>Do not rely solely on instincts</a:t>
            </a:r>
          </a:p>
          <a:p>
            <a:pPr marL="0" indent="0" eaLnBrk="1" hangingPunct="1">
              <a:lnSpc>
                <a:spcPct val="300000"/>
              </a:lnSpc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386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TWO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7000" y="1447800"/>
            <a:ext cx="6019800" cy="4678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 smtClean="0"/>
              <a:t>Mediation and </a:t>
            </a:r>
            <a:r>
              <a:rPr lang="en-US" sz="3000" dirty="0"/>
              <a:t>Settlement </a:t>
            </a:r>
            <a:r>
              <a:rPr lang="en-US" sz="3000" dirty="0" smtClean="0"/>
              <a:t>Agreements</a:t>
            </a:r>
          </a:p>
          <a:p>
            <a:pPr marL="0" indent="0" algn="ctr">
              <a:buNone/>
            </a:pPr>
            <a:endParaRPr lang="en-US" sz="3000" dirty="0" smtClean="0"/>
          </a:p>
          <a:p>
            <a:pPr>
              <a:defRPr/>
            </a:pPr>
            <a:r>
              <a:rPr lang="x-none" sz="2000"/>
              <a:t>Mary Carter </a:t>
            </a:r>
            <a:r>
              <a:rPr lang="x-none" sz="2000" smtClean="0"/>
              <a:t>Agreements</a:t>
            </a:r>
            <a:r>
              <a:rPr lang="en-US" sz="2000" dirty="0" smtClean="0"/>
              <a:t> not allowed in Florida</a:t>
            </a:r>
          </a:p>
          <a:p>
            <a:r>
              <a:rPr lang="en-US" sz="2000" dirty="0" smtClean="0"/>
              <a:t>Void </a:t>
            </a:r>
            <a:r>
              <a:rPr lang="en-US" sz="2000" dirty="0"/>
              <a:t>as against public </a:t>
            </a:r>
            <a:r>
              <a:rPr lang="en-US" sz="2000" dirty="0" smtClean="0"/>
              <a:t>policy because </a:t>
            </a:r>
            <a:r>
              <a:rPr lang="en-US" sz="2000" dirty="0"/>
              <a:t>they require </a:t>
            </a:r>
            <a:r>
              <a:rPr lang="en-US" sz="2000" dirty="0" smtClean="0"/>
              <a:t>that the parties to </a:t>
            </a:r>
            <a:r>
              <a:rPr lang="en-US" sz="2000" dirty="0"/>
              <a:t>the agreement </a:t>
            </a:r>
            <a:r>
              <a:rPr lang="en-US" sz="2000" dirty="0" smtClean="0"/>
              <a:t>make </a:t>
            </a:r>
            <a:r>
              <a:rPr lang="en-US" sz="2000" dirty="0"/>
              <a:t>misrepresentations to the Court </a:t>
            </a:r>
            <a:r>
              <a:rPr lang="en-US" sz="2000" dirty="0" smtClean="0"/>
              <a:t>and opposing counsel and because </a:t>
            </a:r>
            <a:r>
              <a:rPr lang="en-US" sz="2000" dirty="0"/>
              <a:t>a settling party continues to influence the outcome of the </a:t>
            </a:r>
            <a:r>
              <a:rPr lang="en-US" sz="2000" dirty="0" smtClean="0"/>
              <a:t>case.  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i="1" dirty="0" smtClean="0"/>
              <a:t>Dosdourian </a:t>
            </a:r>
            <a:r>
              <a:rPr lang="en-US" sz="2000" i="1" dirty="0"/>
              <a:t>v. Carsten, </a:t>
            </a:r>
            <a:r>
              <a:rPr lang="en-US" sz="2000" dirty="0"/>
              <a:t>624 So.2d 241 (Fla. </a:t>
            </a:r>
            <a:r>
              <a:rPr lang="en-US" sz="2000" dirty="0" smtClean="0"/>
              <a:t>1993</a:t>
            </a:r>
            <a:r>
              <a:rPr lang="en-US" sz="2000" dirty="0"/>
              <a:t>)</a:t>
            </a:r>
          </a:p>
          <a:p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209800" cy="4356100"/>
          </a:xfrm>
        </p:spPr>
        <p:txBody>
          <a:bodyPr/>
          <a:lstStyle/>
          <a:p>
            <a:r>
              <a:rPr lang="en-US" sz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660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386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ONE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09800" y="1143000"/>
            <a:ext cx="6705600" cy="51816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1500" dirty="0" smtClean="0"/>
              <a:t>COMMUNICATION WITH CLIENT</a:t>
            </a:r>
          </a:p>
          <a:p>
            <a:pPr marL="0" indent="0">
              <a:buNone/>
            </a:pPr>
            <a:r>
              <a:rPr lang="en-US" sz="1500" dirty="0" smtClean="0"/>
              <a:t>Rule 4-1.4 </a:t>
            </a:r>
          </a:p>
          <a:p>
            <a:pPr marL="0" indent="0">
              <a:buNone/>
            </a:pPr>
            <a:r>
              <a:rPr lang="en-US" sz="1500" dirty="0" smtClean="0"/>
              <a:t>A </a:t>
            </a:r>
            <a:r>
              <a:rPr lang="en-US" sz="1500" dirty="0"/>
              <a:t>lawyer </a:t>
            </a:r>
            <a:r>
              <a:rPr lang="en-US" sz="1500" b="1" dirty="0"/>
              <a:t>shall</a:t>
            </a:r>
            <a:r>
              <a:rPr lang="en-US" sz="1500" dirty="0"/>
              <a:t>:</a:t>
            </a:r>
          </a:p>
          <a:p>
            <a:pPr marL="0" indent="0">
              <a:buNone/>
            </a:pPr>
            <a:r>
              <a:rPr lang="en-US" sz="1500" dirty="0"/>
              <a:t>(1) promptly inform the client of any decision or circumstance with respect to </a:t>
            </a:r>
            <a:r>
              <a:rPr lang="en-US" sz="1500" dirty="0" smtClean="0"/>
              <a:t>which the </a:t>
            </a:r>
            <a:r>
              <a:rPr lang="en-US" sz="1500" dirty="0"/>
              <a:t>client's informed consent, as defined in terminology, is required by these rules;</a:t>
            </a:r>
          </a:p>
          <a:p>
            <a:pPr marL="0" indent="0">
              <a:buNone/>
            </a:pPr>
            <a:r>
              <a:rPr lang="en-US" sz="1500" dirty="0"/>
              <a:t>(2) reasonably consult with the client about the means by which the client's </a:t>
            </a:r>
            <a:r>
              <a:rPr lang="en-US" sz="1500" dirty="0" smtClean="0"/>
              <a:t>objectives are </a:t>
            </a:r>
            <a:r>
              <a:rPr lang="en-US" sz="1500" dirty="0"/>
              <a:t>to be accomplished;</a:t>
            </a:r>
          </a:p>
          <a:p>
            <a:pPr marL="0" indent="0">
              <a:buNone/>
            </a:pPr>
            <a:r>
              <a:rPr lang="en-US" sz="1500" dirty="0"/>
              <a:t>(3) </a:t>
            </a:r>
            <a:r>
              <a:rPr lang="en-US" sz="1500" b="1" dirty="0"/>
              <a:t>keep the client reasonably informed about the status of the matter;</a:t>
            </a:r>
          </a:p>
          <a:p>
            <a:pPr marL="0" indent="0">
              <a:buNone/>
            </a:pPr>
            <a:r>
              <a:rPr lang="en-US" sz="1500" dirty="0"/>
              <a:t>(4) promptly comply with reasonable requests for information; and</a:t>
            </a:r>
          </a:p>
          <a:p>
            <a:pPr marL="0" indent="0">
              <a:buNone/>
            </a:pPr>
            <a:r>
              <a:rPr lang="en-US" sz="1500" dirty="0"/>
              <a:t>(5) consult with the client about any relevant limitation on the lawyer's conduct </a:t>
            </a:r>
            <a:r>
              <a:rPr lang="en-US" sz="1500" dirty="0" smtClean="0"/>
              <a:t>when the </a:t>
            </a:r>
            <a:r>
              <a:rPr lang="en-US" sz="1500" dirty="0"/>
              <a:t>lawyer knows or reasonably should know that the client expects assistance not </a:t>
            </a:r>
            <a:r>
              <a:rPr lang="en-US" sz="1500" dirty="0" smtClean="0"/>
              <a:t>permitted by </a:t>
            </a:r>
            <a:r>
              <a:rPr lang="en-US" sz="1500" dirty="0"/>
              <a:t>the Rules of Professional Conduct or other law.</a:t>
            </a:r>
          </a:p>
          <a:p>
            <a:pPr marL="0" indent="0">
              <a:buNone/>
            </a:pPr>
            <a:r>
              <a:rPr lang="en-US" sz="1500" dirty="0"/>
              <a:t>(b) Duty to Explain Matters to Client. A lawyer shall explain a matter to the </a:t>
            </a:r>
            <a:r>
              <a:rPr lang="en-US" sz="1500" dirty="0" smtClean="0"/>
              <a:t>extent reasonably </a:t>
            </a:r>
            <a:r>
              <a:rPr lang="en-US" sz="1500" dirty="0"/>
              <a:t>necessary to permit the client to make informed decisions regarding </a:t>
            </a:r>
            <a:r>
              <a:rPr lang="en-US" sz="1500" dirty="0" smtClean="0"/>
              <a:t>the representation</a:t>
            </a:r>
            <a:r>
              <a:rPr lang="en-US" sz="1500" dirty="0"/>
              <a:t>.</a:t>
            </a:r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209800" cy="4356100"/>
          </a:xfrm>
        </p:spPr>
        <p:txBody>
          <a:bodyPr/>
          <a:lstStyle/>
          <a:p>
            <a:r>
              <a:rPr lang="en-US" sz="30000" dirty="0" smtClean="0"/>
              <a:t>1</a:t>
            </a:r>
            <a:endParaRPr lang="en-US" sz="30000" dirty="0"/>
          </a:p>
        </p:txBody>
      </p:sp>
    </p:spTree>
    <p:extLst>
      <p:ext uri="{BB962C8B-B14F-4D97-AF65-F5344CB8AC3E}">
        <p14:creationId xmlns:p14="http://schemas.microsoft.com/office/powerpoint/2010/main" val="28306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9205"/>
            <a:ext cx="8839200" cy="5370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235281"/>
            <a:ext cx="8534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“. . . it is well established that ignorance of the law, especially by lawyers in disciplinary proceedings, is no excuse</a:t>
            </a:r>
            <a:r>
              <a:rPr lang="en-US" sz="3000" dirty="0" smtClean="0"/>
              <a:t>.”  </a:t>
            </a:r>
            <a:r>
              <a:rPr lang="en-US" sz="3000" i="1" dirty="0" smtClean="0"/>
              <a:t>The </a:t>
            </a:r>
            <a:r>
              <a:rPr lang="en-US" sz="3000" i="1" dirty="0"/>
              <a:t>Florida Bar v. Adorno, </a:t>
            </a:r>
            <a:r>
              <a:rPr lang="en-US" sz="3000" dirty="0"/>
              <a:t>60 So.3d 1016 (Fla. 2011)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pPr algn="ctr"/>
            <a:r>
              <a:rPr lang="en-US" dirty="0" smtClean="0"/>
              <a:t>Ignorance is no Excuse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just">
              <a:buNone/>
            </a:pPr>
            <a:endParaRPr lang="en-US" sz="2500" dirty="0" smtClean="0"/>
          </a:p>
          <a:p>
            <a:pPr marL="0" indent="0" algn="just">
              <a:buNone/>
            </a:pPr>
            <a:endParaRPr lang="en-US" sz="2500" dirty="0"/>
          </a:p>
          <a:p>
            <a:pPr marL="0" indent="0" algn="just">
              <a:buNone/>
            </a:pPr>
            <a:endParaRPr lang="en-US" sz="2500" dirty="0" smtClean="0"/>
          </a:p>
          <a:p>
            <a:pPr marL="0" indent="0" algn="just">
              <a:buNone/>
            </a:pPr>
            <a:endParaRPr lang="en-US" sz="2500" dirty="0"/>
          </a:p>
          <a:p>
            <a:pPr marL="0" indent="0" algn="just">
              <a:buNone/>
            </a:pPr>
            <a:endParaRPr lang="en-US" sz="2500" dirty="0" smtClean="0"/>
          </a:p>
          <a:p>
            <a:pPr marL="0" indent="0" algn="just">
              <a:buNone/>
            </a:pPr>
            <a:endParaRPr lang="en-US" sz="2500" dirty="0"/>
          </a:p>
          <a:p>
            <a:pPr marL="0" indent="0" algn="just">
              <a:buNone/>
            </a:pPr>
            <a:endParaRPr lang="en-US" sz="2500" dirty="0" smtClean="0"/>
          </a:p>
          <a:p>
            <a:pPr marL="0" indent="0" algn="just">
              <a:buNone/>
            </a:pPr>
            <a:endParaRPr lang="en-US" sz="2500" dirty="0"/>
          </a:p>
          <a:p>
            <a:pPr marL="0" indent="0" algn="just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34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352800"/>
            <a:ext cx="8458200" cy="609600"/>
          </a:xfrm>
        </p:spPr>
        <p:txBody>
          <a:bodyPr anchor="ctr"/>
          <a:lstStyle/>
          <a:p>
            <a:pPr marL="0" indent="0">
              <a:buNone/>
            </a:pPr>
            <a:r>
              <a:rPr lang="en-US" sz="2800" dirty="0" smtClean="0"/>
              <a:t>10 Frivolous Claims</a:t>
            </a:r>
          </a:p>
          <a:p>
            <a:pPr marL="0" indent="0">
              <a:buNone/>
            </a:pPr>
            <a:r>
              <a:rPr lang="en-US" sz="2800" dirty="0" smtClean="0"/>
              <a:t>9 Joint Defense Agreements</a:t>
            </a:r>
          </a:p>
          <a:p>
            <a:pPr marL="0" indent="0">
              <a:buNone/>
            </a:pPr>
            <a:r>
              <a:rPr lang="en-US" sz="2800" dirty="0" smtClean="0"/>
              <a:t>8 Insurer/Insured Relationship</a:t>
            </a:r>
          </a:p>
          <a:p>
            <a:pPr marL="0" indent="0">
              <a:buNone/>
            </a:pPr>
            <a:r>
              <a:rPr lang="en-US" sz="2800" dirty="0" smtClean="0"/>
              <a:t>7</a:t>
            </a:r>
            <a:r>
              <a:rPr lang="en-US" sz="2800" dirty="0"/>
              <a:t> </a:t>
            </a:r>
            <a:r>
              <a:rPr lang="en-US" sz="2800" dirty="0" smtClean="0"/>
              <a:t>Technology</a:t>
            </a:r>
          </a:p>
          <a:p>
            <a:pPr marL="0" indent="0">
              <a:buNone/>
            </a:pPr>
            <a:r>
              <a:rPr lang="en-US" sz="2800" dirty="0" smtClean="0"/>
              <a:t>6 Social Media</a:t>
            </a:r>
          </a:p>
          <a:p>
            <a:pPr marL="0" indent="0">
              <a:buNone/>
            </a:pPr>
            <a:r>
              <a:rPr lang="en-US" sz="2800" dirty="0" smtClean="0"/>
              <a:t>5 Destructive Testing</a:t>
            </a:r>
          </a:p>
          <a:p>
            <a:pPr marL="0" indent="0">
              <a:buNone/>
            </a:pPr>
            <a:r>
              <a:rPr lang="en-US" sz="2800" dirty="0" smtClean="0"/>
              <a:t>4 Inadvertent Disclosure</a:t>
            </a:r>
          </a:p>
          <a:p>
            <a:pPr marL="0" indent="0">
              <a:buNone/>
            </a:pPr>
            <a:r>
              <a:rPr lang="en-US" sz="2800" dirty="0" smtClean="0"/>
              <a:t>3 Conflicts of Interest</a:t>
            </a:r>
          </a:p>
          <a:p>
            <a:pPr marL="0" indent="0">
              <a:buNone/>
            </a:pPr>
            <a:r>
              <a:rPr lang="en-US" sz="2800" dirty="0" smtClean="0"/>
              <a:t>2 Mediation and Settlement Agreements</a:t>
            </a:r>
          </a:p>
          <a:p>
            <a:pPr marL="0" indent="0">
              <a:buNone/>
            </a:pPr>
            <a:r>
              <a:rPr lang="en-US" sz="2800" dirty="0" smtClean="0"/>
              <a:t>1 Communication with Clients </a:t>
            </a:r>
          </a:p>
        </p:txBody>
      </p:sp>
    </p:spTree>
    <p:extLst>
      <p:ext uri="{BB962C8B-B14F-4D97-AF65-F5344CB8AC3E}">
        <p14:creationId xmlns:p14="http://schemas.microsoft.com/office/powerpoint/2010/main" val="18012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6000" dirty="0" smtClean="0"/>
              <a:t>Questions?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91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Meredith A. Freeman</a:t>
            </a:r>
          </a:p>
          <a:p>
            <a:pPr marL="0" indent="0" algn="ctr">
              <a:buNone/>
            </a:pPr>
            <a:r>
              <a:rPr lang="en-US" dirty="0" smtClean="0"/>
              <a:t>mfreeman@shutts.com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70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480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TEN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29000" y="1981200"/>
            <a:ext cx="5638800" cy="4144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Rule 4-3.1 </a:t>
            </a:r>
          </a:p>
          <a:p>
            <a:pPr marL="0" indent="0">
              <a:buNone/>
            </a:pPr>
            <a:r>
              <a:rPr lang="en-US" sz="4000" dirty="0" smtClean="0"/>
              <a:t>Lawyers </a:t>
            </a:r>
            <a:r>
              <a:rPr lang="en-US" sz="4000" dirty="0"/>
              <a:t>shall not assert a position that </a:t>
            </a:r>
            <a:r>
              <a:rPr lang="en-US" sz="4000" dirty="0" smtClean="0"/>
              <a:t>is frivolous.</a:t>
            </a:r>
            <a:endParaRPr lang="en-US" sz="4000" dirty="0"/>
          </a:p>
          <a:p>
            <a:endParaRPr lang="en-US" sz="4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-228600" y="1219200"/>
            <a:ext cx="3733800" cy="4737099"/>
          </a:xfrm>
        </p:spPr>
        <p:txBody>
          <a:bodyPr/>
          <a:lstStyle/>
          <a:p>
            <a:r>
              <a:rPr lang="en-US" sz="25000" dirty="0" smtClean="0"/>
              <a:t>10</a:t>
            </a:r>
            <a:endParaRPr lang="en-US" sz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11430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+mn-lt"/>
              </a:rPr>
              <a:t>FRIVOLOUS CLAIMS</a:t>
            </a:r>
          </a:p>
        </p:txBody>
      </p:sp>
    </p:spTree>
    <p:extLst>
      <p:ext uri="{BB962C8B-B14F-4D97-AF65-F5344CB8AC3E}">
        <p14:creationId xmlns:p14="http://schemas.microsoft.com/office/powerpoint/2010/main" val="1159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480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TEN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29000" y="1981200"/>
            <a:ext cx="5638800" cy="4144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57.105 </a:t>
            </a:r>
            <a:r>
              <a:rPr lang="en-US" sz="2000" dirty="0" err="1" smtClean="0"/>
              <a:t>F.S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The court </a:t>
            </a:r>
            <a:r>
              <a:rPr lang="en-US" sz="2000" dirty="0"/>
              <a:t>shall award fees against the losing party and the losing party’s attorney if they “knew or should have known” that a claim or defense:</a:t>
            </a:r>
          </a:p>
          <a:p>
            <a:r>
              <a:rPr lang="en-US" sz="2000" dirty="0"/>
              <a:t>was not supported by the material facts; </a:t>
            </a:r>
            <a:r>
              <a:rPr lang="en-US" sz="2000" dirty="0" smtClean="0"/>
              <a:t>or</a:t>
            </a:r>
          </a:p>
          <a:p>
            <a:r>
              <a:rPr lang="en-US" sz="2000" dirty="0" smtClean="0"/>
              <a:t> was </a:t>
            </a:r>
            <a:r>
              <a:rPr lang="en-US" sz="2000" dirty="0"/>
              <a:t>not supported by “then-existing law” </a:t>
            </a:r>
            <a:r>
              <a:rPr lang="en-US" sz="2000" dirty="0" smtClean="0"/>
              <a:t>or a “good </a:t>
            </a:r>
            <a:r>
              <a:rPr lang="en-US" sz="2000" dirty="0"/>
              <a:t>faith argument” for modification “</a:t>
            </a:r>
            <a:r>
              <a:rPr lang="en-US" sz="2000" dirty="0" smtClean="0"/>
              <a:t>with a </a:t>
            </a:r>
            <a:r>
              <a:rPr lang="en-US" sz="2000" dirty="0"/>
              <a:t>reasonable expectation of success.”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-228600" y="1219200"/>
            <a:ext cx="3733800" cy="4737099"/>
          </a:xfrm>
        </p:spPr>
        <p:txBody>
          <a:bodyPr/>
          <a:lstStyle/>
          <a:p>
            <a:r>
              <a:rPr lang="en-US" sz="25000" dirty="0" smtClean="0"/>
              <a:t>10</a:t>
            </a:r>
            <a:endParaRPr lang="en-US" sz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11430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+mn-lt"/>
              </a:rPr>
              <a:t>FRIVOLOUS CLAIMS</a:t>
            </a:r>
          </a:p>
        </p:txBody>
      </p:sp>
    </p:spTree>
    <p:extLst>
      <p:ext uri="{BB962C8B-B14F-4D97-AF65-F5344CB8AC3E}">
        <p14:creationId xmlns:p14="http://schemas.microsoft.com/office/powerpoint/2010/main" val="235857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480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TEN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29000" y="1981200"/>
            <a:ext cx="5638800" cy="4144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57.105 F. S.</a:t>
            </a:r>
          </a:p>
          <a:p>
            <a:r>
              <a:rPr lang="en-US" sz="2000" dirty="0"/>
              <a:t>Attorney who “acted in good faith” based on representations of his or her client is not liable.  </a:t>
            </a:r>
            <a:r>
              <a:rPr lang="en-US" sz="2000" i="1" dirty="0" smtClean="0"/>
              <a:t>Ferdie </a:t>
            </a:r>
            <a:r>
              <a:rPr lang="en-US" sz="2000" i="1" dirty="0"/>
              <a:t>v. Isaacson</a:t>
            </a:r>
            <a:r>
              <a:rPr lang="en-US" sz="2000" dirty="0"/>
              <a:t>, 8 So.3d 1246 (Fla. 4</a:t>
            </a:r>
            <a:r>
              <a:rPr lang="en-US" sz="2000" baseline="30000" dirty="0"/>
              <a:t>th</a:t>
            </a:r>
            <a:r>
              <a:rPr lang="en-US" sz="2000" dirty="0"/>
              <a:t> DCA 2009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In the absence of good faith, the court may order the attorney to pay </a:t>
            </a:r>
            <a:r>
              <a:rPr lang="en-US" sz="2000" b="1" dirty="0"/>
              <a:t>all</a:t>
            </a:r>
            <a:r>
              <a:rPr lang="en-US" sz="2000" dirty="0"/>
              <a:t> of the fees </a:t>
            </a:r>
            <a:r>
              <a:rPr lang="en-US" sz="2000" b="1" dirty="0"/>
              <a:t>plus</a:t>
            </a:r>
            <a:r>
              <a:rPr lang="en-US" sz="2000" dirty="0"/>
              <a:t> </a:t>
            </a:r>
            <a:r>
              <a:rPr lang="en-US" sz="2000" dirty="0" smtClean="0"/>
              <a:t>damages.  </a:t>
            </a:r>
            <a:r>
              <a:rPr lang="en-US" sz="2000" i="1" dirty="0" smtClean="0"/>
              <a:t>Korte </a:t>
            </a:r>
            <a:r>
              <a:rPr lang="en-US" sz="2000" i="1" dirty="0"/>
              <a:t>v. US Bank National </a:t>
            </a:r>
            <a:r>
              <a:rPr lang="en-US" sz="2000" i="1" dirty="0" smtClean="0"/>
              <a:t>Association,  </a:t>
            </a:r>
            <a:r>
              <a:rPr lang="en-US" sz="2000" dirty="0" smtClean="0"/>
              <a:t>64 </a:t>
            </a:r>
            <a:r>
              <a:rPr lang="en-US" sz="2000" dirty="0"/>
              <a:t>So.3d 134 (Fla. 4</a:t>
            </a:r>
            <a:r>
              <a:rPr lang="en-US" sz="2000" baseline="30000" dirty="0"/>
              <a:t>th</a:t>
            </a:r>
            <a:r>
              <a:rPr lang="en-US" sz="2000" dirty="0"/>
              <a:t> DCA 2011</a:t>
            </a:r>
            <a:r>
              <a:rPr lang="en-US" sz="2000" dirty="0" smtClean="0"/>
              <a:t>).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-228600" y="1219200"/>
            <a:ext cx="3733800" cy="4737099"/>
          </a:xfrm>
        </p:spPr>
        <p:txBody>
          <a:bodyPr/>
          <a:lstStyle/>
          <a:p>
            <a:r>
              <a:rPr lang="en-US" sz="25000" dirty="0" smtClean="0"/>
              <a:t>10</a:t>
            </a:r>
            <a:endParaRPr lang="en-US" sz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11430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+mn-lt"/>
              </a:rPr>
              <a:t>FRIVOLOUS CLAIMS</a:t>
            </a:r>
          </a:p>
        </p:txBody>
      </p:sp>
    </p:spTree>
    <p:extLst>
      <p:ext uri="{BB962C8B-B14F-4D97-AF65-F5344CB8AC3E}">
        <p14:creationId xmlns:p14="http://schemas.microsoft.com/office/powerpoint/2010/main" val="34413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480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TEN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29000" y="1447800"/>
            <a:ext cx="5791200" cy="4678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Could  </a:t>
            </a:r>
            <a:r>
              <a:rPr lang="en-US" dirty="0"/>
              <a:t>a lawyer be sanctioned for adding a </a:t>
            </a:r>
            <a:r>
              <a:rPr lang="en-US" i="1" dirty="0"/>
              <a:t>Fabre</a:t>
            </a:r>
            <a:r>
              <a:rPr lang="en-US" dirty="0"/>
              <a:t>  defendant to a </a:t>
            </a:r>
            <a:r>
              <a:rPr lang="en-US" dirty="0" smtClean="0"/>
              <a:t>lawsuit?  </a:t>
            </a:r>
            <a:r>
              <a:rPr lang="en-US" i="1" dirty="0" smtClean="0"/>
              <a:t>Yakavonis </a:t>
            </a:r>
            <a:r>
              <a:rPr lang="en-US" i="1" dirty="0"/>
              <a:t>v. Dolphin Petroleum, Inc., </a:t>
            </a:r>
            <a:r>
              <a:rPr lang="en-US" dirty="0" smtClean="0"/>
              <a:t>934 </a:t>
            </a:r>
            <a:r>
              <a:rPr lang="en-US" dirty="0"/>
              <a:t>So.2d 615 (Fla. 4</a:t>
            </a:r>
            <a:r>
              <a:rPr lang="en-US" baseline="30000" dirty="0"/>
              <a:t>th</a:t>
            </a:r>
            <a:r>
              <a:rPr lang="en-US" dirty="0"/>
              <a:t> DCA 2006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-228600" y="1219200"/>
            <a:ext cx="3733800" cy="4737099"/>
          </a:xfrm>
        </p:spPr>
        <p:txBody>
          <a:bodyPr/>
          <a:lstStyle/>
          <a:p>
            <a:r>
              <a:rPr lang="en-US" sz="25000" dirty="0" smtClean="0"/>
              <a:t>10</a:t>
            </a:r>
            <a:endParaRPr lang="en-US" sz="30000" dirty="0"/>
          </a:p>
        </p:txBody>
      </p:sp>
    </p:spTree>
    <p:extLst>
      <p:ext uri="{BB962C8B-B14F-4D97-AF65-F5344CB8AC3E}">
        <p14:creationId xmlns:p14="http://schemas.microsoft.com/office/powerpoint/2010/main" val="411423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38600" cy="1162050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02060"/>
              </a:buClr>
            </a:pPr>
            <a:r>
              <a:rPr lang="en-US" sz="800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NINE</a:t>
            </a:r>
            <a:endParaRPr lang="en-US" sz="8000" dirty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7000" y="1447800"/>
            <a:ext cx="6629400" cy="46783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JOINT DEFENSE AGREEMENTS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In </a:t>
            </a:r>
            <a:r>
              <a:rPr lang="en-US" sz="2000" dirty="0"/>
              <a:t>the case of a joint defense agreement, the parties’ interests are </a:t>
            </a:r>
            <a:r>
              <a:rPr lang="en-US" sz="2000" dirty="0" smtClean="0"/>
              <a:t>not so </a:t>
            </a:r>
            <a:r>
              <a:rPr lang="en-US" sz="2000" dirty="0"/>
              <a:t>uniquely and completely aligned to extinguish the need for each party to maintain their own</a:t>
            </a:r>
          </a:p>
          <a:p>
            <a:pPr marL="0" indent="0">
              <a:buNone/>
            </a:pPr>
            <a:r>
              <a:rPr lang="en-US" sz="2000" dirty="0"/>
              <a:t>counsel. Therefore, counsel for a party that has entered into a joint defense agreement still has </a:t>
            </a:r>
            <a:r>
              <a:rPr lang="en-US" sz="2000" dirty="0" smtClean="0"/>
              <a:t>a duty </a:t>
            </a:r>
            <a:r>
              <a:rPr lang="en-US" sz="2000" dirty="0"/>
              <a:t>to protect their client’s unique </a:t>
            </a:r>
            <a:r>
              <a:rPr lang="en-US" sz="2000" dirty="0" smtClean="0"/>
              <a:t>interests.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209800" cy="4356100"/>
          </a:xfrm>
        </p:spPr>
        <p:txBody>
          <a:bodyPr/>
          <a:lstStyle/>
          <a:p>
            <a:r>
              <a:rPr lang="en-US" sz="30000" dirty="0" smtClean="0"/>
              <a:t>9</a:t>
            </a:r>
            <a:endParaRPr lang="en-US" sz="30000" dirty="0"/>
          </a:p>
        </p:txBody>
      </p:sp>
    </p:spTree>
    <p:extLst>
      <p:ext uri="{BB962C8B-B14F-4D97-AF65-F5344CB8AC3E}">
        <p14:creationId xmlns:p14="http://schemas.microsoft.com/office/powerpoint/2010/main" val="397517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tle Here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Introduction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Topics of Discussion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Topic One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Topic Two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Topic Three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Real Life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What This Means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Next Steps&amp;quot;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 without hints">
  <a:themeElements>
    <a:clrScheme name="1_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1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without hints</Template>
  <TotalTime>1474</TotalTime>
  <Words>2092</Words>
  <Application>Microsoft Office PowerPoint</Application>
  <PresentationFormat>On-screen Show (4:3)</PresentationFormat>
  <Paragraphs>389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PowerPoint without hints</vt:lpstr>
      <vt:lpstr>Top 10 Ethical Challenges for Construction Lawyers</vt:lpstr>
      <vt:lpstr>Ethics – The Basics</vt:lpstr>
      <vt:lpstr>Sources of Ethics Rules and Guidance</vt:lpstr>
      <vt:lpstr>Tips for Navigating Ethical Challenges</vt:lpstr>
      <vt:lpstr>TEN</vt:lpstr>
      <vt:lpstr>TEN</vt:lpstr>
      <vt:lpstr>TEN</vt:lpstr>
      <vt:lpstr>TEN</vt:lpstr>
      <vt:lpstr>NINE</vt:lpstr>
      <vt:lpstr>NINE</vt:lpstr>
      <vt:lpstr>NINE</vt:lpstr>
      <vt:lpstr>EIGHT</vt:lpstr>
      <vt:lpstr>EIGHT</vt:lpstr>
      <vt:lpstr>EIGHT</vt:lpstr>
      <vt:lpstr>SEVEN</vt:lpstr>
      <vt:lpstr>SEVEN</vt:lpstr>
      <vt:lpstr>SIX</vt:lpstr>
      <vt:lpstr>SIX</vt:lpstr>
      <vt:lpstr>SIX</vt:lpstr>
      <vt:lpstr>SIX</vt:lpstr>
      <vt:lpstr>SIX</vt:lpstr>
      <vt:lpstr>SIX</vt:lpstr>
      <vt:lpstr>SIX</vt:lpstr>
      <vt:lpstr>FIVE</vt:lpstr>
      <vt:lpstr>FOUR</vt:lpstr>
      <vt:lpstr>FOUR</vt:lpstr>
      <vt:lpstr>FOUR</vt:lpstr>
      <vt:lpstr>THREE</vt:lpstr>
      <vt:lpstr>THREE</vt:lpstr>
      <vt:lpstr>THREE</vt:lpstr>
      <vt:lpstr>THREE</vt:lpstr>
      <vt:lpstr>THREE</vt:lpstr>
      <vt:lpstr>THREE</vt:lpstr>
      <vt:lpstr>THREE</vt:lpstr>
      <vt:lpstr>THREE</vt:lpstr>
      <vt:lpstr>PowerPoint Presentation</vt:lpstr>
      <vt:lpstr>THREE</vt:lpstr>
      <vt:lpstr>TWO</vt:lpstr>
      <vt:lpstr>TWO</vt:lpstr>
      <vt:lpstr>TWO</vt:lpstr>
      <vt:lpstr>ONE</vt:lpstr>
      <vt:lpstr>Ignorance is no Excuse</vt:lpstr>
      <vt:lpstr>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10 Ethical Challenges a Construction Lawyer Can Face  </dc:title>
  <dc:creator>Meredith A. Freeman</dc:creator>
  <cp:lastModifiedBy>Meredith A. Freeman</cp:lastModifiedBy>
  <cp:revision>63</cp:revision>
  <cp:lastPrinted>2018-02-15T15:49:25Z</cp:lastPrinted>
  <dcterms:created xsi:type="dcterms:W3CDTF">2018-02-13T20:27:37Z</dcterms:created>
  <dcterms:modified xsi:type="dcterms:W3CDTF">2019-03-07T11:10:49Z</dcterms:modified>
</cp:coreProperties>
</file>