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0"/>
  </p:notesMasterIdLst>
  <p:sldIdLst>
    <p:sldId id="256" r:id="rId2"/>
    <p:sldId id="266" r:id="rId3"/>
    <p:sldId id="258" r:id="rId4"/>
    <p:sldId id="264" r:id="rId5"/>
    <p:sldId id="259" r:id="rId6"/>
    <p:sldId id="267" r:id="rId7"/>
    <p:sldId id="268" r:id="rId8"/>
    <p:sldId id="272" r:id="rId9"/>
    <p:sldId id="274" r:id="rId10"/>
    <p:sldId id="271" r:id="rId11"/>
    <p:sldId id="265" r:id="rId12"/>
    <p:sldId id="260" r:id="rId13"/>
    <p:sldId id="269" r:id="rId14"/>
    <p:sldId id="270" r:id="rId15"/>
    <p:sldId id="261" r:id="rId16"/>
    <p:sldId id="273" r:id="rId17"/>
    <p:sldId id="262" r:id="rId18"/>
    <p:sldId id="26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3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350168-9A8F-2B45-8AF5-61A97DF84E33}" type="datetimeFigureOut">
              <a:rPr lang="en-US" smtClean="0"/>
              <a:t>8/10/18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37A35-F735-A245-86CD-51E35972D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635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7A35-F735-A245-86CD-51E35972DF0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0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5095-70B0-F947-B6AB-3F289AABA42F}" type="datetimeFigureOut">
              <a:rPr lang="en-US" smtClean="0"/>
              <a:t>8/10/18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B36C16-7E6B-8744-BB71-FB81F108F70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5095-70B0-F947-B6AB-3F289AABA42F}" type="datetimeFigureOut">
              <a:rPr lang="en-US" smtClean="0"/>
              <a:t>8/10/18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6C16-7E6B-8744-BB71-FB81F108F7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5095-70B0-F947-B6AB-3F289AABA42F}" type="datetimeFigureOut">
              <a:rPr lang="en-US" smtClean="0"/>
              <a:t>8/10/18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6C16-7E6B-8744-BB71-FB81F108F7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5095-70B0-F947-B6AB-3F289AABA42F}" type="datetimeFigureOut">
              <a:rPr lang="en-US" smtClean="0"/>
              <a:t>8/10/18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6C16-7E6B-8744-BB71-FB81F108F7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5095-70B0-F947-B6AB-3F289AABA42F}" type="datetimeFigureOut">
              <a:rPr lang="en-US" smtClean="0"/>
              <a:t>8/10/18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6C16-7E6B-8744-BB71-FB81F108F7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5095-70B0-F947-B6AB-3F289AABA42F}" type="datetimeFigureOut">
              <a:rPr lang="en-US" smtClean="0"/>
              <a:t>8/10/18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6C16-7E6B-8744-BB71-FB81F108F70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5095-70B0-F947-B6AB-3F289AABA42F}" type="datetimeFigureOut">
              <a:rPr lang="en-US" smtClean="0"/>
              <a:t>8/10/18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6C16-7E6B-8744-BB71-FB81F108F70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5095-70B0-F947-B6AB-3F289AABA42F}" type="datetimeFigureOut">
              <a:rPr lang="en-US" smtClean="0"/>
              <a:t>8/10/18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6C16-7E6B-8744-BB71-FB81F108F7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5095-70B0-F947-B6AB-3F289AABA42F}" type="datetimeFigureOut">
              <a:rPr lang="en-US" smtClean="0"/>
              <a:t>8/10/18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6C16-7E6B-8744-BB71-FB81F108F7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5095-70B0-F947-B6AB-3F289AABA42F}" type="datetimeFigureOut">
              <a:rPr lang="en-US" smtClean="0"/>
              <a:t>8/10/18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6C16-7E6B-8744-BB71-FB81F108F7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5095-70B0-F947-B6AB-3F289AABA42F}" type="datetimeFigureOut">
              <a:rPr lang="en-US" smtClean="0"/>
              <a:t>8/10/18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6C16-7E6B-8744-BB71-FB81F108F7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09E35095-70B0-F947-B6AB-3F289AABA42F}" type="datetimeFigureOut">
              <a:rPr lang="en-US" smtClean="0"/>
              <a:t>8/10/18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13B36C16-7E6B-8744-BB71-FB81F108F70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ericanbar.org" TargetMode="External"/><Relationship Id="rId4" Type="http://schemas.openxmlformats.org/officeDocument/2006/relationships/hyperlink" Target="http://www.adr.org" TargetMode="External"/><Relationship Id="rId5" Type="http://schemas.openxmlformats.org/officeDocument/2006/relationships/hyperlink" Target="http://www.jamsadr.com" TargetMode="External"/><Relationship Id="rId6" Type="http://schemas.openxmlformats.org/officeDocument/2006/relationships/hyperlink" Target="http://www.cpradr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caarbitration.org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Practice Tips to Streamline Your</a:t>
            </a:r>
            <a:r>
              <a:rPr lang="en-US" dirty="0" smtClean="0"/>
              <a:t> </a:t>
            </a:r>
            <a:r>
              <a:rPr lang="en-US" dirty="0" smtClean="0"/>
              <a:t>Arbitration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Florida </a:t>
            </a:r>
            <a:r>
              <a:rPr lang="en-US" dirty="0" smtClean="0"/>
              <a:t>Construction Law </a:t>
            </a:r>
            <a:r>
              <a:rPr lang="en-US" dirty="0" smtClean="0"/>
              <a:t>Committee </a:t>
            </a:r>
            <a:r>
              <a:rPr lang="en-US" dirty="0" smtClean="0"/>
              <a:t> - August 2018</a:t>
            </a:r>
          </a:p>
          <a:p>
            <a:r>
              <a:rPr lang="en-US" dirty="0" smtClean="0"/>
              <a:t>Deborah Bovarnick Mastin Esquire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496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Pre-hearing discussion regarding Multiple Claims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Options to present testimony and evidence on multiple claims, i.e.,</a:t>
            </a:r>
          </a:p>
          <a:p>
            <a:pPr lvl="1"/>
            <a:r>
              <a:rPr lang="en-US" sz="3200" dirty="0" smtClean="0"/>
              <a:t>Grouping defect claims or impact claims by trade</a:t>
            </a:r>
          </a:p>
          <a:p>
            <a:pPr lvl="1"/>
            <a:r>
              <a:rPr lang="en-US" sz="3200" dirty="0" smtClean="0"/>
              <a:t>Presenting both positions on each group of claims in series</a:t>
            </a:r>
          </a:p>
          <a:p>
            <a:pPr lvl="1"/>
            <a:r>
              <a:rPr lang="en-US" sz="3200" dirty="0" smtClean="0"/>
              <a:t>Prioritizing high-value claims</a:t>
            </a:r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00564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Pre-hearing submissions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dirty="0" smtClean="0"/>
              <a:t>Timelines – joint or separate</a:t>
            </a:r>
          </a:p>
          <a:p>
            <a:r>
              <a:rPr lang="en-US" sz="4000" dirty="0" smtClean="0"/>
              <a:t>Stipulations of fact or law</a:t>
            </a:r>
          </a:p>
          <a:p>
            <a:r>
              <a:rPr lang="en-US" sz="4000" dirty="0" smtClean="0"/>
              <a:t>Fact witness statements</a:t>
            </a:r>
          </a:p>
          <a:p>
            <a:r>
              <a:rPr lang="en-US" sz="4000" dirty="0" smtClean="0"/>
              <a:t>Expert witness reports</a:t>
            </a:r>
          </a:p>
          <a:p>
            <a:r>
              <a:rPr lang="en-US" sz="4000" dirty="0" smtClean="0"/>
              <a:t>Spreadsheets of multiple claims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4814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Hearing – more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Sequence of Witnesses</a:t>
            </a:r>
          </a:p>
          <a:p>
            <a:pPr lvl="1"/>
            <a:r>
              <a:rPr lang="en-US" sz="3800" dirty="0"/>
              <a:t> </a:t>
            </a:r>
            <a:r>
              <a:rPr lang="en-US" sz="3800" dirty="0" smtClean="0"/>
              <a:t>All fact witnesses of both CL and R before any  expert witnesses?</a:t>
            </a:r>
          </a:p>
          <a:p>
            <a:pPr lvl="1"/>
            <a:r>
              <a:rPr lang="en-US" sz="3800" dirty="0" smtClean="0"/>
              <a:t>Issue by issue?</a:t>
            </a:r>
            <a:endParaRPr lang="en-US" sz="3800" dirty="0" smtClean="0"/>
          </a:p>
          <a:p>
            <a:r>
              <a:rPr lang="en-US" sz="4000" dirty="0" smtClean="0"/>
              <a:t>Hot </a:t>
            </a:r>
            <a:r>
              <a:rPr lang="en-US" sz="4000" dirty="0" err="1" smtClean="0"/>
              <a:t>Tubbing</a:t>
            </a:r>
            <a:endParaRPr lang="en-US" sz="4000" dirty="0" smtClean="0"/>
          </a:p>
          <a:p>
            <a:pPr lvl="1"/>
            <a:r>
              <a:rPr lang="en-US" sz="3800" dirty="0" smtClean="0"/>
              <a:t>Fact and/or Expert Witnesses</a:t>
            </a:r>
            <a:endParaRPr lang="en-US" sz="3800" dirty="0" smtClean="0"/>
          </a:p>
          <a:p>
            <a:pPr marL="45720" indent="0">
              <a:buNone/>
            </a:pPr>
            <a:endParaRPr lang="en-US" sz="4000" dirty="0" smtClean="0"/>
          </a:p>
          <a:p>
            <a:pPr marL="4572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18724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Nitty</a:t>
            </a:r>
            <a:r>
              <a:rPr lang="en-US" dirty="0" smtClean="0"/>
              <a:t> Gritty at the Hearing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200" dirty="0" smtClean="0"/>
              <a:t>Test e-communications ahead of hearing</a:t>
            </a:r>
          </a:p>
          <a:p>
            <a:r>
              <a:rPr lang="en-US" sz="3200" dirty="0" smtClean="0"/>
              <a:t>Exhibits to be legible and retrievable by Arbitrators</a:t>
            </a:r>
          </a:p>
          <a:p>
            <a:pPr lvl="1"/>
            <a:r>
              <a:rPr lang="en-US" sz="3200" dirty="0" smtClean="0"/>
              <a:t>Pay attention to labels on electronic files </a:t>
            </a:r>
          </a:p>
          <a:p>
            <a:pPr lvl="1"/>
            <a:r>
              <a:rPr lang="en-US" sz="3200" dirty="0" smtClean="0"/>
              <a:t>Label electronic media (flash drives etc…)</a:t>
            </a:r>
          </a:p>
          <a:p>
            <a:pPr lvl="1"/>
            <a:r>
              <a:rPr lang="en-US" sz="3200" dirty="0" smtClean="0"/>
              <a:t>Try not to deliver to the Arbitrators several flash drives that look the same</a:t>
            </a:r>
          </a:p>
          <a:p>
            <a:pPr marL="320040" lvl="1" indent="0">
              <a:buNone/>
            </a:pPr>
            <a:endParaRPr lang="en-US" sz="3200" dirty="0" smtClean="0"/>
          </a:p>
          <a:p>
            <a:pPr lvl="1"/>
            <a:endParaRPr lang="en-US" sz="32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327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Money, money,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Entitlement is only the first step</a:t>
            </a:r>
          </a:p>
          <a:p>
            <a:r>
              <a:rPr lang="en-US" sz="3600" dirty="0" smtClean="0"/>
              <a:t>All-or-nothing is a high risk gamble</a:t>
            </a:r>
          </a:p>
          <a:p>
            <a:pPr lvl="1"/>
            <a:r>
              <a:rPr lang="en-US" sz="3600" dirty="0"/>
              <a:t>C</a:t>
            </a:r>
            <a:r>
              <a:rPr lang="en-US" sz="3600" dirty="0" smtClean="0"/>
              <a:t>onsider options based on evidence for the Panel to evaluate</a:t>
            </a:r>
            <a:endParaRPr lang="en-US" sz="3600" dirty="0"/>
          </a:p>
          <a:p>
            <a:pPr lv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68851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Hearing </a:t>
            </a:r>
            <a:r>
              <a:rPr lang="en-US" dirty="0" smtClean="0"/>
              <a:t>Submissions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" indent="0">
              <a:buNone/>
            </a:pPr>
            <a:endParaRPr lang="en-US" sz="4000" dirty="0" smtClean="0"/>
          </a:p>
          <a:p>
            <a:r>
              <a:rPr lang="en-US" sz="4000" dirty="0" smtClean="0"/>
              <a:t>Spreadsheet for multiple claims</a:t>
            </a:r>
          </a:p>
          <a:p>
            <a:r>
              <a:rPr lang="en-US" sz="4000" dirty="0" smtClean="0"/>
              <a:t>Brief issues you want Arbitrators to expressly address</a:t>
            </a:r>
          </a:p>
          <a:p>
            <a:pPr lvl="1"/>
            <a:r>
              <a:rPr lang="en-US" sz="3800" dirty="0" smtClean="0"/>
              <a:t>Hyperlink to exhibits or attach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3809223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for a deeper dive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College of Commercial Arbitrators  </a:t>
            </a:r>
            <a:r>
              <a:rPr lang="en-US" dirty="0" smtClean="0">
                <a:hlinkClick r:id="rId2"/>
              </a:rPr>
              <a:t>www.ccaarbitration.org</a:t>
            </a:r>
            <a:endParaRPr lang="en-US" dirty="0" smtClean="0"/>
          </a:p>
          <a:p>
            <a:pPr lvl="1"/>
            <a:r>
              <a:rPr lang="en-US" i="1" dirty="0" smtClean="0"/>
              <a:t>The CCA Guide to Best Practices in Commercial Arbitration 4</a:t>
            </a:r>
            <a:r>
              <a:rPr lang="en-US" i="1" baseline="30000" dirty="0" smtClean="0"/>
              <a:t>th</a:t>
            </a:r>
            <a:r>
              <a:rPr lang="en-US" i="1" dirty="0" smtClean="0"/>
              <a:t> Ed. 2017</a:t>
            </a:r>
          </a:p>
          <a:p>
            <a:pPr lvl="1"/>
            <a:r>
              <a:rPr lang="en-US" i="1" dirty="0" smtClean="0"/>
              <a:t>The CCA Protocols for Expeditious, Cost-Effective Commercial Arbitration 2010</a:t>
            </a:r>
          </a:p>
          <a:p>
            <a:r>
              <a:rPr lang="en-US" dirty="0" smtClean="0"/>
              <a:t>American Bar Association, </a:t>
            </a:r>
            <a:r>
              <a:rPr lang="en-US" i="1" dirty="0" smtClean="0"/>
              <a:t>Construction ADR, 2014, </a:t>
            </a:r>
            <a:r>
              <a:rPr lang="en-US" i="1" dirty="0" smtClean="0">
                <a:hlinkClick r:id="rId3"/>
              </a:rPr>
              <a:t>www.americanbar.org</a:t>
            </a:r>
            <a:endParaRPr lang="en-US" i="1" dirty="0" smtClean="0"/>
          </a:p>
          <a:p>
            <a:r>
              <a:rPr lang="en-US" dirty="0" smtClean="0"/>
              <a:t>American Arbitration Association, </a:t>
            </a:r>
            <a:r>
              <a:rPr lang="en-US" dirty="0" smtClean="0">
                <a:hlinkClick r:id="rId4"/>
              </a:rPr>
              <a:t>www.adr.org</a:t>
            </a:r>
            <a:endParaRPr lang="en-US" dirty="0" smtClean="0"/>
          </a:p>
          <a:p>
            <a:r>
              <a:rPr lang="en-US" dirty="0" smtClean="0"/>
              <a:t>JAMS  </a:t>
            </a:r>
            <a:r>
              <a:rPr lang="en-US" dirty="0" smtClean="0">
                <a:hlinkClick r:id="rId5"/>
              </a:rPr>
              <a:t>www.jamsadr.com</a:t>
            </a:r>
            <a:endParaRPr lang="en-US" dirty="0" smtClean="0"/>
          </a:p>
          <a:p>
            <a:r>
              <a:rPr lang="en-US" dirty="0" smtClean="0"/>
              <a:t>CPR  </a:t>
            </a:r>
            <a:r>
              <a:rPr lang="en-US" dirty="0" smtClean="0">
                <a:hlinkClick r:id="rId6"/>
              </a:rPr>
              <a:t>www.cpradr.org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418201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or Comments?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5662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Let’s c</a:t>
            </a:r>
            <a:r>
              <a:rPr lang="en-US" dirty="0" smtClean="0"/>
              <a:t>ontinue </a:t>
            </a:r>
            <a:r>
              <a:rPr lang="en-US" dirty="0" smtClean="0"/>
              <a:t>the </a:t>
            </a:r>
            <a:r>
              <a:rPr lang="en-US" dirty="0" smtClean="0"/>
              <a:t>conversation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endParaRPr lang="en-US" sz="2400" dirty="0" smtClean="0"/>
          </a:p>
          <a:p>
            <a:r>
              <a:rPr lang="en-US" sz="3200" dirty="0" smtClean="0"/>
              <a:t>Deborah Bovarnick Mastin</a:t>
            </a:r>
          </a:p>
          <a:p>
            <a:pPr lvl="1"/>
            <a:r>
              <a:rPr lang="en-US" sz="3200" dirty="0" err="1" smtClean="0"/>
              <a:t>D</a:t>
            </a:r>
            <a:r>
              <a:rPr lang="en-US" sz="3200" dirty="0" err="1" smtClean="0"/>
              <a:t>eborahMastin</a:t>
            </a:r>
            <a:r>
              <a:rPr lang="en-US" sz="3200" dirty="0" err="1" smtClean="0"/>
              <a:t>@</a:t>
            </a:r>
            <a:r>
              <a:rPr lang="en-US" sz="3200" dirty="0" err="1" smtClean="0"/>
              <a:t>gmail.com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960869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 smtClean="0"/>
              <a:t>Arbitration offers counsel control and </a:t>
            </a:r>
            <a:r>
              <a:rPr lang="en-US" sz="4000" dirty="0" err="1" smtClean="0"/>
              <a:t>flexibilty</a:t>
            </a:r>
            <a:endParaRPr lang="en-US" sz="4000" dirty="0" smtClean="0"/>
          </a:p>
          <a:p>
            <a:r>
              <a:rPr lang="en-US" sz="4000" dirty="0" smtClean="0"/>
              <a:t>Counsel can move beyond litigation comfort zone – avoid “</a:t>
            </a:r>
            <a:r>
              <a:rPr lang="en-US" sz="4000" dirty="0" err="1" smtClean="0"/>
              <a:t>arbigation</a:t>
            </a:r>
            <a:r>
              <a:rPr lang="en-US" sz="4000" dirty="0" smtClean="0"/>
              <a:t>”</a:t>
            </a:r>
          </a:p>
          <a:p>
            <a:r>
              <a:rPr lang="en-US" sz="4000" dirty="0" smtClean="0"/>
              <a:t> Collaboration by counsel is valuable and valued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5595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Begin communicating with opposing counsel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Selecting the </a:t>
            </a:r>
            <a:r>
              <a:rPr lang="en-US" sz="4000" dirty="0" smtClean="0"/>
              <a:t>Rules</a:t>
            </a:r>
          </a:p>
          <a:p>
            <a:pPr lvl="1"/>
            <a:r>
              <a:rPr lang="en-US" sz="3600" dirty="0" smtClean="0"/>
              <a:t>AAA (new options), JAMS, CPR, other?</a:t>
            </a:r>
          </a:p>
          <a:p>
            <a:pPr lvl="1"/>
            <a:r>
              <a:rPr lang="en-US" sz="3600" dirty="0" smtClean="0"/>
              <a:t>Ad-hoc</a:t>
            </a:r>
            <a:endParaRPr lang="en-US" sz="3600" dirty="0" smtClean="0"/>
          </a:p>
          <a:p>
            <a:r>
              <a:rPr lang="en-US" sz="4000" dirty="0" smtClean="0"/>
              <a:t>Selecting the Arbitrators</a:t>
            </a:r>
          </a:p>
          <a:p>
            <a:r>
              <a:rPr lang="en-US" sz="3800" dirty="0" smtClean="0"/>
              <a:t>Can counsel all agree?</a:t>
            </a:r>
            <a:endParaRPr lang="en-US" sz="3800" dirty="0" smtClean="0"/>
          </a:p>
        </p:txBody>
      </p:sp>
    </p:spTree>
    <p:extLst>
      <p:ext uri="{BB962C8B-B14F-4D97-AF65-F5344CB8AC3E}">
        <p14:creationId xmlns:p14="http://schemas.microsoft.com/office/powerpoint/2010/main" val="3748161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Preliminary Conferences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4000" dirty="0" smtClean="0"/>
              <a:t>Agendas in advance</a:t>
            </a:r>
          </a:p>
          <a:p>
            <a:r>
              <a:rPr lang="en-US" sz="4000" dirty="0" smtClean="0"/>
              <a:t>Meet and confer with opposing counsel</a:t>
            </a:r>
          </a:p>
          <a:p>
            <a:r>
              <a:rPr lang="en-US" sz="3800" dirty="0" smtClean="0"/>
              <a:t>Expected issues – i.e., applicable law and rules, </a:t>
            </a:r>
            <a:r>
              <a:rPr lang="en-US" sz="3600" dirty="0" smtClean="0"/>
              <a:t>counterclaims, schedule for hearing, location of hearing, consolidation or joinder, limitations on discovery and e-discovery, dispositive motions, form of award  </a:t>
            </a:r>
          </a:p>
          <a:p>
            <a:r>
              <a:rPr lang="en-US" sz="4000" dirty="0" smtClean="0"/>
              <a:t>Will your client attend?</a:t>
            </a:r>
          </a:p>
          <a:p>
            <a:pPr marL="4572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9087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Early Preliminary Steps to Focus</a:t>
            </a:r>
            <a:r>
              <a:rPr lang="en-US" dirty="0" smtClean="0"/>
              <a:t> </a:t>
            </a:r>
            <a:r>
              <a:rPr lang="en-US" dirty="0" smtClean="0"/>
              <a:t>the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Fact </a:t>
            </a:r>
            <a:r>
              <a:rPr lang="en-US" sz="4000" dirty="0"/>
              <a:t>p</a:t>
            </a:r>
            <a:r>
              <a:rPr lang="en-US" sz="4000" dirty="0" smtClean="0"/>
              <a:t>leading</a:t>
            </a:r>
          </a:p>
          <a:p>
            <a:r>
              <a:rPr lang="en-US" sz="4000" dirty="0" smtClean="0"/>
              <a:t>Damages calculations!!!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78266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Pre-hearing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Discovery disputes </a:t>
            </a:r>
          </a:p>
          <a:p>
            <a:pPr lvl="1"/>
            <a:r>
              <a:rPr lang="en-US" sz="3200" dirty="0" smtClean="0"/>
              <a:t>Focus discovery requests</a:t>
            </a:r>
          </a:p>
          <a:p>
            <a:pPr lvl="1"/>
            <a:r>
              <a:rPr lang="en-US" sz="3200" dirty="0" smtClean="0"/>
              <a:t>Counsel to meet and confer before seeking decision from Arbitrators</a:t>
            </a:r>
          </a:p>
          <a:p>
            <a:r>
              <a:rPr lang="en-US" sz="3200" dirty="0" smtClean="0"/>
              <a:t>Consider mediation, then consider it again</a:t>
            </a:r>
          </a:p>
          <a:p>
            <a:r>
              <a:rPr lang="en-US" sz="3200" dirty="0" smtClean="0"/>
              <a:t>Dispositive motions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24246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Opposing Experts in Same Discipline -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Experts to meet-and-confer after initial reports exchanged</a:t>
            </a:r>
          </a:p>
          <a:p>
            <a:r>
              <a:rPr lang="en-US" sz="3200" dirty="0" smtClean="0"/>
              <a:t>Joint Expert Report</a:t>
            </a:r>
          </a:p>
          <a:p>
            <a:r>
              <a:rPr lang="en-US" sz="3200" dirty="0" smtClean="0"/>
              <a:t>Will counsel agree to concurrent expert testimony?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16395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Prehearing discussions to clarify structure of Evidentiary Hearing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Are there any diverse cultural expectations to be addressed?</a:t>
            </a:r>
          </a:p>
          <a:p>
            <a:pPr lvl="1"/>
            <a:r>
              <a:rPr lang="en-US" sz="3200" dirty="0" smtClean="0"/>
              <a:t>i.e., civil v. common law experience</a:t>
            </a:r>
          </a:p>
          <a:p>
            <a:r>
              <a:rPr lang="en-US" sz="3200" dirty="0" smtClean="0"/>
              <a:t>Witness statements or </a:t>
            </a:r>
            <a:r>
              <a:rPr lang="en-US" sz="3200" dirty="0"/>
              <a:t>d</a:t>
            </a:r>
            <a:r>
              <a:rPr lang="en-US" sz="3200" dirty="0" smtClean="0"/>
              <a:t>epositions?</a:t>
            </a:r>
          </a:p>
          <a:p>
            <a:pPr lvl="1"/>
            <a:r>
              <a:rPr lang="en-US" sz="3200" dirty="0" smtClean="0"/>
              <a:t>All witnesses or some? Witness panels?</a:t>
            </a:r>
          </a:p>
          <a:p>
            <a:r>
              <a:rPr lang="en-US" sz="3200" dirty="0" smtClean="0"/>
              <a:t>Bifurcation? </a:t>
            </a:r>
          </a:p>
          <a:p>
            <a:r>
              <a:rPr lang="en-US" sz="3200" dirty="0" smtClean="0"/>
              <a:t>Joint exhibits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320040" lvl="1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823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bifurcation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000" dirty="0"/>
              <a:t>Bifurcation </a:t>
            </a:r>
            <a:r>
              <a:rPr lang="en-US" sz="4000" dirty="0" smtClean="0"/>
              <a:t>by parties</a:t>
            </a:r>
          </a:p>
          <a:p>
            <a:pPr lvl="1"/>
            <a:r>
              <a:rPr lang="en-US" sz="3800" dirty="0" smtClean="0"/>
              <a:t>Sub v Prime/Prime v Owner</a:t>
            </a:r>
          </a:p>
          <a:p>
            <a:pPr lvl="1"/>
            <a:r>
              <a:rPr lang="en-US" sz="3800" dirty="0" smtClean="0"/>
              <a:t>Partial Final Award?</a:t>
            </a:r>
          </a:p>
          <a:p>
            <a:r>
              <a:rPr lang="en-US" sz="4000" dirty="0" smtClean="0"/>
              <a:t>Bifurcation by issues</a:t>
            </a:r>
            <a:endParaRPr lang="en-US" sz="4000" dirty="0"/>
          </a:p>
          <a:p>
            <a:pPr lvl="1"/>
            <a:r>
              <a:rPr lang="en-US" sz="3600" dirty="0"/>
              <a:t>Liability/damages</a:t>
            </a:r>
          </a:p>
          <a:p>
            <a:pPr lvl="1"/>
            <a:r>
              <a:rPr lang="en-US" sz="3600" dirty="0"/>
              <a:t>Delay/defective work </a:t>
            </a:r>
          </a:p>
          <a:p>
            <a:pPr lvl="1"/>
            <a:r>
              <a:rPr lang="en-US" sz="3600" dirty="0"/>
              <a:t>Case in chief/attorneys fees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2361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527</TotalTime>
  <Words>552</Words>
  <Application>Microsoft Macintosh PowerPoint</Application>
  <PresentationFormat>On-screen Show (4:3)</PresentationFormat>
  <Paragraphs>97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Perspective</vt:lpstr>
      <vt:lpstr>Practice Tips to Streamline Your Arbitration</vt:lpstr>
      <vt:lpstr>Frame</vt:lpstr>
      <vt:lpstr>Begin communicating with opposing counsel</vt:lpstr>
      <vt:lpstr>The Preliminary Conferences</vt:lpstr>
      <vt:lpstr>Early Preliminary Steps to Focus the Case</vt:lpstr>
      <vt:lpstr>Pre-hearing matters</vt:lpstr>
      <vt:lpstr>Opposing Experts in Same Discipline - options</vt:lpstr>
      <vt:lpstr>Prehearing discussions to clarify structure of Evidentiary Hearing</vt:lpstr>
      <vt:lpstr>A few bifurcation options</vt:lpstr>
      <vt:lpstr>Pre-hearing discussion regarding Multiple Claims  </vt:lpstr>
      <vt:lpstr>Pre-hearing submissions</vt:lpstr>
      <vt:lpstr>The Hearing – more options</vt:lpstr>
      <vt:lpstr>Nitty Gritty at the Hearing</vt:lpstr>
      <vt:lpstr>Money, money, money</vt:lpstr>
      <vt:lpstr>Post Hearing Submissions</vt:lpstr>
      <vt:lpstr>Resources for a deeper dive</vt:lpstr>
      <vt:lpstr>Questions or Comments?</vt:lpstr>
      <vt:lpstr>Let’s continue the conversation…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Skinny Arbitration</dc:title>
  <dc:creator>deborah mastin</dc:creator>
  <cp:lastModifiedBy>deborah mastin</cp:lastModifiedBy>
  <cp:revision>25</cp:revision>
  <dcterms:created xsi:type="dcterms:W3CDTF">2018-03-08T16:29:28Z</dcterms:created>
  <dcterms:modified xsi:type="dcterms:W3CDTF">2018-08-10T22:56:24Z</dcterms:modified>
</cp:coreProperties>
</file>