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0" r:id="rId1"/>
  </p:sldMasterIdLst>
  <p:sldIdLst>
    <p:sldId id="256" r:id="rId2"/>
    <p:sldId id="257" r:id="rId3"/>
    <p:sldId id="258" r:id="rId4"/>
    <p:sldId id="259" r:id="rId5"/>
    <p:sldId id="260" r:id="rId6"/>
    <p:sldId id="262" r:id="rId7"/>
    <p:sldId id="261" r:id="rId8"/>
    <p:sldId id="263" r:id="rId9"/>
    <p:sldId id="265" r:id="rId10"/>
    <p:sldId id="266" r:id="rId11"/>
    <p:sldId id="294" r:id="rId12"/>
    <p:sldId id="267" r:id="rId13"/>
    <p:sldId id="268" r:id="rId14"/>
    <p:sldId id="269" r:id="rId15"/>
    <p:sldId id="271" r:id="rId16"/>
    <p:sldId id="272" r:id="rId17"/>
    <p:sldId id="274" r:id="rId18"/>
    <p:sldId id="276" r:id="rId19"/>
    <p:sldId id="277" r:id="rId20"/>
    <p:sldId id="278" r:id="rId21"/>
    <p:sldId id="279" r:id="rId22"/>
    <p:sldId id="280" r:id="rId23"/>
    <p:sldId id="281" r:id="rId24"/>
    <p:sldId id="282" r:id="rId25"/>
    <p:sldId id="283" r:id="rId26"/>
    <p:sldId id="284" r:id="rId27"/>
    <p:sldId id="285" r:id="rId28"/>
    <p:sldId id="286" r:id="rId29"/>
    <p:sldId id="287" r:id="rId30"/>
    <p:sldId id="288" r:id="rId31"/>
    <p:sldId id="289" r:id="rId32"/>
    <p:sldId id="290" r:id="rId33"/>
    <p:sldId id="291" r:id="rId34"/>
    <p:sldId id="292" r:id="rId35"/>
    <p:sldId id="293" r:id="rId3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3" d="100"/>
          <a:sy n="63" d="100"/>
        </p:scale>
        <p:origin x="-522" y="-10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2"/>
      </p:bgRef>
    </p:bg>
    <p:spTree>
      <p:nvGrpSpPr>
        <p:cNvPr id="1" name=""/>
        <p:cNvGrpSpPr/>
        <p:nvPr/>
      </p:nvGrpSpPr>
      <p:grpSpPr>
        <a:xfrm>
          <a:off x="0" y="0"/>
          <a:ext cx="0" cy="0"/>
          <a:chOff x="0" y="0"/>
          <a:chExt cx="0" cy="0"/>
        </a:xfrm>
      </p:grpSpPr>
      <p:pic>
        <p:nvPicPr>
          <p:cNvPr id="7" name="Picture 6" descr="CoverOverlay.png"/>
          <p:cNvPicPr>
            <a:picLocks noChangeAspect="1"/>
          </p:cNvPicPr>
          <p:nvPr/>
        </p:nvPicPr>
        <p:blipFill>
          <a:blip r:embed="rId2" cstate="print"/>
          <a:stretch>
            <a:fillRect/>
          </a:stretch>
        </p:blipFill>
        <p:spPr>
          <a:xfrm>
            <a:off x="0" y="0"/>
            <a:ext cx="9144000" cy="6858000"/>
          </a:xfrm>
          <a:prstGeom prst="rect">
            <a:avLst/>
          </a:prstGeom>
        </p:spPr>
      </p:pic>
      <p:sp>
        <p:nvSpPr>
          <p:cNvPr id="4" name="Date Placeholder 3"/>
          <p:cNvSpPr>
            <a:spLocks noGrp="1"/>
          </p:cNvSpPr>
          <p:nvPr>
            <p:ph type="dt" sz="half" idx="10"/>
          </p:nvPr>
        </p:nvSpPr>
        <p:spPr/>
        <p:txBody>
          <a:bodyPr/>
          <a:lstStyle>
            <a:lvl1pPr>
              <a:defRPr>
                <a:solidFill>
                  <a:schemeClr val="tx2"/>
                </a:solidFill>
              </a:defRPr>
            </a:lvl1pPr>
          </a:lstStyle>
          <a:p>
            <a:fld id="{0F0C1B5D-F2E3-4550-8837-950E46EC8FDF}" type="datetimeFigureOut">
              <a:rPr lang="en-US" smtClean="0"/>
              <a:t>5/11/2018</a:t>
            </a:fld>
            <a:endParaRPr lang="en-US"/>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en-US"/>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BE25C77A-38CC-43B3-938A-C53B08EA30E3}" type="slidenum">
              <a:rPr lang="en-US" smtClean="0"/>
              <a:t>‹#›</a:t>
            </a:fld>
            <a:endParaRPr lang="en-US"/>
          </a:p>
        </p:txBody>
      </p:sp>
      <p:grpSp>
        <p:nvGrpSpPr>
          <p:cNvPr id="8" name="Group 7"/>
          <p:cNvGrpSpPr/>
          <p:nvPr/>
        </p:nvGrpSpPr>
        <p:grpSpPr>
          <a:xfrm>
            <a:off x="1194101" y="2887530"/>
            <a:ext cx="6779110" cy="923330"/>
            <a:chOff x="1172584" y="1381459"/>
            <a:chExt cx="6779110" cy="923330"/>
          </a:xfrm>
          <a:effectLst>
            <a:outerShdw blurRad="38100" dist="12700" dir="16200000" rotWithShape="0">
              <a:prstClr val="black">
                <a:alpha val="30000"/>
              </a:prstClr>
            </a:outerShdw>
          </a:effectLst>
        </p:grpSpPr>
        <p:sp>
          <p:nvSpPr>
            <p:cNvPr id="9" name="TextBox 8"/>
            <p:cNvSpPr txBox="1"/>
            <p:nvPr/>
          </p:nvSpPr>
          <p:spPr>
            <a:xfrm>
              <a:off x="4147073" y="1381459"/>
              <a:ext cx="877163" cy="923330"/>
            </a:xfrm>
            <a:prstGeom prst="rect">
              <a:avLst/>
            </a:prstGeom>
            <a:noFill/>
          </p:spPr>
          <p:txBody>
            <a:bodyPr wrap="none" rtlCol="0">
              <a:spAutoFit/>
            </a:bodyPr>
            <a:lstStyle/>
            <a:p>
              <a:r>
                <a:rPr lang="en-US" sz="5400" dirty="0" smtClean="0">
                  <a:ln w="3175">
                    <a:solidFill>
                      <a:schemeClr val="tx2">
                        <a:alpha val="60000"/>
                      </a:schemeClr>
                    </a:solidFill>
                  </a:ln>
                  <a:solidFill>
                    <a:schemeClr val="tx2">
                      <a:lumMod val="90000"/>
                    </a:schemeClr>
                  </a:solidFill>
                  <a:effectLst>
                    <a:outerShdw blurRad="34925" dist="12700" dir="14400000" algn="ctr" rotWithShape="0">
                      <a:srgbClr val="000000">
                        <a:alpha val="21000"/>
                      </a:srgbClr>
                    </a:outerShdw>
                  </a:effectLst>
                  <a:latin typeface="Wingdings" pitchFamily="2" charset="2"/>
                </a:rPr>
                <a:t></a:t>
              </a:r>
              <a:endParaRPr lang="en-US" sz="5400" dirty="0">
                <a:ln w="3175">
                  <a:solidFill>
                    <a:schemeClr val="tx2">
                      <a:alpha val="60000"/>
                    </a:schemeClr>
                  </a:solidFill>
                </a:ln>
                <a:solidFill>
                  <a:schemeClr val="tx2">
                    <a:lumMod val="90000"/>
                  </a:schemeClr>
                </a:solidFill>
                <a:effectLst>
                  <a:outerShdw blurRad="34925" dist="12700" dir="14400000" algn="ctr" rotWithShape="0">
                    <a:srgbClr val="000000">
                      <a:alpha val="21000"/>
                    </a:srgbClr>
                  </a:outerShdw>
                </a:effectLst>
                <a:latin typeface="Wingdings" pitchFamily="2" charset="2"/>
              </a:endParaRPr>
            </a:p>
          </p:txBody>
        </p:sp>
        <p:cxnSp>
          <p:nvCxnSpPr>
            <p:cNvPr id="10" name="Straight Connector 9"/>
            <p:cNvCxnSpPr/>
            <p:nvPr/>
          </p:nvCxnSpPr>
          <p:spPr>
            <a:xfrm rot="10800000">
              <a:off x="1172584" y="192562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a:off x="4831976" y="192293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183341" y="1387737"/>
            <a:ext cx="6777318" cy="1731982"/>
          </a:xfrm>
        </p:spPr>
        <p:txBody>
          <a:bodyPr anchor="b"/>
          <a:lstStyle>
            <a:lvl1pPr>
              <a:defRPr>
                <a:ln w="3175">
                  <a:solidFill>
                    <a:schemeClr val="tx1">
                      <a:alpha val="65000"/>
                    </a:schemeClr>
                  </a:solidFill>
                </a:ln>
                <a:solidFill>
                  <a:schemeClr val="tx1"/>
                </a:solidFill>
                <a:effectLst>
                  <a:outerShdw blurRad="25400" dist="12700" dir="14220000" rotWithShape="0">
                    <a:prstClr val="black">
                      <a:alpha val="50000"/>
                    </a:prstClr>
                  </a:outerShdw>
                </a:effectLst>
              </a:defRPr>
            </a:lvl1pPr>
          </a:lstStyle>
          <a:p>
            <a:r>
              <a:rPr lang="en-US" smtClean="0"/>
              <a:t>Click to edit Master title style</a:t>
            </a:r>
            <a:endParaRPr lang="en-US" dirty="0"/>
          </a:p>
        </p:txBody>
      </p:sp>
      <p:sp>
        <p:nvSpPr>
          <p:cNvPr id="3" name="Subtitle 2"/>
          <p:cNvSpPr>
            <a:spLocks noGrp="1"/>
          </p:cNvSpPr>
          <p:nvPr>
            <p:ph type="subTitle" idx="1"/>
          </p:nvPr>
        </p:nvSpPr>
        <p:spPr>
          <a:xfrm>
            <a:off x="1371600" y="3767862"/>
            <a:ext cx="6400800" cy="1752600"/>
          </a:xfrm>
        </p:spPr>
        <p:txBody>
          <a:bodyPr/>
          <a:lstStyle>
            <a:lvl1pPr marL="0" indent="0" algn="ctr">
              <a:buNone/>
              <a:defRPr>
                <a:solidFill>
                  <a:schemeClr val="tx1"/>
                </a:solidFill>
                <a:effectLst>
                  <a:outerShdw blurRad="34925" dist="12700" dir="14400000" rotWithShape="0">
                    <a:prstClr val="black">
                      <a:alpha val="21000"/>
                    </a:prstClr>
                  </a:outerShdw>
                </a:effectLs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nchor="ct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F0C1B5D-F2E3-4550-8837-950E46EC8FDF}" type="datetimeFigureOut">
              <a:rPr lang="en-US" smtClean="0"/>
              <a:t>5/11/2018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E25C77A-38CC-43B3-938A-C53B08EA30E3}" type="slidenum">
              <a:rPr lang="en-US" smtClean="0"/>
              <a:t>‹#›</a:t>
            </a:fld>
            <a:endParaRPr lang="en-US"/>
          </a:p>
        </p:txBody>
      </p:sp>
      <p:grpSp>
        <p:nvGrpSpPr>
          <p:cNvPr id="11" name="Group 10"/>
          <p:cNvGrpSpPr/>
          <p:nvPr/>
        </p:nvGrpSpPr>
        <p:grpSpPr>
          <a:xfrm>
            <a:off x="1172584" y="1392217"/>
            <a:ext cx="6779110" cy="923330"/>
            <a:chOff x="1172584" y="1381459"/>
            <a:chExt cx="6779110" cy="923330"/>
          </a:xfrm>
        </p:grpSpPr>
        <p:sp>
          <p:nvSpPr>
            <p:cNvPr id="15" name="TextBox 14"/>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6" name="Straight Connector 15"/>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66560" y="559398"/>
            <a:ext cx="1678193" cy="5566765"/>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88488" y="849854"/>
            <a:ext cx="5507917" cy="5023821"/>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F0C1B5D-F2E3-4550-8837-950E46EC8FDF}" type="datetimeFigureOut">
              <a:rPr lang="en-US" smtClean="0"/>
              <a:t>5/11/2018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E25C77A-38CC-43B3-938A-C53B08EA30E3}" type="slidenum">
              <a:rPr lang="en-US" smtClean="0"/>
              <a:t>‹#›</a:t>
            </a:fld>
            <a:endParaRPr lang="en-US"/>
          </a:p>
        </p:txBody>
      </p:sp>
      <p:grpSp>
        <p:nvGrpSpPr>
          <p:cNvPr id="11" name="Group 10"/>
          <p:cNvGrpSpPr/>
          <p:nvPr/>
        </p:nvGrpSpPr>
        <p:grpSpPr>
          <a:xfrm rot="5400000">
            <a:off x="3909050" y="2880823"/>
            <a:ext cx="5480154" cy="923330"/>
            <a:chOff x="1815339" y="1381459"/>
            <a:chExt cx="5480154" cy="923330"/>
          </a:xfrm>
        </p:grpSpPr>
        <p:sp>
          <p:nvSpPr>
            <p:cNvPr id="12" name="TextBox 11"/>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3" name="Straight Connector 12"/>
            <p:cNvCxnSpPr/>
            <p:nvPr/>
          </p:nvCxnSpPr>
          <p:spPr>
            <a:xfrm flipH="1" flipV="1">
              <a:off x="1815339" y="1924709"/>
              <a:ext cx="2468880" cy="2505"/>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0800000">
              <a:off x="4826613" y="1927417"/>
              <a:ext cx="2468880"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F0C1B5D-F2E3-4550-8837-950E46EC8FDF}" type="datetimeFigureOut">
              <a:rPr lang="en-US" smtClean="0"/>
              <a:t>5/11/2018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E25C77A-38CC-43B3-938A-C53B08EA30E3}" type="slidenum">
              <a:rPr lang="en-US" smtClean="0"/>
              <a:t>‹#›</a:t>
            </a:fld>
            <a:endParaRPr lang="en-US"/>
          </a:p>
        </p:txBody>
      </p:sp>
      <p:sp>
        <p:nvSpPr>
          <p:cNvPr id="11" name="Title 10"/>
          <p:cNvSpPr>
            <a:spLocks noGrp="1"/>
          </p:cNvSpPr>
          <p:nvPr>
            <p:ph type="title"/>
          </p:nvPr>
        </p:nvSpPr>
        <p:spPr/>
        <p:txBody>
          <a:bodyPr/>
          <a:lstStyle/>
          <a:p>
            <a:r>
              <a:rPr lang="en-US" smtClean="0"/>
              <a:t>Click to edit Master title style</a:t>
            </a:r>
            <a:endParaRPr lang="en-US"/>
          </a:p>
        </p:txBody>
      </p:sp>
      <p:grpSp>
        <p:nvGrpSpPr>
          <p:cNvPr id="12" name="Group 11"/>
          <p:cNvGrpSpPr/>
          <p:nvPr/>
        </p:nvGrpSpPr>
        <p:grpSpPr>
          <a:xfrm>
            <a:off x="1172584" y="1392217"/>
            <a:ext cx="6779110" cy="923330"/>
            <a:chOff x="1172584" y="1381459"/>
            <a:chExt cx="6779110" cy="923330"/>
          </a:xfrm>
        </p:grpSpPr>
        <p:sp>
          <p:nvSpPr>
            <p:cNvPr id="13" name="TextBox 12"/>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4" name="Straight Connector 13"/>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pic>
        <p:nvPicPr>
          <p:cNvPr id="12" name="Picture 11" descr="CoverOverlay.png"/>
          <p:cNvPicPr>
            <a:picLocks noChangeAspect="1"/>
          </p:cNvPicPr>
          <p:nvPr/>
        </p:nvPicPr>
        <p:blipFill>
          <a:blip r:embed="rId2" cstate="print">
            <a:lum/>
          </a:blip>
          <a:stretch>
            <a:fillRect/>
          </a:stretch>
        </p:blipFill>
        <p:spPr>
          <a:xfrm>
            <a:off x="0" y="0"/>
            <a:ext cx="9144000" cy="6858000"/>
          </a:xfrm>
          <a:prstGeom prst="rect">
            <a:avLst/>
          </a:prstGeom>
        </p:spPr>
      </p:pic>
      <p:grpSp>
        <p:nvGrpSpPr>
          <p:cNvPr id="7" name="Group 7"/>
          <p:cNvGrpSpPr/>
          <p:nvPr/>
        </p:nvGrpSpPr>
        <p:grpSpPr>
          <a:xfrm>
            <a:off x="1172584" y="2887579"/>
            <a:ext cx="6779110" cy="923330"/>
            <a:chOff x="1172584" y="1381459"/>
            <a:chExt cx="6779110" cy="923330"/>
          </a:xfrm>
        </p:grpSpPr>
        <p:sp>
          <p:nvSpPr>
            <p:cNvPr id="9" name="TextBox 8"/>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0" name="Straight Connector 9"/>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a:off x="4831976" y="1927412"/>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690040" y="1204857"/>
            <a:ext cx="7754713" cy="1910716"/>
          </a:xfrm>
        </p:spPr>
        <p:txBody>
          <a:bodyPr anchor="b"/>
          <a:lstStyle>
            <a:lvl1pPr algn="ctr">
              <a:defRPr sz="5400" b="0" cap="none" baseline="0">
                <a:solidFill>
                  <a:schemeClr val="tx2"/>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699248" y="3767316"/>
            <a:ext cx="7734747" cy="1500187"/>
          </a:xfrm>
        </p:spPr>
        <p:txBody>
          <a:bodyPr anchor="t"/>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F0C1B5D-F2E3-4550-8837-950E46EC8FDF}" type="datetimeFigureOut">
              <a:rPr lang="en-US" smtClean="0"/>
              <a:t>5/11/2018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E25C77A-38CC-43B3-938A-C53B08EA30E3}"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0F0C1B5D-F2E3-4550-8837-950E46EC8FDF}" type="datetimeFigureOut">
              <a:rPr lang="en-US" smtClean="0"/>
              <a:t>5/11/2018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E25C77A-38CC-43B3-938A-C53B08EA30E3}" type="slidenum">
              <a:rPr lang="en-US" smtClean="0"/>
              <a:t>‹#›</a:t>
            </a:fld>
            <a:endParaRPr lang="en-US"/>
          </a:p>
        </p:txBody>
      </p:sp>
      <p:sp>
        <p:nvSpPr>
          <p:cNvPr id="12" name="Title 11"/>
          <p:cNvSpPr>
            <a:spLocks noGrp="1"/>
          </p:cNvSpPr>
          <p:nvPr>
            <p:ph type="title"/>
          </p:nvPr>
        </p:nvSpPr>
        <p:spPr/>
        <p:txBody>
          <a:bodyPr/>
          <a:lstStyle>
            <a:lvl1pPr>
              <a:defRPr>
                <a:solidFill>
                  <a:schemeClr val="tx2"/>
                </a:solidFill>
              </a:defRPr>
            </a:lvl1pPr>
          </a:lstStyle>
          <a:p>
            <a:r>
              <a:rPr lang="en-US" smtClean="0"/>
              <a:t>Click to edit Master title style</a:t>
            </a:r>
            <a:endParaRPr lang="en-US" dirty="0"/>
          </a:p>
        </p:txBody>
      </p:sp>
      <p:grpSp>
        <p:nvGrpSpPr>
          <p:cNvPr id="13" name="Group 12"/>
          <p:cNvGrpSpPr/>
          <p:nvPr/>
        </p:nvGrpSpPr>
        <p:grpSpPr>
          <a:xfrm>
            <a:off x="1172584" y="1392217"/>
            <a:ext cx="6779110" cy="923330"/>
            <a:chOff x="1172584" y="1381459"/>
            <a:chExt cx="6779110" cy="923330"/>
          </a:xfrm>
        </p:grpSpPr>
        <p:sp>
          <p:nvSpPr>
            <p:cNvPr id="14" name="TextBox 13"/>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5" name="Straight Connector 14"/>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8" name="Content Placeholder 7"/>
          <p:cNvSpPr>
            <a:spLocks noGrp="1"/>
          </p:cNvSpPr>
          <p:nvPr>
            <p:ph sz="quarter" idx="13"/>
          </p:nvPr>
        </p:nvSpPr>
        <p:spPr>
          <a:xfrm>
            <a:off x="685800" y="2240280"/>
            <a:ext cx="3803904" cy="387705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0" name="Content Placeholder 9"/>
          <p:cNvSpPr>
            <a:spLocks noGrp="1"/>
          </p:cNvSpPr>
          <p:nvPr>
            <p:ph sz="quarter" idx="14"/>
          </p:nvPr>
        </p:nvSpPr>
        <p:spPr>
          <a:xfrm>
            <a:off x="4645151" y="2240280"/>
            <a:ext cx="3803904" cy="387705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051560" y="2240280"/>
            <a:ext cx="3442446"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88488" y="2947595"/>
            <a:ext cx="3803904"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02306" y="2240280"/>
            <a:ext cx="3447288"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2944368"/>
            <a:ext cx="3799728"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0F0C1B5D-F2E3-4550-8837-950E46EC8FDF}" type="datetimeFigureOut">
              <a:rPr lang="en-US" smtClean="0"/>
              <a:t>5/11/2018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E25C77A-38CC-43B3-938A-C53B08EA30E3}" type="slidenum">
              <a:rPr lang="en-US" smtClean="0"/>
              <a:t>‹#›</a:t>
            </a:fld>
            <a:endParaRPr lang="en-US"/>
          </a:p>
        </p:txBody>
      </p:sp>
      <p:grpSp>
        <p:nvGrpSpPr>
          <p:cNvPr id="14" name="Group 13"/>
          <p:cNvGrpSpPr/>
          <p:nvPr/>
        </p:nvGrpSpPr>
        <p:grpSpPr>
          <a:xfrm>
            <a:off x="1172584" y="1392217"/>
            <a:ext cx="6779110" cy="923330"/>
            <a:chOff x="1172584" y="1381459"/>
            <a:chExt cx="6779110" cy="923330"/>
          </a:xfrm>
        </p:grpSpPr>
        <p:sp>
          <p:nvSpPr>
            <p:cNvPr id="16" name="TextBox 15"/>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7" name="Straight Connector 16"/>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0F0C1B5D-F2E3-4550-8837-950E46EC8FDF}" type="datetimeFigureOut">
              <a:rPr lang="en-US" smtClean="0"/>
              <a:t>5/11/2018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E25C77A-38CC-43B3-938A-C53B08EA30E3}" type="slidenum">
              <a:rPr lang="en-US" smtClean="0"/>
              <a:t>‹#›</a:t>
            </a:fld>
            <a:endParaRPr lang="en-US"/>
          </a:p>
        </p:txBody>
      </p:sp>
      <p:grpSp>
        <p:nvGrpSpPr>
          <p:cNvPr id="10" name="Group 9"/>
          <p:cNvGrpSpPr/>
          <p:nvPr/>
        </p:nvGrpSpPr>
        <p:grpSpPr>
          <a:xfrm>
            <a:off x="1172584" y="1392217"/>
            <a:ext cx="6779110" cy="923330"/>
            <a:chOff x="1172584" y="1381459"/>
            <a:chExt cx="6779110" cy="923330"/>
          </a:xfrm>
        </p:grpSpPr>
        <p:sp>
          <p:nvSpPr>
            <p:cNvPr id="14" name="TextBox 13"/>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5" name="Straight Connector 14"/>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F0C1B5D-F2E3-4550-8837-950E46EC8FDF}" type="datetimeFigureOut">
              <a:rPr lang="en-US" smtClean="0"/>
              <a:t>5/11/2018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E25C77A-38CC-43B3-938A-C53B08EA30E3}"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34579" y="1678195"/>
            <a:ext cx="3422483" cy="1886921"/>
          </a:xfrm>
        </p:spPr>
        <p:txBody>
          <a:bodyPr anchor="b"/>
          <a:lstStyle>
            <a:lvl1pPr algn="l">
              <a:defRPr sz="2800" b="0"/>
            </a:lvl1pPr>
          </a:lstStyle>
          <a:p>
            <a:r>
              <a:rPr lang="en-US" smtClean="0"/>
              <a:t>Click to edit Master title style</a:t>
            </a:r>
            <a:endParaRPr lang="en-US"/>
          </a:p>
        </p:txBody>
      </p:sp>
      <p:sp>
        <p:nvSpPr>
          <p:cNvPr id="3" name="Content Placeholder 2"/>
          <p:cNvSpPr>
            <a:spLocks noGrp="1"/>
          </p:cNvSpPr>
          <p:nvPr>
            <p:ph idx="1"/>
          </p:nvPr>
        </p:nvSpPr>
        <p:spPr>
          <a:xfrm>
            <a:off x="692001" y="559398"/>
            <a:ext cx="4116667" cy="5566765"/>
          </a:xfrm>
        </p:spPr>
        <p:txBody>
          <a:bodyPr anchor="ct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5034579" y="3603812"/>
            <a:ext cx="3411725" cy="2517289"/>
          </a:xfrm>
        </p:spPr>
        <p:txBody>
          <a:bodyP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F0C1B5D-F2E3-4550-8837-950E46EC8FDF}" type="datetimeFigureOut">
              <a:rPr lang="en-US" smtClean="0"/>
              <a:t>5/11/2018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E25C77A-38CC-43B3-938A-C53B08EA30E3}"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731" y="4668818"/>
            <a:ext cx="7767021" cy="644729"/>
          </a:xfrm>
        </p:spPr>
        <p:txBody>
          <a:bodyPr anchor="b"/>
          <a:lstStyle>
            <a:lvl1pPr algn="ctr">
              <a:defRPr sz="2800" b="0"/>
            </a:lvl1pPr>
          </a:lstStyle>
          <a:p>
            <a:r>
              <a:rPr lang="en-US" smtClean="0"/>
              <a:t>Click to edit Master title style</a:t>
            </a:r>
            <a:endParaRPr lang="en-US"/>
          </a:p>
        </p:txBody>
      </p:sp>
      <p:sp>
        <p:nvSpPr>
          <p:cNvPr id="3" name="Picture Placeholder 2"/>
          <p:cNvSpPr>
            <a:spLocks noGrp="1"/>
          </p:cNvSpPr>
          <p:nvPr>
            <p:ph type="pic" idx="1"/>
          </p:nvPr>
        </p:nvSpPr>
        <p:spPr>
          <a:xfrm rot="240000">
            <a:off x="2183792" y="666965"/>
            <a:ext cx="4772156" cy="3598016"/>
          </a:xfrm>
          <a:solidFill>
            <a:srgbClr val="FFFFFF">
              <a:shade val="85000"/>
            </a:srgbClr>
          </a:solidFill>
          <a:ln w="190500" cap="sq">
            <a:solidFill>
              <a:srgbClr val="FFFFFF"/>
            </a:solidFill>
            <a:miter lim="800000"/>
          </a:ln>
          <a:effectLst>
            <a:outerShdw blurRad="65000" dist="50800" dir="12900000" kx="195000" ky="145000" algn="tl" rotWithShape="0">
              <a:srgbClr val="000000">
                <a:alpha val="24000"/>
              </a:srgbClr>
            </a:outerShdw>
          </a:effectLst>
          <a:scene3d>
            <a:camera prst="orthographicFront">
              <a:rot lat="0" lon="0" rev="360000"/>
            </a:camera>
            <a:lightRig rig="twoPt" dir="t">
              <a:rot lat="0" lon="0" rev="7200000"/>
            </a:lightRig>
          </a:scene3d>
          <a:sp3d contourW="12700">
            <a:bevelT w="25400" h="19050"/>
            <a:contourClr>
              <a:srgbClr val="969696"/>
            </a:contourClr>
          </a:sp3d>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88489" y="5324306"/>
            <a:ext cx="7756264" cy="804862"/>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F0C1B5D-F2E3-4550-8837-950E46EC8FDF}" type="datetimeFigureOut">
              <a:rPr lang="en-US" smtClean="0"/>
              <a:t>5/11/2018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E25C77A-38CC-43B3-938A-C53B08EA30E3}"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gradFill flip="none" rotWithShape="1">
            <a:gsLst>
              <a:gs pos="83000">
                <a:schemeClr val="bg1">
                  <a:alpha val="11000"/>
                </a:schemeClr>
              </a:gs>
              <a:gs pos="100000">
                <a:schemeClr val="bg2">
                  <a:lumMod val="75000"/>
                  <a:alpha val="23000"/>
                </a:schemeClr>
              </a:gs>
            </a:gsLst>
            <a:path path="rect">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688490" y="570156"/>
            <a:ext cx="7756263" cy="105425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699247" y="2248347"/>
            <a:ext cx="7745505" cy="3877815"/>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360378" y="6161442"/>
            <a:ext cx="2133600" cy="365125"/>
          </a:xfrm>
          <a:prstGeom prst="rect">
            <a:avLst/>
          </a:prstGeom>
        </p:spPr>
        <p:txBody>
          <a:bodyPr vert="horz" lIns="91440" tIns="45720" rIns="91440" bIns="45720" rtlCol="0" anchor="ctr"/>
          <a:lstStyle>
            <a:lvl1pPr algn="l">
              <a:defRPr sz="1200">
                <a:solidFill>
                  <a:schemeClr val="tx2"/>
                </a:solidFill>
              </a:defRPr>
            </a:lvl1pPr>
          </a:lstStyle>
          <a:p>
            <a:fld id="{0F0C1B5D-F2E3-4550-8837-950E46EC8FDF}" type="datetimeFigureOut">
              <a:rPr lang="en-US" smtClean="0"/>
              <a:t>5/11/2018</a:t>
            </a:fld>
            <a:endParaRPr lang="en-US"/>
          </a:p>
        </p:txBody>
      </p:sp>
      <p:sp>
        <p:nvSpPr>
          <p:cNvPr id="5" name="Footer Placeholder 4"/>
          <p:cNvSpPr>
            <a:spLocks noGrp="1"/>
          </p:cNvSpPr>
          <p:nvPr>
            <p:ph type="ftr" sz="quarter" idx="3"/>
          </p:nvPr>
        </p:nvSpPr>
        <p:spPr>
          <a:xfrm>
            <a:off x="3124200" y="6161442"/>
            <a:ext cx="2895600" cy="365125"/>
          </a:xfrm>
          <a:prstGeom prst="rect">
            <a:avLst/>
          </a:prstGeom>
        </p:spPr>
        <p:txBody>
          <a:bodyPr vert="horz" lIns="91440" tIns="45720" rIns="91440" bIns="45720" rtlCol="0" anchor="ctr"/>
          <a:lstStyle>
            <a:lvl1pPr algn="ctr">
              <a:defRPr sz="1200">
                <a:solidFill>
                  <a:schemeClr val="tx2"/>
                </a:solidFill>
              </a:defRPr>
            </a:lvl1pPr>
          </a:lstStyle>
          <a:p>
            <a:endParaRPr lang="en-US"/>
          </a:p>
        </p:txBody>
      </p:sp>
      <p:sp>
        <p:nvSpPr>
          <p:cNvPr id="6" name="Slide Number Placeholder 5"/>
          <p:cNvSpPr>
            <a:spLocks noGrp="1"/>
          </p:cNvSpPr>
          <p:nvPr>
            <p:ph type="sldNum" sz="quarter" idx="4"/>
          </p:nvPr>
        </p:nvSpPr>
        <p:spPr>
          <a:xfrm>
            <a:off x="6639264" y="6161442"/>
            <a:ext cx="2133600" cy="365125"/>
          </a:xfrm>
          <a:prstGeom prst="rect">
            <a:avLst/>
          </a:prstGeom>
        </p:spPr>
        <p:txBody>
          <a:bodyPr vert="horz" lIns="91440" tIns="45720" rIns="91440" bIns="45720" rtlCol="0" anchor="ctr"/>
          <a:lstStyle>
            <a:lvl1pPr algn="r">
              <a:defRPr sz="1200">
                <a:solidFill>
                  <a:schemeClr val="tx2"/>
                </a:solidFill>
              </a:defRPr>
            </a:lvl1pPr>
          </a:lstStyle>
          <a:p>
            <a:fld id="{BE25C77A-38CC-43B3-938A-C53B08EA30E3}"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txStyles>
    <p:titleStyle>
      <a:lvl1pPr algn="ctr" defTabSz="914400" rtl="0" eaLnBrk="1" latinLnBrk="0" hangingPunct="1">
        <a:spcBef>
          <a:spcPct val="0"/>
        </a:spcBef>
        <a:buNone/>
        <a:defRPr sz="54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65760" indent="-365760" algn="l" defTabSz="914400" rtl="0" eaLnBrk="1" latinLnBrk="0" hangingPunct="1">
        <a:spcBef>
          <a:spcPct val="20000"/>
        </a:spcBef>
        <a:buClr>
          <a:schemeClr val="accent1"/>
        </a:buClr>
        <a:buFont typeface="Wingdings" pitchFamily="2" charset="2"/>
        <a:buChar char=""/>
        <a:defRPr sz="2400" kern="1200">
          <a:solidFill>
            <a:schemeClr val="tx1">
              <a:lumMod val="85000"/>
              <a:lumOff val="15000"/>
            </a:schemeClr>
          </a:solidFill>
          <a:latin typeface="+mn-lt"/>
          <a:ea typeface="+mn-ea"/>
          <a:cs typeface="+mn-cs"/>
        </a:defRPr>
      </a:lvl1pPr>
      <a:lvl2pPr marL="777240" indent="-365760" algn="l" defTabSz="914400" rtl="0" eaLnBrk="1" latinLnBrk="0" hangingPunct="1">
        <a:spcBef>
          <a:spcPct val="20000"/>
        </a:spcBef>
        <a:buClr>
          <a:schemeClr val="accent1"/>
        </a:buClr>
        <a:buFont typeface="Wingdings" pitchFamily="2" charset="2"/>
        <a:buChar char=""/>
        <a:defRPr sz="2200" kern="1200">
          <a:solidFill>
            <a:schemeClr val="tx1">
              <a:lumMod val="85000"/>
              <a:lumOff val="15000"/>
            </a:schemeClr>
          </a:solidFill>
          <a:latin typeface="+mn-lt"/>
          <a:ea typeface="+mn-ea"/>
          <a:cs typeface="+mn-cs"/>
        </a:defRPr>
      </a:lvl2pPr>
      <a:lvl3pPr marL="1143000" indent="-365760" algn="l" defTabSz="914400" rtl="0" eaLnBrk="1" latinLnBrk="0" hangingPunct="1">
        <a:spcBef>
          <a:spcPct val="20000"/>
        </a:spcBef>
        <a:buClr>
          <a:schemeClr val="accent1"/>
        </a:buClr>
        <a:buFont typeface="Wingdings" pitchFamily="2" charset="2"/>
        <a:buChar char=""/>
        <a:defRPr sz="2000" kern="1200">
          <a:solidFill>
            <a:schemeClr val="tx1">
              <a:lumMod val="85000"/>
              <a:lumOff val="15000"/>
            </a:schemeClr>
          </a:solidFill>
          <a:latin typeface="+mn-lt"/>
          <a:ea typeface="+mn-ea"/>
          <a:cs typeface="+mn-cs"/>
        </a:defRPr>
      </a:lvl3pPr>
      <a:lvl4pPr marL="1508760" indent="-320040" algn="l" defTabSz="914400" rtl="0" eaLnBrk="1" latinLnBrk="0" hangingPunct="1">
        <a:spcBef>
          <a:spcPct val="20000"/>
        </a:spcBef>
        <a:buClr>
          <a:schemeClr val="accent1"/>
        </a:buClr>
        <a:buFont typeface="Wingdings" pitchFamily="2" charset="2"/>
        <a:buChar char=""/>
        <a:defRPr sz="1800" kern="1200">
          <a:solidFill>
            <a:schemeClr val="tx1">
              <a:lumMod val="85000"/>
              <a:lumOff val="15000"/>
            </a:schemeClr>
          </a:solidFill>
          <a:latin typeface="+mn-lt"/>
          <a:ea typeface="+mn-ea"/>
          <a:cs typeface="+mn-cs"/>
        </a:defRPr>
      </a:lvl4pPr>
      <a:lvl5pPr marL="1828800" indent="-320040" algn="l" defTabSz="914400" rtl="0" eaLnBrk="1" latinLnBrk="0" hangingPunct="1">
        <a:spcBef>
          <a:spcPct val="20000"/>
        </a:spcBef>
        <a:buClr>
          <a:schemeClr val="accent1"/>
        </a:buClr>
        <a:buFont typeface="Wingdings" pitchFamily="2" charset="2"/>
        <a:buChar char=""/>
        <a:defRPr sz="1600" kern="1200">
          <a:solidFill>
            <a:schemeClr val="tx1">
              <a:lumMod val="85000"/>
              <a:lumOff val="15000"/>
            </a:schemeClr>
          </a:solidFill>
          <a:latin typeface="+mn-lt"/>
          <a:ea typeface="+mn-ea"/>
          <a:cs typeface="+mn-cs"/>
        </a:defRPr>
      </a:lvl5pPr>
      <a:lvl6pPr marL="214884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6pPr>
      <a:lvl7pPr marL="246888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7pPr>
      <a:lvl8pPr marL="278892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8pPr>
      <a:lvl9pPr marL="310896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b="1" dirty="0"/>
              <a:t>Construction Recent Case Law Update CLE</a:t>
            </a:r>
            <a:r>
              <a:rPr lang="en-US" dirty="0"/>
              <a:t/>
            </a:r>
            <a:br>
              <a:rPr lang="en-US" dirty="0"/>
            </a:br>
            <a:endParaRPr lang="en-US" dirty="0"/>
          </a:p>
        </p:txBody>
      </p:sp>
      <p:sp>
        <p:nvSpPr>
          <p:cNvPr id="3" name="Subtitle 2"/>
          <p:cNvSpPr>
            <a:spLocks noGrp="1"/>
          </p:cNvSpPr>
          <p:nvPr>
            <p:ph type="subTitle" idx="1"/>
          </p:nvPr>
        </p:nvSpPr>
        <p:spPr/>
        <p:txBody>
          <a:bodyPr/>
          <a:lstStyle/>
          <a:p>
            <a:r>
              <a:rPr lang="en-US" dirty="0" smtClean="0"/>
              <a:t>By</a:t>
            </a:r>
          </a:p>
          <a:p>
            <a:r>
              <a:rPr lang="en-US" dirty="0" smtClean="0"/>
              <a:t>Brian C. Porter</a:t>
            </a:r>
            <a:endParaRPr lang="en-US" dirty="0"/>
          </a:p>
        </p:txBody>
      </p:sp>
    </p:spTree>
    <p:extLst>
      <p:ext uri="{BB962C8B-B14F-4D97-AF65-F5344CB8AC3E}">
        <p14:creationId xmlns:p14="http://schemas.microsoft.com/office/powerpoint/2010/main" val="100568901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85000" lnSpcReduction="20000"/>
          </a:bodyPr>
          <a:lstStyle/>
          <a:p>
            <a:r>
              <a:rPr lang="en-US" dirty="0" smtClean="0"/>
              <a:t>Rulings</a:t>
            </a:r>
          </a:p>
          <a:p>
            <a:pPr lvl="0"/>
            <a:r>
              <a:rPr lang="en-US" dirty="0"/>
              <a:t>The trial court ruled in favor of BellSouth and </a:t>
            </a:r>
            <a:r>
              <a:rPr lang="en-US" dirty="0" err="1"/>
              <a:t>Mastec</a:t>
            </a:r>
            <a:r>
              <a:rPr lang="en-US" dirty="0"/>
              <a:t>, finding that Blok was required to indemnify and defend both </a:t>
            </a:r>
            <a:r>
              <a:rPr lang="en-US" dirty="0" err="1"/>
              <a:t>Mastec</a:t>
            </a:r>
            <a:r>
              <a:rPr lang="en-US" dirty="0"/>
              <a:t> and BellSouth and awarded </a:t>
            </a:r>
            <a:r>
              <a:rPr lang="en-US" dirty="0" smtClean="0"/>
              <a:t>attorneys’ fees to both </a:t>
            </a:r>
            <a:r>
              <a:rPr lang="en-US" dirty="0" err="1"/>
              <a:t>Mastec</a:t>
            </a:r>
            <a:r>
              <a:rPr lang="en-US" dirty="0"/>
              <a:t> and </a:t>
            </a:r>
            <a:r>
              <a:rPr lang="en-US" dirty="0" smtClean="0"/>
              <a:t>BellSouth.  </a:t>
            </a:r>
            <a:endParaRPr lang="en-US" dirty="0"/>
          </a:p>
          <a:p>
            <a:pPr lvl="0"/>
            <a:r>
              <a:rPr lang="en-US" dirty="0"/>
              <a:t>The Fourth </a:t>
            </a:r>
            <a:r>
              <a:rPr lang="en-US" dirty="0" smtClean="0"/>
              <a:t>District affirmed in part and reversed in part.  </a:t>
            </a:r>
          </a:p>
          <a:p>
            <a:pPr lvl="0"/>
            <a:r>
              <a:rPr lang="en-US" dirty="0" smtClean="0"/>
              <a:t>Section 725.06 did not apply because Blok’s </a:t>
            </a:r>
            <a:r>
              <a:rPr lang="en-US" dirty="0"/>
              <a:t>contract for excavation was not associated with a building, structure, appurtenance, or </a:t>
            </a:r>
            <a:r>
              <a:rPr lang="en-US" dirty="0" smtClean="0"/>
              <a:t>appliance.</a:t>
            </a:r>
          </a:p>
          <a:p>
            <a:pPr lvl="0"/>
            <a:r>
              <a:rPr lang="en-US" dirty="0" smtClean="0"/>
              <a:t>Thus, Blok had a duty to defend and indemnify </a:t>
            </a:r>
            <a:r>
              <a:rPr lang="en-US" dirty="0" err="1" smtClean="0"/>
              <a:t>Mastec</a:t>
            </a:r>
            <a:r>
              <a:rPr lang="en-US" dirty="0" smtClean="0"/>
              <a:t>.</a:t>
            </a:r>
          </a:p>
          <a:p>
            <a:pPr lvl="0"/>
            <a:r>
              <a:rPr lang="en-US" dirty="0" smtClean="0"/>
              <a:t>Blok </a:t>
            </a:r>
            <a:r>
              <a:rPr lang="en-US" dirty="0"/>
              <a:t>had no duty to indemnity or defend </a:t>
            </a:r>
            <a:r>
              <a:rPr lang="en-US" dirty="0" smtClean="0"/>
              <a:t>BellSouth because  Blok </a:t>
            </a:r>
            <a:r>
              <a:rPr lang="en-US" dirty="0"/>
              <a:t>agreed to indemnify </a:t>
            </a:r>
            <a:r>
              <a:rPr lang="en-US" dirty="0" err="1"/>
              <a:t>Mastec</a:t>
            </a:r>
            <a:r>
              <a:rPr lang="en-US" dirty="0"/>
              <a:t> and its directors, officers, and agents but </a:t>
            </a:r>
            <a:r>
              <a:rPr lang="en-US" dirty="0" smtClean="0"/>
              <a:t>not to </a:t>
            </a:r>
            <a:r>
              <a:rPr lang="en-US" dirty="0"/>
              <a:t>indemnify BellSouth. </a:t>
            </a:r>
            <a:endParaRPr lang="en-US" dirty="0" smtClean="0"/>
          </a:p>
          <a:p>
            <a:pPr lvl="0"/>
            <a:endParaRPr lang="en-US" dirty="0"/>
          </a:p>
          <a:p>
            <a:pPr marL="0" indent="0">
              <a:buNone/>
            </a:pPr>
            <a:endParaRPr lang="en-US" dirty="0" smtClean="0"/>
          </a:p>
        </p:txBody>
      </p:sp>
      <p:sp>
        <p:nvSpPr>
          <p:cNvPr id="2" name="Title 1"/>
          <p:cNvSpPr>
            <a:spLocks noGrp="1"/>
          </p:cNvSpPr>
          <p:nvPr>
            <p:ph type="title"/>
          </p:nvPr>
        </p:nvSpPr>
        <p:spPr/>
        <p:txBody>
          <a:bodyPr>
            <a:normAutofit/>
          </a:bodyPr>
          <a:lstStyle/>
          <a:p>
            <a:r>
              <a:rPr lang="en-US" sz="2600" u="sng" dirty="0"/>
              <a:t>Blok Builders, LLC v. </a:t>
            </a:r>
            <a:r>
              <a:rPr lang="en-US" sz="2600" u="sng" dirty="0" err="1"/>
              <a:t>Katryniok</a:t>
            </a:r>
            <a:r>
              <a:rPr lang="en-US" sz="2600" dirty="0"/>
              <a:t>, --- So. </a:t>
            </a:r>
            <a:r>
              <a:rPr lang="en-US" sz="2600" dirty="0" err="1"/>
              <a:t>3d</a:t>
            </a:r>
            <a:r>
              <a:rPr lang="en-US" sz="2600" dirty="0"/>
              <a:t> ---, 2018 WL 1940951 (Fla. 4th</a:t>
            </a:r>
            <a:r>
              <a:rPr lang="en-US" sz="2600" baseline="30000" dirty="0"/>
              <a:t> </a:t>
            </a:r>
            <a:r>
              <a:rPr lang="en-US" sz="2600" dirty="0" err="1"/>
              <a:t>DCA</a:t>
            </a:r>
            <a:r>
              <a:rPr lang="en-US" sz="2600" dirty="0"/>
              <a:t> April 25, 2018)</a:t>
            </a:r>
          </a:p>
        </p:txBody>
      </p:sp>
    </p:spTree>
    <p:extLst>
      <p:ext uri="{BB962C8B-B14F-4D97-AF65-F5344CB8AC3E}">
        <p14:creationId xmlns:p14="http://schemas.microsoft.com/office/powerpoint/2010/main" val="111938754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10000"/>
          </a:bodyPr>
          <a:lstStyle/>
          <a:p>
            <a:r>
              <a:rPr lang="en-US" dirty="0" smtClean="0"/>
              <a:t>Rulings (cont.)</a:t>
            </a:r>
          </a:p>
          <a:p>
            <a:r>
              <a:rPr lang="en-US" dirty="0" smtClean="0"/>
              <a:t>Although the subcontract incorporated the provisions of the BellSouth/</a:t>
            </a:r>
            <a:r>
              <a:rPr lang="en-US" dirty="0" err="1" smtClean="0"/>
              <a:t>Mastec</a:t>
            </a:r>
            <a:r>
              <a:rPr lang="en-US" dirty="0" smtClean="0"/>
              <a:t> contract, that contractual indemnification provision required that </a:t>
            </a:r>
            <a:r>
              <a:rPr lang="en-US" dirty="0" err="1" smtClean="0"/>
              <a:t>Mastec</a:t>
            </a:r>
            <a:r>
              <a:rPr lang="en-US" dirty="0" smtClean="0"/>
              <a:t>, not its subcontractors, indemnify BellSouth.  </a:t>
            </a:r>
          </a:p>
          <a:p>
            <a:r>
              <a:rPr lang="en-US" dirty="0" smtClean="0"/>
              <a:t>The Fourth District directed that if Blok can identify fees due solely to the representation of BellSouth, rather than </a:t>
            </a:r>
            <a:r>
              <a:rPr lang="en-US" dirty="0" err="1" smtClean="0"/>
              <a:t>Mastec</a:t>
            </a:r>
            <a:r>
              <a:rPr lang="en-US" dirty="0" smtClean="0"/>
              <a:t>, the trial court should reduce the attorney's fees judgment by that amount and award to </a:t>
            </a:r>
            <a:r>
              <a:rPr lang="en-US" dirty="0" err="1" smtClean="0"/>
              <a:t>Mastec</a:t>
            </a:r>
            <a:r>
              <a:rPr lang="en-US" dirty="0" smtClean="0"/>
              <a:t> only those fees attributable solely to the representation of </a:t>
            </a:r>
            <a:r>
              <a:rPr lang="en-US" dirty="0" err="1" smtClean="0"/>
              <a:t>Mastec</a:t>
            </a:r>
            <a:r>
              <a:rPr lang="en-US" dirty="0" smtClean="0"/>
              <a:t> or joint representation.</a:t>
            </a:r>
          </a:p>
          <a:p>
            <a:pPr lvl="0"/>
            <a:endParaRPr lang="en-US" dirty="0"/>
          </a:p>
          <a:p>
            <a:pPr marL="0" indent="0">
              <a:buNone/>
            </a:pPr>
            <a:endParaRPr lang="en-US" dirty="0" smtClean="0"/>
          </a:p>
        </p:txBody>
      </p:sp>
      <p:sp>
        <p:nvSpPr>
          <p:cNvPr id="2" name="Title 1"/>
          <p:cNvSpPr>
            <a:spLocks noGrp="1"/>
          </p:cNvSpPr>
          <p:nvPr>
            <p:ph type="title"/>
          </p:nvPr>
        </p:nvSpPr>
        <p:spPr/>
        <p:txBody>
          <a:bodyPr>
            <a:normAutofit/>
          </a:bodyPr>
          <a:lstStyle/>
          <a:p>
            <a:r>
              <a:rPr lang="en-US" sz="2600" u="sng" dirty="0"/>
              <a:t>Blok Builders, LLC v. </a:t>
            </a:r>
            <a:r>
              <a:rPr lang="en-US" sz="2600" u="sng" dirty="0" err="1"/>
              <a:t>Katryniok</a:t>
            </a:r>
            <a:r>
              <a:rPr lang="en-US" sz="2600" dirty="0"/>
              <a:t>, --- So. </a:t>
            </a:r>
            <a:r>
              <a:rPr lang="en-US" sz="2600" dirty="0" err="1"/>
              <a:t>3d</a:t>
            </a:r>
            <a:r>
              <a:rPr lang="en-US" sz="2600" dirty="0"/>
              <a:t> ---, 2018 WL 1940951 (Fla. 4th</a:t>
            </a:r>
            <a:r>
              <a:rPr lang="en-US" sz="2600" baseline="30000" dirty="0"/>
              <a:t> </a:t>
            </a:r>
            <a:r>
              <a:rPr lang="en-US" sz="2600" dirty="0" err="1"/>
              <a:t>DCA</a:t>
            </a:r>
            <a:r>
              <a:rPr lang="en-US" sz="2600" dirty="0"/>
              <a:t> April 25, 2018)</a:t>
            </a:r>
          </a:p>
        </p:txBody>
      </p:sp>
    </p:spTree>
    <p:extLst>
      <p:ext uri="{BB962C8B-B14F-4D97-AF65-F5344CB8AC3E}">
        <p14:creationId xmlns:p14="http://schemas.microsoft.com/office/powerpoint/2010/main" val="414321486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20000"/>
          </a:bodyPr>
          <a:lstStyle/>
          <a:p>
            <a:r>
              <a:rPr lang="en-US" dirty="0" smtClean="0"/>
              <a:t>Interesting Points / Key Points</a:t>
            </a:r>
          </a:p>
          <a:p>
            <a:pPr lvl="0"/>
            <a:r>
              <a:rPr lang="en-US" dirty="0"/>
              <a:t>In order for the </a:t>
            </a:r>
            <a:r>
              <a:rPr lang="en-US" dirty="0" smtClean="0"/>
              <a:t>limitations on </a:t>
            </a:r>
            <a:r>
              <a:rPr lang="en-US" dirty="0"/>
              <a:t>indemnification </a:t>
            </a:r>
            <a:r>
              <a:rPr lang="en-US" dirty="0" smtClean="0"/>
              <a:t>provision </a:t>
            </a:r>
            <a:r>
              <a:rPr lang="en-US" dirty="0"/>
              <a:t>contained in Section 725.06 to apply, the construction project must be associated with a building, structure, </a:t>
            </a:r>
            <a:r>
              <a:rPr lang="en-US" dirty="0" smtClean="0"/>
              <a:t>appurtenance, or appliance.</a:t>
            </a:r>
            <a:endParaRPr lang="en-US" dirty="0"/>
          </a:p>
          <a:p>
            <a:pPr lvl="0"/>
            <a:r>
              <a:rPr lang="en-US" dirty="0" smtClean="0"/>
              <a:t>Based </a:t>
            </a:r>
            <a:r>
              <a:rPr lang="en-US" dirty="0"/>
              <a:t>on the holding in Blok, the Fourth District placed the onus on the </a:t>
            </a:r>
            <a:r>
              <a:rPr lang="en-US" dirty="0" smtClean="0"/>
              <a:t>indemnitor (i.e. Blok) </a:t>
            </a:r>
            <a:r>
              <a:rPr lang="en-US" dirty="0"/>
              <a:t>to identify the amounts by which it could reduce its obligations for indemnification by </a:t>
            </a:r>
            <a:r>
              <a:rPr lang="en-US" dirty="0" smtClean="0"/>
              <a:t>requiring it </a:t>
            </a:r>
            <a:r>
              <a:rPr lang="en-US" dirty="0"/>
              <a:t>to establish which representation was solely attributable to BellSouth</a:t>
            </a:r>
            <a:r>
              <a:rPr lang="en-US" dirty="0" smtClean="0"/>
              <a:t>.</a:t>
            </a:r>
          </a:p>
          <a:p>
            <a:pPr lvl="0"/>
            <a:r>
              <a:rPr lang="en-US" dirty="0" smtClean="0"/>
              <a:t>Note: </a:t>
            </a:r>
            <a:r>
              <a:rPr lang="en-US" dirty="0"/>
              <a:t>This opinion has not been released for publication in the permanent law reports. Until released, it is subject to revision or </a:t>
            </a:r>
            <a:r>
              <a:rPr lang="en-US" dirty="0" smtClean="0"/>
              <a:t>withdrawal.</a:t>
            </a:r>
            <a:endParaRPr lang="en-US" dirty="0"/>
          </a:p>
          <a:p>
            <a:pPr marL="0" indent="0">
              <a:buNone/>
            </a:pPr>
            <a:endParaRPr lang="en-US" dirty="0" smtClean="0"/>
          </a:p>
        </p:txBody>
      </p:sp>
      <p:sp>
        <p:nvSpPr>
          <p:cNvPr id="2" name="Title 1"/>
          <p:cNvSpPr>
            <a:spLocks noGrp="1"/>
          </p:cNvSpPr>
          <p:nvPr>
            <p:ph type="title"/>
          </p:nvPr>
        </p:nvSpPr>
        <p:spPr/>
        <p:txBody>
          <a:bodyPr>
            <a:normAutofit/>
          </a:bodyPr>
          <a:lstStyle/>
          <a:p>
            <a:r>
              <a:rPr lang="en-US" sz="2600" u="sng" dirty="0"/>
              <a:t>Blok Builders, LLC v. </a:t>
            </a:r>
            <a:r>
              <a:rPr lang="en-US" sz="2600" u="sng" dirty="0" err="1"/>
              <a:t>Katryniok</a:t>
            </a:r>
            <a:r>
              <a:rPr lang="en-US" sz="2600" dirty="0"/>
              <a:t>, --- So. </a:t>
            </a:r>
            <a:r>
              <a:rPr lang="en-US" sz="2600" dirty="0" err="1"/>
              <a:t>3d</a:t>
            </a:r>
            <a:r>
              <a:rPr lang="en-US" sz="2600" dirty="0"/>
              <a:t> ---, 2018 WL 1940951 (Fla. 4th</a:t>
            </a:r>
            <a:r>
              <a:rPr lang="en-US" sz="2600" baseline="30000" dirty="0"/>
              <a:t> </a:t>
            </a:r>
            <a:r>
              <a:rPr lang="en-US" sz="2600" dirty="0" err="1"/>
              <a:t>DCA</a:t>
            </a:r>
            <a:r>
              <a:rPr lang="en-US" sz="2600" dirty="0"/>
              <a:t> April 25, 2018)</a:t>
            </a:r>
          </a:p>
        </p:txBody>
      </p:sp>
    </p:spTree>
    <p:extLst>
      <p:ext uri="{BB962C8B-B14F-4D97-AF65-F5344CB8AC3E}">
        <p14:creationId xmlns:p14="http://schemas.microsoft.com/office/powerpoint/2010/main" val="239685344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dirty="0"/>
              <a:t>Form of Judgment, Double Recovery, &amp; </a:t>
            </a:r>
            <a:r>
              <a:rPr lang="en-US" dirty="0" smtClean="0"/>
              <a:t>Setoffs</a:t>
            </a:r>
          </a:p>
          <a:p>
            <a:r>
              <a:rPr lang="en-US" dirty="0" smtClean="0"/>
              <a:t>Takeaway – Plaintiff is not entitled to a double recovery for the same damages regardless of how the court enters the judgment. </a:t>
            </a:r>
          </a:p>
          <a:p>
            <a:r>
              <a:rPr lang="en-US" dirty="0" smtClean="0"/>
              <a:t>Takeaway – Section 46.015(2), Florida Statutes, requires that in applying a setoff courts look at the damages “sued for.”</a:t>
            </a:r>
          </a:p>
        </p:txBody>
      </p:sp>
      <p:sp>
        <p:nvSpPr>
          <p:cNvPr id="2" name="Title 1"/>
          <p:cNvSpPr>
            <a:spLocks noGrp="1"/>
          </p:cNvSpPr>
          <p:nvPr>
            <p:ph type="title"/>
          </p:nvPr>
        </p:nvSpPr>
        <p:spPr/>
        <p:txBody>
          <a:bodyPr>
            <a:noAutofit/>
          </a:bodyPr>
          <a:lstStyle/>
          <a:p>
            <a:r>
              <a:rPr lang="en-US" sz="2600" u="sng" dirty="0"/>
              <a:t>Addison Construction Corporation v. </a:t>
            </a:r>
            <a:r>
              <a:rPr lang="en-US" sz="2600" u="sng" dirty="0" err="1"/>
              <a:t>Vecellio</a:t>
            </a:r>
            <a:r>
              <a:rPr lang="en-US" sz="2600" dirty="0"/>
              <a:t>, --- So. </a:t>
            </a:r>
            <a:r>
              <a:rPr lang="en-US" sz="2600" dirty="0" err="1"/>
              <a:t>3d</a:t>
            </a:r>
            <a:r>
              <a:rPr lang="en-US" sz="2600" dirty="0"/>
              <a:t> ---, 2018 WL 1413001 (Fla. 4th </a:t>
            </a:r>
            <a:r>
              <a:rPr lang="en-US" sz="2600" dirty="0" err="1"/>
              <a:t>DCA</a:t>
            </a:r>
            <a:r>
              <a:rPr lang="en-US" sz="2600" dirty="0"/>
              <a:t> March 21, 2018</a:t>
            </a:r>
            <a:r>
              <a:rPr lang="en-US" sz="2600" dirty="0" smtClean="0"/>
              <a:t>)</a:t>
            </a:r>
            <a:endParaRPr lang="en-US" sz="2600" dirty="0"/>
          </a:p>
        </p:txBody>
      </p:sp>
    </p:spTree>
    <p:extLst>
      <p:ext uri="{BB962C8B-B14F-4D97-AF65-F5344CB8AC3E}">
        <p14:creationId xmlns:p14="http://schemas.microsoft.com/office/powerpoint/2010/main" val="417140604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10000"/>
          </a:bodyPr>
          <a:lstStyle/>
          <a:p>
            <a:r>
              <a:rPr lang="en-US" dirty="0" smtClean="0"/>
              <a:t>Facts</a:t>
            </a:r>
          </a:p>
          <a:p>
            <a:r>
              <a:rPr lang="en-US" dirty="0" smtClean="0"/>
              <a:t>The Buyers sued Addison (construction company), the Sellers, Addison’s principal, and twelve subcontractors for </a:t>
            </a:r>
            <a:r>
              <a:rPr lang="en-US" dirty="0"/>
              <a:t>various claims including violation of the Florida Building Code, breach of contract, negligent failure to disclose, fraud, securities fraud, and violation of </a:t>
            </a:r>
            <a:r>
              <a:rPr lang="en-US" dirty="0" err="1" smtClean="0"/>
              <a:t>FDUTPA</a:t>
            </a:r>
            <a:r>
              <a:rPr lang="en-US" dirty="0" smtClean="0"/>
              <a:t>.</a:t>
            </a:r>
          </a:p>
          <a:p>
            <a:pPr lvl="0"/>
            <a:r>
              <a:rPr lang="en-US" dirty="0" smtClean="0"/>
              <a:t>Some claims were set for a jury trial and others for a bench trial due to a jury trial waiver.</a:t>
            </a:r>
          </a:p>
          <a:p>
            <a:pPr lvl="0"/>
            <a:r>
              <a:rPr lang="en-US" dirty="0" smtClean="0"/>
              <a:t>Before </a:t>
            </a:r>
            <a:r>
              <a:rPr lang="en-US" dirty="0"/>
              <a:t>trial, the Buyers settled with ten of the twelve subcontractors. </a:t>
            </a:r>
            <a:endParaRPr lang="en-US" dirty="0" smtClean="0"/>
          </a:p>
        </p:txBody>
      </p:sp>
      <p:sp>
        <p:nvSpPr>
          <p:cNvPr id="2" name="Title 1"/>
          <p:cNvSpPr>
            <a:spLocks noGrp="1"/>
          </p:cNvSpPr>
          <p:nvPr>
            <p:ph type="title"/>
          </p:nvPr>
        </p:nvSpPr>
        <p:spPr/>
        <p:txBody>
          <a:bodyPr>
            <a:noAutofit/>
          </a:bodyPr>
          <a:lstStyle/>
          <a:p>
            <a:r>
              <a:rPr lang="en-US" sz="2600" u="sng" dirty="0"/>
              <a:t>Addison Construction Corporation v. </a:t>
            </a:r>
            <a:r>
              <a:rPr lang="en-US" sz="2600" u="sng" dirty="0" err="1"/>
              <a:t>Vecellio</a:t>
            </a:r>
            <a:r>
              <a:rPr lang="en-US" sz="2600" dirty="0"/>
              <a:t>, --- So. </a:t>
            </a:r>
            <a:r>
              <a:rPr lang="en-US" sz="2600" dirty="0" err="1"/>
              <a:t>3d</a:t>
            </a:r>
            <a:r>
              <a:rPr lang="en-US" sz="2600" dirty="0"/>
              <a:t> ---, 2018 WL 1413001 (Fla. 4th </a:t>
            </a:r>
            <a:r>
              <a:rPr lang="en-US" sz="2600" dirty="0" err="1"/>
              <a:t>DCA</a:t>
            </a:r>
            <a:r>
              <a:rPr lang="en-US" sz="2600" dirty="0"/>
              <a:t> March 21, 2018</a:t>
            </a:r>
            <a:r>
              <a:rPr lang="en-US" sz="2600" dirty="0" smtClean="0"/>
              <a:t>)</a:t>
            </a:r>
            <a:endParaRPr lang="en-US" sz="2600" dirty="0"/>
          </a:p>
        </p:txBody>
      </p:sp>
    </p:spTree>
    <p:extLst>
      <p:ext uri="{BB962C8B-B14F-4D97-AF65-F5344CB8AC3E}">
        <p14:creationId xmlns:p14="http://schemas.microsoft.com/office/powerpoint/2010/main" val="294802112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20000"/>
          </a:bodyPr>
          <a:lstStyle/>
          <a:p>
            <a:r>
              <a:rPr lang="en-US" dirty="0" smtClean="0"/>
              <a:t>Facts (cont.)</a:t>
            </a:r>
          </a:p>
          <a:p>
            <a:pPr lvl="0"/>
            <a:r>
              <a:rPr lang="en-US" dirty="0" smtClean="0"/>
              <a:t>The jury and the judge found for the Buyers on some claims but not all claims, and many of the damages overlapped.</a:t>
            </a:r>
          </a:p>
          <a:p>
            <a:r>
              <a:rPr lang="en-US" dirty="0" smtClean="0"/>
              <a:t>Despite that </a:t>
            </a:r>
            <a:r>
              <a:rPr lang="en-US" dirty="0"/>
              <a:t>many of the damages overlapped, the trial court reduced the fraud damages and the damages under each contract to separate </a:t>
            </a:r>
            <a:r>
              <a:rPr lang="en-US" dirty="0" smtClean="0"/>
              <a:t>judgments.</a:t>
            </a:r>
          </a:p>
          <a:p>
            <a:pPr lvl="0"/>
            <a:r>
              <a:rPr lang="en-US" dirty="0"/>
              <a:t>After entering the judgments, the court found that the subcontractors’ settlements (which occurred prior to trial) should apply as a setoff against the breach of contract claims against Addison and the Sellers, but not the fraud claims. </a:t>
            </a:r>
          </a:p>
        </p:txBody>
      </p:sp>
      <p:sp>
        <p:nvSpPr>
          <p:cNvPr id="2" name="Title 1"/>
          <p:cNvSpPr>
            <a:spLocks noGrp="1"/>
          </p:cNvSpPr>
          <p:nvPr>
            <p:ph type="title"/>
          </p:nvPr>
        </p:nvSpPr>
        <p:spPr/>
        <p:txBody>
          <a:bodyPr>
            <a:noAutofit/>
          </a:bodyPr>
          <a:lstStyle/>
          <a:p>
            <a:r>
              <a:rPr lang="en-US" sz="2600" u="sng" dirty="0"/>
              <a:t>Addison Construction Corporation v. </a:t>
            </a:r>
            <a:r>
              <a:rPr lang="en-US" sz="2600" u="sng" dirty="0" err="1"/>
              <a:t>Vecellio</a:t>
            </a:r>
            <a:r>
              <a:rPr lang="en-US" sz="2600" dirty="0"/>
              <a:t>, --- So. </a:t>
            </a:r>
            <a:r>
              <a:rPr lang="en-US" sz="2600" dirty="0" err="1"/>
              <a:t>3d</a:t>
            </a:r>
            <a:r>
              <a:rPr lang="en-US" sz="2600" dirty="0"/>
              <a:t> ---, 2018 WL 1413001 (Fla. 4th </a:t>
            </a:r>
            <a:r>
              <a:rPr lang="en-US" sz="2600" dirty="0" err="1"/>
              <a:t>DCA</a:t>
            </a:r>
            <a:r>
              <a:rPr lang="en-US" sz="2600" dirty="0"/>
              <a:t> March 21, 2018</a:t>
            </a:r>
            <a:r>
              <a:rPr lang="en-US" sz="2600" dirty="0" smtClean="0"/>
              <a:t>)</a:t>
            </a:r>
            <a:endParaRPr lang="en-US" sz="2600" dirty="0"/>
          </a:p>
        </p:txBody>
      </p:sp>
    </p:spTree>
    <p:extLst>
      <p:ext uri="{BB962C8B-B14F-4D97-AF65-F5344CB8AC3E}">
        <p14:creationId xmlns:p14="http://schemas.microsoft.com/office/powerpoint/2010/main" val="331790785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Autofit/>
          </a:bodyPr>
          <a:lstStyle/>
          <a:p>
            <a:r>
              <a:rPr lang="en-US" sz="2200" dirty="0" smtClean="0"/>
              <a:t>Rulings</a:t>
            </a:r>
          </a:p>
          <a:p>
            <a:r>
              <a:rPr lang="en-US" sz="2200" dirty="0" smtClean="0"/>
              <a:t>On appeal, the Fourth District addressed the Defendants’ concern that by reducing the damages to individual judgments that provided recovery for the same damages it potentially allowed the Buyers to get a double recovery.</a:t>
            </a:r>
          </a:p>
          <a:p>
            <a:r>
              <a:rPr lang="en-US" sz="2200" dirty="0" smtClean="0"/>
              <a:t>Form in which the judgment was entered was a collection issue.</a:t>
            </a:r>
          </a:p>
          <a:p>
            <a:pPr marL="342900" lvl="1" indent="-342900">
              <a:buFont typeface="Arial" panose="020B0604020202020204" pitchFamily="34" charset="0"/>
              <a:buChar char="•"/>
            </a:pPr>
            <a:r>
              <a:rPr lang="en-US" sz="2200" dirty="0" smtClean="0"/>
              <a:t>Although </a:t>
            </a:r>
            <a:r>
              <a:rPr lang="en-US" sz="2200" dirty="0"/>
              <a:t>a party is not permitted to receive a double recovery, that party should not precluded from seeking other consistent but separate manners of recovery against equally liable persons. </a:t>
            </a:r>
            <a:endParaRPr lang="en-US" sz="2200" dirty="0" smtClean="0"/>
          </a:p>
          <a:p>
            <a:pPr marL="342900" lvl="1" indent="-342900">
              <a:buFont typeface="Arial" panose="020B0604020202020204" pitchFamily="34" charset="0"/>
              <a:buChar char="•"/>
            </a:pPr>
            <a:r>
              <a:rPr lang="en-US" sz="2200" dirty="0" smtClean="0"/>
              <a:t>The Buyers </a:t>
            </a:r>
            <a:r>
              <a:rPr lang="en-US" sz="2200" dirty="0"/>
              <a:t>could not </a:t>
            </a:r>
            <a:r>
              <a:rPr lang="en-US" sz="2200" dirty="0" smtClean="0"/>
              <a:t>collect on each </a:t>
            </a:r>
            <a:r>
              <a:rPr lang="en-US" sz="2200" dirty="0"/>
              <a:t>judgment entirely because Swanson, Addison, and the Sellers were  entitled to use satisfaction of any of the overlapping compensation as a bar to payment of the remaining judgments. </a:t>
            </a:r>
            <a:endParaRPr lang="en-US" sz="2200" dirty="0" smtClean="0"/>
          </a:p>
        </p:txBody>
      </p:sp>
      <p:sp>
        <p:nvSpPr>
          <p:cNvPr id="2" name="Title 1"/>
          <p:cNvSpPr>
            <a:spLocks noGrp="1"/>
          </p:cNvSpPr>
          <p:nvPr>
            <p:ph type="title"/>
          </p:nvPr>
        </p:nvSpPr>
        <p:spPr/>
        <p:txBody>
          <a:bodyPr>
            <a:noAutofit/>
          </a:bodyPr>
          <a:lstStyle/>
          <a:p>
            <a:r>
              <a:rPr lang="en-US" sz="2600" u="sng" dirty="0"/>
              <a:t>Addison Construction Corporation v. </a:t>
            </a:r>
            <a:r>
              <a:rPr lang="en-US" sz="2600" u="sng" dirty="0" err="1"/>
              <a:t>Vecellio</a:t>
            </a:r>
            <a:r>
              <a:rPr lang="en-US" sz="2600" dirty="0"/>
              <a:t>, --- So. </a:t>
            </a:r>
            <a:r>
              <a:rPr lang="en-US" sz="2600" dirty="0" err="1"/>
              <a:t>3d</a:t>
            </a:r>
            <a:r>
              <a:rPr lang="en-US" sz="2600" dirty="0"/>
              <a:t> ---, 2018 WL 1413001 (Fla. 4th </a:t>
            </a:r>
            <a:r>
              <a:rPr lang="en-US" sz="2600" dirty="0" err="1"/>
              <a:t>DCA</a:t>
            </a:r>
            <a:r>
              <a:rPr lang="en-US" sz="2600" dirty="0"/>
              <a:t> March 21, 2018</a:t>
            </a:r>
            <a:r>
              <a:rPr lang="en-US" sz="2600" dirty="0" smtClean="0"/>
              <a:t>)</a:t>
            </a:r>
            <a:endParaRPr lang="en-US" sz="2600" dirty="0"/>
          </a:p>
        </p:txBody>
      </p:sp>
    </p:spTree>
    <p:extLst>
      <p:ext uri="{BB962C8B-B14F-4D97-AF65-F5344CB8AC3E}">
        <p14:creationId xmlns:p14="http://schemas.microsoft.com/office/powerpoint/2010/main" val="338207827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85000" lnSpcReduction="20000"/>
          </a:bodyPr>
          <a:lstStyle/>
          <a:p>
            <a:r>
              <a:rPr lang="en-US" dirty="0" smtClean="0"/>
              <a:t>Rulings</a:t>
            </a:r>
          </a:p>
          <a:p>
            <a:pPr marL="342900" lvl="1" indent="-342900">
              <a:buFont typeface="Arial" panose="020B0604020202020204" pitchFamily="34" charset="0"/>
              <a:buChar char="•"/>
            </a:pPr>
            <a:r>
              <a:rPr lang="en-US" dirty="0" smtClean="0"/>
              <a:t>As to the Setoff ruling, after reviewing Section 46.015(2), the Fourth District determined that  the settlements with the subcontractors should be setoff against the damages “sued for” in the complaint. </a:t>
            </a:r>
          </a:p>
          <a:p>
            <a:pPr marL="342900" lvl="1" indent="-342900">
              <a:buFont typeface="Arial" panose="020B0604020202020204" pitchFamily="34" charset="0"/>
              <a:buChar char="•"/>
            </a:pPr>
            <a:r>
              <a:rPr lang="en-US" dirty="0" smtClean="0"/>
              <a:t>The problem was that none of the subcontractors’ settlement agreements differentiated the damages being settled for, and all contained broad releases not limited to release of damages related to violation of the Florida Building Code, which is the actual claim for which the subcontractors were sued.</a:t>
            </a:r>
          </a:p>
          <a:p>
            <a:pPr marL="342900" lvl="1" indent="-342900">
              <a:buFont typeface="Arial" panose="020B0604020202020204" pitchFamily="34" charset="0"/>
              <a:buChar char="•"/>
            </a:pPr>
            <a:r>
              <a:rPr lang="en-US" dirty="0" smtClean="0"/>
              <a:t>The Fourth District explained that neither it nor the trial court could engage in speculation as to what was settled for and what was not.</a:t>
            </a:r>
          </a:p>
          <a:p>
            <a:pPr marL="342900" lvl="1" indent="-342900">
              <a:buFont typeface="Arial" panose="020B0604020202020204" pitchFamily="34" charset="0"/>
              <a:buChar char="•"/>
            </a:pPr>
            <a:r>
              <a:rPr lang="en-US" dirty="0" smtClean="0"/>
              <a:t>The entire settlement amounts by the subcontractors was applied as a setoff against all of the breach of contract awards, but no amounts were applied as a setoff with respect to the fraud awards. </a:t>
            </a:r>
            <a:endParaRPr lang="en-US" dirty="0"/>
          </a:p>
        </p:txBody>
      </p:sp>
      <p:sp>
        <p:nvSpPr>
          <p:cNvPr id="2" name="Title 1"/>
          <p:cNvSpPr>
            <a:spLocks noGrp="1"/>
          </p:cNvSpPr>
          <p:nvPr>
            <p:ph type="title"/>
          </p:nvPr>
        </p:nvSpPr>
        <p:spPr/>
        <p:txBody>
          <a:bodyPr>
            <a:noAutofit/>
          </a:bodyPr>
          <a:lstStyle/>
          <a:p>
            <a:r>
              <a:rPr lang="en-US" sz="2600" u="sng" dirty="0"/>
              <a:t>Addison Construction Corporation v. </a:t>
            </a:r>
            <a:r>
              <a:rPr lang="en-US" sz="2600" u="sng" dirty="0" err="1"/>
              <a:t>Vecellio</a:t>
            </a:r>
            <a:r>
              <a:rPr lang="en-US" sz="2600" dirty="0"/>
              <a:t>, --- So. </a:t>
            </a:r>
            <a:r>
              <a:rPr lang="en-US" sz="2600" dirty="0" err="1"/>
              <a:t>3d</a:t>
            </a:r>
            <a:r>
              <a:rPr lang="en-US" sz="2600" dirty="0"/>
              <a:t> ---, 2018 WL 1413001 (Fla. 4th </a:t>
            </a:r>
            <a:r>
              <a:rPr lang="en-US" sz="2600" dirty="0" err="1"/>
              <a:t>DCA</a:t>
            </a:r>
            <a:r>
              <a:rPr lang="en-US" sz="2600" dirty="0"/>
              <a:t> March 21, 2018</a:t>
            </a:r>
            <a:r>
              <a:rPr lang="en-US" sz="2600" dirty="0" smtClean="0"/>
              <a:t>)</a:t>
            </a:r>
            <a:endParaRPr lang="en-US" sz="2600" dirty="0"/>
          </a:p>
        </p:txBody>
      </p:sp>
    </p:spTree>
    <p:extLst>
      <p:ext uri="{BB962C8B-B14F-4D97-AF65-F5344CB8AC3E}">
        <p14:creationId xmlns:p14="http://schemas.microsoft.com/office/powerpoint/2010/main" val="274918970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62500" lnSpcReduction="20000"/>
          </a:bodyPr>
          <a:lstStyle/>
          <a:p>
            <a:r>
              <a:rPr lang="en-US" sz="3100" dirty="0" smtClean="0"/>
              <a:t>Interesting Points / Key Points</a:t>
            </a:r>
          </a:p>
          <a:p>
            <a:pPr marL="342900" lvl="1" indent="-342900">
              <a:buFont typeface="Arial" panose="020B0604020202020204" pitchFamily="34" charset="0"/>
              <a:buChar char="•"/>
            </a:pPr>
            <a:r>
              <a:rPr lang="en-US" sz="3100" dirty="0"/>
              <a:t>A trial court’s decision to reduce overlapping damages against several defendants to separate judgments does not gift the plaintiff with a double recovery because the plaintiff can still only </a:t>
            </a:r>
            <a:r>
              <a:rPr lang="en-US" sz="3100" dirty="0" smtClean="0"/>
              <a:t>collect once </a:t>
            </a:r>
            <a:r>
              <a:rPr lang="en-US" sz="3100" dirty="0"/>
              <a:t>for </a:t>
            </a:r>
            <a:r>
              <a:rPr lang="en-US" sz="3100" dirty="0" smtClean="0"/>
              <a:t>the duplicative damages. </a:t>
            </a:r>
            <a:endParaRPr lang="en-US" sz="3100" dirty="0"/>
          </a:p>
          <a:p>
            <a:pPr lvl="0"/>
            <a:r>
              <a:rPr lang="en-US" sz="3100" dirty="0"/>
              <a:t>In determining how setoffs are to be applied Section 46.015(2) provides that the court look to damages “sued for” not what is necessarily recovered</a:t>
            </a:r>
            <a:r>
              <a:rPr lang="en-US" sz="3100" dirty="0" smtClean="0"/>
              <a:t>.</a:t>
            </a:r>
          </a:p>
          <a:p>
            <a:r>
              <a:rPr lang="en-US" sz="3100" dirty="0"/>
              <a:t>The manner in which a party’s settlement agreement allocates damages can determine how a settlement with respect to the settlement agreement is applied.</a:t>
            </a:r>
          </a:p>
          <a:p>
            <a:r>
              <a:rPr lang="en-US" sz="3100" dirty="0" smtClean="0"/>
              <a:t>NOTE</a:t>
            </a:r>
            <a:r>
              <a:rPr lang="en-US" sz="3100" dirty="0"/>
              <a:t>: This opinion has not been released for publication in the permanent law reports. Until released, it is subject to revision or </a:t>
            </a:r>
            <a:r>
              <a:rPr lang="en-US" sz="3100" dirty="0" smtClean="0"/>
              <a:t>withdrawal.</a:t>
            </a:r>
            <a:endParaRPr lang="en-US" sz="3100" dirty="0"/>
          </a:p>
          <a:p>
            <a:pPr lvl="0"/>
            <a:endParaRPr lang="en-US" dirty="0"/>
          </a:p>
        </p:txBody>
      </p:sp>
      <p:sp>
        <p:nvSpPr>
          <p:cNvPr id="2" name="Title 1"/>
          <p:cNvSpPr>
            <a:spLocks noGrp="1"/>
          </p:cNvSpPr>
          <p:nvPr>
            <p:ph type="title"/>
          </p:nvPr>
        </p:nvSpPr>
        <p:spPr/>
        <p:txBody>
          <a:bodyPr>
            <a:noAutofit/>
          </a:bodyPr>
          <a:lstStyle/>
          <a:p>
            <a:r>
              <a:rPr lang="en-US" sz="2600" u="sng" dirty="0"/>
              <a:t>Addison Construction Corporation v. </a:t>
            </a:r>
            <a:r>
              <a:rPr lang="en-US" sz="2600" u="sng" dirty="0" err="1"/>
              <a:t>Vecellio</a:t>
            </a:r>
            <a:r>
              <a:rPr lang="en-US" sz="2600" dirty="0"/>
              <a:t>, --- So. </a:t>
            </a:r>
            <a:r>
              <a:rPr lang="en-US" sz="2600" dirty="0" err="1"/>
              <a:t>3d</a:t>
            </a:r>
            <a:r>
              <a:rPr lang="en-US" sz="2600" dirty="0"/>
              <a:t> ---, 2018 WL 1413001 (Fla. 4th </a:t>
            </a:r>
            <a:r>
              <a:rPr lang="en-US" sz="2600" dirty="0" err="1"/>
              <a:t>DCA</a:t>
            </a:r>
            <a:r>
              <a:rPr lang="en-US" sz="2600" dirty="0"/>
              <a:t> March 21, 2018</a:t>
            </a:r>
            <a:r>
              <a:rPr lang="en-US" sz="2600" dirty="0" smtClean="0"/>
              <a:t>)</a:t>
            </a:r>
            <a:endParaRPr lang="en-US" sz="2600" dirty="0"/>
          </a:p>
        </p:txBody>
      </p:sp>
    </p:spTree>
    <p:extLst>
      <p:ext uri="{BB962C8B-B14F-4D97-AF65-F5344CB8AC3E}">
        <p14:creationId xmlns:p14="http://schemas.microsoft.com/office/powerpoint/2010/main" val="344231701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dirty="0"/>
              <a:t>Notice Pursuant to Chapter 558 &amp; Suit Under Commercial General Liability </a:t>
            </a:r>
            <a:r>
              <a:rPr lang="en-US" dirty="0" smtClean="0"/>
              <a:t>Policy</a:t>
            </a:r>
            <a:endParaRPr lang="en-US" dirty="0" smtClean="0"/>
          </a:p>
          <a:p>
            <a:r>
              <a:rPr lang="en-US" dirty="0" smtClean="0"/>
              <a:t>Takeaways:</a:t>
            </a:r>
          </a:p>
          <a:p>
            <a:r>
              <a:rPr lang="en-US" dirty="0" smtClean="0"/>
              <a:t>The Chapter 558 notice and repair process is not a civil proceeding.  </a:t>
            </a:r>
          </a:p>
          <a:p>
            <a:r>
              <a:rPr lang="en-US" dirty="0" smtClean="0"/>
              <a:t>The Chapter 558 notice and repair process constitutes an alternative dispute resolution. </a:t>
            </a:r>
          </a:p>
          <a:p>
            <a:pPr lvl="0"/>
            <a:endParaRPr lang="en-US" dirty="0"/>
          </a:p>
        </p:txBody>
      </p:sp>
      <p:sp>
        <p:nvSpPr>
          <p:cNvPr id="2" name="Title 1"/>
          <p:cNvSpPr>
            <a:spLocks noGrp="1"/>
          </p:cNvSpPr>
          <p:nvPr>
            <p:ph type="title"/>
          </p:nvPr>
        </p:nvSpPr>
        <p:spPr/>
        <p:txBody>
          <a:bodyPr>
            <a:noAutofit/>
          </a:bodyPr>
          <a:lstStyle/>
          <a:p>
            <a:r>
              <a:rPr lang="en-US" sz="2400" u="sng" dirty="0"/>
              <a:t>Altman Contractors, Inc. v. Crum &amp; Forster Specialty Ins. Co.</a:t>
            </a:r>
            <a:r>
              <a:rPr lang="en-US" sz="2400" dirty="0"/>
              <a:t>, 232 So. </a:t>
            </a:r>
            <a:r>
              <a:rPr lang="en-US" sz="2400" dirty="0" err="1"/>
              <a:t>3d</a:t>
            </a:r>
            <a:r>
              <a:rPr lang="en-US" sz="2400" dirty="0"/>
              <a:t> 273 (Fla. 2017); </a:t>
            </a:r>
            <a:r>
              <a:rPr lang="en-US" sz="2400" u="sng" dirty="0"/>
              <a:t>Altman Contractors, Inc. v. Crum &amp; Forster Specialty Ins. Co</a:t>
            </a:r>
            <a:r>
              <a:rPr lang="en-US" sz="2400" dirty="0"/>
              <a:t>, 880 </a:t>
            </a:r>
            <a:r>
              <a:rPr lang="en-US" sz="2400" dirty="0" err="1"/>
              <a:t>F.3d</a:t>
            </a:r>
            <a:r>
              <a:rPr lang="en-US" sz="2400" dirty="0"/>
              <a:t> 1300 (11th Cir. 2018).</a:t>
            </a:r>
          </a:p>
        </p:txBody>
      </p:sp>
    </p:spTree>
    <p:extLst>
      <p:ext uri="{BB962C8B-B14F-4D97-AF65-F5344CB8AC3E}">
        <p14:creationId xmlns:p14="http://schemas.microsoft.com/office/powerpoint/2010/main" val="177395906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dirty="0" smtClean="0">
                <a:cs typeface="Arial" panose="020B0604020202020204" pitchFamily="34" charset="0"/>
              </a:rPr>
              <a:t>Present recent cases that </a:t>
            </a:r>
            <a:r>
              <a:rPr lang="en-US" dirty="0">
                <a:cs typeface="Arial" panose="020B0604020202020204" pitchFamily="34" charset="0"/>
              </a:rPr>
              <a:t>impact Construction </a:t>
            </a:r>
            <a:r>
              <a:rPr lang="en-US" dirty="0" smtClean="0">
                <a:cs typeface="Arial" panose="020B0604020202020204" pitchFamily="34" charset="0"/>
              </a:rPr>
              <a:t>Law</a:t>
            </a:r>
          </a:p>
          <a:p>
            <a:r>
              <a:rPr lang="en-US" dirty="0" smtClean="0">
                <a:cs typeface="Arial" panose="020B0604020202020204" pitchFamily="34" charset="0"/>
              </a:rPr>
              <a:t>Provide </a:t>
            </a:r>
            <a:r>
              <a:rPr lang="en-US" dirty="0">
                <a:cs typeface="Arial" panose="020B0604020202020204" pitchFamily="34" charset="0"/>
              </a:rPr>
              <a:t>an overview of </a:t>
            </a:r>
            <a:r>
              <a:rPr lang="en-US" dirty="0" smtClean="0">
                <a:cs typeface="Arial" panose="020B0604020202020204" pitchFamily="34" charset="0"/>
              </a:rPr>
              <a:t>those </a:t>
            </a:r>
            <a:r>
              <a:rPr lang="en-US" dirty="0">
                <a:cs typeface="Arial" panose="020B0604020202020204" pitchFamily="34" charset="0"/>
              </a:rPr>
              <a:t>cases and the facts and issues presented </a:t>
            </a:r>
            <a:r>
              <a:rPr lang="en-US" dirty="0" smtClean="0">
                <a:cs typeface="Arial" panose="020B0604020202020204" pitchFamily="34" charset="0"/>
              </a:rPr>
              <a:t>therein</a:t>
            </a:r>
          </a:p>
          <a:p>
            <a:r>
              <a:rPr lang="en-US" dirty="0" smtClean="0">
                <a:cs typeface="Arial" panose="020B0604020202020204" pitchFamily="34" charset="0"/>
              </a:rPr>
              <a:t>Provide </a:t>
            </a:r>
            <a:r>
              <a:rPr lang="en-US" dirty="0">
                <a:cs typeface="Arial" panose="020B0604020202020204" pitchFamily="34" charset="0"/>
              </a:rPr>
              <a:t>the rule of law </a:t>
            </a:r>
            <a:r>
              <a:rPr lang="en-US" dirty="0" smtClean="0">
                <a:cs typeface="Arial" panose="020B0604020202020204" pitchFamily="34" charset="0"/>
              </a:rPr>
              <a:t>applied </a:t>
            </a:r>
            <a:r>
              <a:rPr lang="en-US" dirty="0">
                <a:cs typeface="Arial" panose="020B0604020202020204" pitchFamily="34" charset="0"/>
              </a:rPr>
              <a:t>in the case or </a:t>
            </a:r>
            <a:r>
              <a:rPr lang="en-US" dirty="0" smtClean="0">
                <a:cs typeface="Arial" panose="020B0604020202020204" pitchFamily="34" charset="0"/>
              </a:rPr>
              <a:t>developed in that case</a:t>
            </a:r>
          </a:p>
          <a:p>
            <a:r>
              <a:rPr lang="en-US" dirty="0" smtClean="0">
                <a:cs typeface="Arial" panose="020B0604020202020204" pitchFamily="34" charset="0"/>
              </a:rPr>
              <a:t>Discuss </a:t>
            </a:r>
            <a:r>
              <a:rPr lang="en-US" dirty="0">
                <a:cs typeface="Arial" panose="020B0604020202020204" pitchFamily="34" charset="0"/>
              </a:rPr>
              <a:t>the impact </a:t>
            </a:r>
            <a:r>
              <a:rPr lang="en-US" dirty="0" smtClean="0">
                <a:cs typeface="Arial" panose="020B0604020202020204" pitchFamily="34" charset="0"/>
              </a:rPr>
              <a:t>the case </a:t>
            </a:r>
            <a:r>
              <a:rPr lang="en-US" dirty="0">
                <a:cs typeface="Arial" panose="020B0604020202020204" pitchFamily="34" charset="0"/>
              </a:rPr>
              <a:t>has on construction and our clients and/or the key points to be derived from the case.</a:t>
            </a:r>
          </a:p>
        </p:txBody>
      </p:sp>
      <p:sp>
        <p:nvSpPr>
          <p:cNvPr id="2" name="Title 1"/>
          <p:cNvSpPr>
            <a:spLocks noGrp="1"/>
          </p:cNvSpPr>
          <p:nvPr>
            <p:ph type="title"/>
          </p:nvPr>
        </p:nvSpPr>
        <p:spPr/>
        <p:txBody>
          <a:bodyPr/>
          <a:lstStyle/>
          <a:p>
            <a:r>
              <a:rPr lang="en-US" dirty="0" smtClean="0"/>
              <a:t>Purpose of CLE</a:t>
            </a:r>
            <a:endParaRPr lang="en-US" dirty="0"/>
          </a:p>
        </p:txBody>
      </p:sp>
    </p:spTree>
    <p:extLst>
      <p:ext uri="{BB962C8B-B14F-4D97-AF65-F5344CB8AC3E}">
        <p14:creationId xmlns:p14="http://schemas.microsoft.com/office/powerpoint/2010/main" val="133044075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77500" lnSpcReduction="20000"/>
          </a:bodyPr>
          <a:lstStyle/>
          <a:p>
            <a:r>
              <a:rPr lang="en-US" dirty="0" smtClean="0"/>
              <a:t>Facts</a:t>
            </a:r>
          </a:p>
          <a:p>
            <a:pPr lvl="0"/>
            <a:r>
              <a:rPr lang="en-US" dirty="0"/>
              <a:t>Crum and Forster issued </a:t>
            </a:r>
            <a:r>
              <a:rPr lang="en-US" dirty="0" smtClean="0"/>
              <a:t>general </a:t>
            </a:r>
            <a:r>
              <a:rPr lang="en-US" dirty="0"/>
              <a:t>liability policies to the general contractor Altman.</a:t>
            </a:r>
          </a:p>
          <a:p>
            <a:pPr lvl="0"/>
            <a:r>
              <a:rPr lang="en-US" dirty="0"/>
              <a:t>The policies </a:t>
            </a:r>
            <a:r>
              <a:rPr lang="en-US" dirty="0" smtClean="0"/>
              <a:t>provided </a:t>
            </a:r>
            <a:r>
              <a:rPr lang="en-US" dirty="0"/>
              <a:t>that Crum &amp; Forster had a duty to defend Altman in any “suit</a:t>
            </a:r>
            <a:r>
              <a:rPr lang="en-US" dirty="0" smtClean="0"/>
              <a:t>,” which the </a:t>
            </a:r>
            <a:r>
              <a:rPr lang="en-US" dirty="0"/>
              <a:t>policies defined </a:t>
            </a:r>
            <a:r>
              <a:rPr lang="en-US" dirty="0" smtClean="0"/>
              <a:t>as </a:t>
            </a:r>
            <a:r>
              <a:rPr lang="en-US" dirty="0"/>
              <a:t>“a civil proceeding in which damages because of ‘bodily injury,’ ‘property damage’ or ‘personal and advertising injury’ to which this insurance applies are alleged.”</a:t>
            </a:r>
          </a:p>
          <a:p>
            <a:pPr lvl="0"/>
            <a:r>
              <a:rPr lang="en-US" dirty="0" smtClean="0"/>
              <a:t>The policies broadened this definition of suit by stating that a suit was “[a]</a:t>
            </a:r>
            <a:r>
              <a:rPr lang="en-US" dirty="0" err="1" smtClean="0"/>
              <a:t>ny</a:t>
            </a:r>
            <a:r>
              <a:rPr lang="en-US" dirty="0" smtClean="0"/>
              <a:t> </a:t>
            </a:r>
            <a:r>
              <a:rPr lang="en-US" dirty="0"/>
              <a:t>other alternative dispute resolution proceeding in which such damages are claimed and to which the insured submits with our consent</a:t>
            </a:r>
            <a:r>
              <a:rPr lang="en-US" dirty="0" smtClean="0"/>
              <a:t>.”</a:t>
            </a:r>
            <a:endParaRPr lang="en-US" dirty="0"/>
          </a:p>
          <a:p>
            <a:pPr lvl="0"/>
            <a:r>
              <a:rPr lang="en-US" dirty="0"/>
              <a:t>Altman was served with several 558 Notices with respect to a condominium </a:t>
            </a:r>
            <a:r>
              <a:rPr lang="en-US" dirty="0" smtClean="0"/>
              <a:t>project and claimed that the notices invoked Crum &amp; Forster’s duty to defend and indemnify.</a:t>
            </a:r>
            <a:endParaRPr lang="en-US" dirty="0"/>
          </a:p>
          <a:p>
            <a:pPr lvl="0"/>
            <a:endParaRPr lang="en-US" dirty="0"/>
          </a:p>
        </p:txBody>
      </p:sp>
      <p:sp>
        <p:nvSpPr>
          <p:cNvPr id="2" name="Title 1"/>
          <p:cNvSpPr>
            <a:spLocks noGrp="1"/>
          </p:cNvSpPr>
          <p:nvPr>
            <p:ph type="title"/>
          </p:nvPr>
        </p:nvSpPr>
        <p:spPr/>
        <p:txBody>
          <a:bodyPr>
            <a:noAutofit/>
          </a:bodyPr>
          <a:lstStyle/>
          <a:p>
            <a:r>
              <a:rPr lang="en-US" sz="2400" u="sng" dirty="0"/>
              <a:t>Altman Contractors, Inc. v. Crum &amp; Forster Specialty Ins. Co.</a:t>
            </a:r>
            <a:r>
              <a:rPr lang="en-US" sz="2400" dirty="0"/>
              <a:t>, 232 So. </a:t>
            </a:r>
            <a:r>
              <a:rPr lang="en-US" sz="2400" dirty="0" err="1"/>
              <a:t>3d</a:t>
            </a:r>
            <a:r>
              <a:rPr lang="en-US" sz="2400" dirty="0"/>
              <a:t> 273 (Fla. 2017); </a:t>
            </a:r>
            <a:r>
              <a:rPr lang="en-US" sz="2400" u="sng" dirty="0"/>
              <a:t>Altman Contractors, Inc. v. Crum &amp; Forster Specialty Ins. Co</a:t>
            </a:r>
            <a:r>
              <a:rPr lang="en-US" sz="2400" dirty="0"/>
              <a:t>, 880 </a:t>
            </a:r>
            <a:r>
              <a:rPr lang="en-US" sz="2400" dirty="0" err="1"/>
              <a:t>F.3d</a:t>
            </a:r>
            <a:r>
              <a:rPr lang="en-US" sz="2400" dirty="0"/>
              <a:t> 1300 (11th Cir. 2018).</a:t>
            </a:r>
          </a:p>
        </p:txBody>
      </p:sp>
    </p:spTree>
    <p:extLst>
      <p:ext uri="{BB962C8B-B14F-4D97-AF65-F5344CB8AC3E}">
        <p14:creationId xmlns:p14="http://schemas.microsoft.com/office/powerpoint/2010/main" val="405448220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10000"/>
          </a:bodyPr>
          <a:lstStyle/>
          <a:p>
            <a:r>
              <a:rPr lang="en-US" sz="2800" dirty="0" smtClean="0"/>
              <a:t>Rulings</a:t>
            </a:r>
          </a:p>
          <a:p>
            <a:pPr marL="342900" lvl="1" indent="-342900">
              <a:buFont typeface="Arial" panose="020B0604020202020204" pitchFamily="34" charset="0"/>
              <a:buChar char="•"/>
            </a:pPr>
            <a:r>
              <a:rPr lang="en-US" dirty="0" smtClean="0"/>
              <a:t>The 558 notice and repair process does not constitute a civil proceeding because the recipient's participation in the chapter 558 settlement process is not mandatory or adjudicative.</a:t>
            </a:r>
          </a:p>
          <a:p>
            <a:pPr marL="342900" lvl="1" indent="-342900">
              <a:buFont typeface="Arial" panose="020B0604020202020204" pitchFamily="34" charset="0"/>
              <a:buChar char="•"/>
            </a:pPr>
            <a:r>
              <a:rPr lang="en-US" dirty="0" smtClean="0"/>
              <a:t>The Chapter 558 notice and repair process  constituted an alternative dispute resolution process, and that pursuant to the 558 process a claimant could seek damages.</a:t>
            </a:r>
          </a:p>
          <a:p>
            <a:pPr marL="342900" lvl="1" indent="-342900">
              <a:buFont typeface="Arial" panose="020B0604020202020204" pitchFamily="34" charset="0"/>
              <a:buChar char="•"/>
            </a:pPr>
            <a:r>
              <a:rPr lang="en-US" dirty="0" smtClean="0"/>
              <a:t>Although the Chapter 558 process did not constitute a civil proceeding under the policies, it was included in the policies definition of “suit” as an alternative dispute resolution to which the insurer’s consent was required to invoke the insurer’s duty to defend the insured.</a:t>
            </a:r>
          </a:p>
          <a:p>
            <a:pPr marL="342900" lvl="1" indent="-342900">
              <a:buFont typeface="Arial" panose="020B0604020202020204" pitchFamily="34" charset="0"/>
              <a:buChar char="•"/>
            </a:pPr>
            <a:endParaRPr lang="en-US" dirty="0" smtClean="0"/>
          </a:p>
          <a:p>
            <a:pPr lvl="0"/>
            <a:endParaRPr lang="en-US" dirty="0"/>
          </a:p>
        </p:txBody>
      </p:sp>
      <p:sp>
        <p:nvSpPr>
          <p:cNvPr id="2" name="Title 1"/>
          <p:cNvSpPr>
            <a:spLocks noGrp="1"/>
          </p:cNvSpPr>
          <p:nvPr>
            <p:ph type="title"/>
          </p:nvPr>
        </p:nvSpPr>
        <p:spPr/>
        <p:txBody>
          <a:bodyPr>
            <a:noAutofit/>
          </a:bodyPr>
          <a:lstStyle/>
          <a:p>
            <a:r>
              <a:rPr lang="en-US" sz="2400" u="sng" dirty="0"/>
              <a:t>Altman Contractors, Inc. v. Crum &amp; Forster Specialty Ins. Co.</a:t>
            </a:r>
            <a:r>
              <a:rPr lang="en-US" sz="2400" dirty="0"/>
              <a:t>, 232 So. </a:t>
            </a:r>
            <a:r>
              <a:rPr lang="en-US" sz="2400" dirty="0" err="1"/>
              <a:t>3d</a:t>
            </a:r>
            <a:r>
              <a:rPr lang="en-US" sz="2400" dirty="0"/>
              <a:t> 273 (Fla. 2017); </a:t>
            </a:r>
            <a:r>
              <a:rPr lang="en-US" sz="2400" u="sng" dirty="0"/>
              <a:t>Altman Contractors, Inc. v. Crum &amp; Forster Specialty Ins. Co</a:t>
            </a:r>
            <a:r>
              <a:rPr lang="en-US" sz="2400" dirty="0"/>
              <a:t>, 880 </a:t>
            </a:r>
            <a:r>
              <a:rPr lang="en-US" sz="2400" dirty="0" err="1"/>
              <a:t>F.3d</a:t>
            </a:r>
            <a:r>
              <a:rPr lang="en-US" sz="2400" dirty="0"/>
              <a:t> 1300 (11th Cir. 2018).</a:t>
            </a:r>
          </a:p>
        </p:txBody>
      </p:sp>
    </p:spTree>
    <p:extLst>
      <p:ext uri="{BB962C8B-B14F-4D97-AF65-F5344CB8AC3E}">
        <p14:creationId xmlns:p14="http://schemas.microsoft.com/office/powerpoint/2010/main" val="389024521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dirty="0" smtClean="0"/>
              <a:t>Interesting Points / Key Points</a:t>
            </a:r>
          </a:p>
          <a:p>
            <a:pPr lvl="0"/>
            <a:r>
              <a:rPr lang="en-US" dirty="0"/>
              <a:t>The Chapter 558 notice and repair process constitutes an alternative dispute resolution process by which a claimant may seek damages.</a:t>
            </a:r>
          </a:p>
          <a:p>
            <a:pPr lvl="0"/>
            <a:r>
              <a:rPr lang="en-US" dirty="0"/>
              <a:t>Whether the Chapter 558 notice and repair process constitutes an suit under a </a:t>
            </a:r>
            <a:r>
              <a:rPr lang="en-US" dirty="0" err="1"/>
              <a:t>CGL</a:t>
            </a:r>
            <a:r>
              <a:rPr lang="en-US" dirty="0"/>
              <a:t> policy is largely dependent on the language of the policy and how suit is defined in the policy.  </a:t>
            </a:r>
          </a:p>
          <a:p>
            <a:pPr marL="342900" lvl="1" indent="-342900">
              <a:buFont typeface="Arial" panose="020B0604020202020204" pitchFamily="34" charset="0"/>
              <a:buChar char="•"/>
            </a:pPr>
            <a:endParaRPr lang="en-US" dirty="0" smtClean="0"/>
          </a:p>
          <a:p>
            <a:pPr lvl="0"/>
            <a:endParaRPr lang="en-US" dirty="0"/>
          </a:p>
        </p:txBody>
      </p:sp>
      <p:sp>
        <p:nvSpPr>
          <p:cNvPr id="2" name="Title 1"/>
          <p:cNvSpPr>
            <a:spLocks noGrp="1"/>
          </p:cNvSpPr>
          <p:nvPr>
            <p:ph type="title"/>
          </p:nvPr>
        </p:nvSpPr>
        <p:spPr/>
        <p:txBody>
          <a:bodyPr>
            <a:noAutofit/>
          </a:bodyPr>
          <a:lstStyle/>
          <a:p>
            <a:r>
              <a:rPr lang="en-US" sz="2400" u="sng" dirty="0"/>
              <a:t>Altman Contractors, Inc. v. Crum &amp; Forster Specialty Ins. Co.</a:t>
            </a:r>
            <a:r>
              <a:rPr lang="en-US" sz="2400" dirty="0"/>
              <a:t>, 232 So. </a:t>
            </a:r>
            <a:r>
              <a:rPr lang="en-US" sz="2400" dirty="0" err="1"/>
              <a:t>3d</a:t>
            </a:r>
            <a:r>
              <a:rPr lang="en-US" sz="2400" dirty="0"/>
              <a:t> 273 (Fla. 2017); </a:t>
            </a:r>
            <a:r>
              <a:rPr lang="en-US" sz="2400" u="sng" dirty="0"/>
              <a:t>Altman Contractors, Inc. v. Crum &amp; Forster Specialty Ins. Co</a:t>
            </a:r>
            <a:r>
              <a:rPr lang="en-US" sz="2400" dirty="0"/>
              <a:t>, 880 </a:t>
            </a:r>
            <a:r>
              <a:rPr lang="en-US" sz="2400" dirty="0" err="1"/>
              <a:t>F.3d</a:t>
            </a:r>
            <a:r>
              <a:rPr lang="en-US" sz="2400" dirty="0"/>
              <a:t> 1300 (11th Cir. 2018).</a:t>
            </a:r>
          </a:p>
        </p:txBody>
      </p:sp>
    </p:spTree>
    <p:extLst>
      <p:ext uri="{BB962C8B-B14F-4D97-AF65-F5344CB8AC3E}">
        <p14:creationId xmlns:p14="http://schemas.microsoft.com/office/powerpoint/2010/main" val="363199819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dirty="0"/>
              <a:t>Employee vs Independent Contractor &amp; Duty to Defend &amp; </a:t>
            </a:r>
            <a:r>
              <a:rPr lang="en-US" dirty="0" smtClean="0"/>
              <a:t>Indemnify</a:t>
            </a:r>
          </a:p>
          <a:p>
            <a:r>
              <a:rPr lang="en-US" dirty="0" smtClean="0"/>
              <a:t>Takeaway – The </a:t>
            </a:r>
            <a:r>
              <a:rPr lang="en-US" dirty="0"/>
              <a:t>determination of one’s status as an employee or independent contractor centers around the degree of control that the putative employer exercises over the person, the decisive question being who has the right to direct what shall be done, and how and when it shall be </a:t>
            </a:r>
            <a:r>
              <a:rPr lang="en-US" dirty="0" smtClean="0"/>
              <a:t>done.</a:t>
            </a:r>
            <a:endParaRPr lang="en-US" dirty="0" smtClean="0"/>
          </a:p>
          <a:p>
            <a:pPr lvl="0"/>
            <a:endParaRPr lang="en-US" dirty="0"/>
          </a:p>
        </p:txBody>
      </p:sp>
      <p:sp>
        <p:nvSpPr>
          <p:cNvPr id="2" name="Title 1"/>
          <p:cNvSpPr>
            <a:spLocks noGrp="1"/>
          </p:cNvSpPr>
          <p:nvPr>
            <p:ph type="title"/>
          </p:nvPr>
        </p:nvSpPr>
        <p:spPr/>
        <p:txBody>
          <a:bodyPr>
            <a:noAutofit/>
          </a:bodyPr>
          <a:lstStyle/>
          <a:p>
            <a:r>
              <a:rPr lang="en-US" sz="3200" u="sng" dirty="0"/>
              <a:t>Houston Specialty Ins. Co. v. Vaughn</a:t>
            </a:r>
            <a:r>
              <a:rPr lang="en-US" sz="3200" dirty="0"/>
              <a:t>, --- F. </a:t>
            </a:r>
            <a:r>
              <a:rPr lang="en-US" sz="3200" dirty="0" err="1"/>
              <a:t>App’x</a:t>
            </a:r>
            <a:r>
              <a:rPr lang="en-US" sz="3200" dirty="0"/>
              <a:t> ---, 2018 WL 1568939 (11th Cir. March 30, 2018</a:t>
            </a:r>
            <a:r>
              <a:rPr lang="en-US" sz="3200" dirty="0" smtClean="0"/>
              <a:t>)</a:t>
            </a:r>
            <a:endParaRPr lang="en-US" sz="3200" dirty="0"/>
          </a:p>
        </p:txBody>
      </p:sp>
    </p:spTree>
    <p:extLst>
      <p:ext uri="{BB962C8B-B14F-4D97-AF65-F5344CB8AC3E}">
        <p14:creationId xmlns:p14="http://schemas.microsoft.com/office/powerpoint/2010/main" val="41036173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85000" lnSpcReduction="10000"/>
          </a:bodyPr>
          <a:lstStyle/>
          <a:p>
            <a:r>
              <a:rPr lang="en-US" dirty="0" smtClean="0"/>
              <a:t>Facts</a:t>
            </a:r>
          </a:p>
          <a:p>
            <a:pPr lvl="0"/>
            <a:r>
              <a:rPr lang="en-US" dirty="0"/>
              <a:t>The plaintiff Vaughn fell and was paralyzed while applying a protective coating to a mobile home roof for All Florida Weatherproofing &amp; Construction, Inc. (“All Florida”).  </a:t>
            </a:r>
          </a:p>
          <a:p>
            <a:pPr lvl="0"/>
            <a:r>
              <a:rPr lang="en-US" dirty="0" smtClean="0"/>
              <a:t>Vaughn sued </a:t>
            </a:r>
            <a:r>
              <a:rPr lang="en-US" dirty="0"/>
              <a:t>All Florida in state court, along with its president, </a:t>
            </a:r>
            <a:r>
              <a:rPr lang="en-US" dirty="0" err="1"/>
              <a:t>Fulford</a:t>
            </a:r>
            <a:r>
              <a:rPr lang="en-US" dirty="0"/>
              <a:t>, and a sales representative, Mendenhall (collectively “Defendants”), asserting state law tort claims. </a:t>
            </a:r>
          </a:p>
          <a:p>
            <a:pPr lvl="0"/>
            <a:r>
              <a:rPr lang="en-US" dirty="0"/>
              <a:t>Houston Specialty Insurance Co. (“Houston Specialty”) was the commercial general liability insurance carrier for All Florida and brought an action in federal court seeking a declaratory judgment that it did not have to defend or indemnify the Defendants against Vaughn’s claims.  </a:t>
            </a:r>
          </a:p>
          <a:p>
            <a:pPr lvl="0"/>
            <a:endParaRPr lang="en-US" dirty="0"/>
          </a:p>
        </p:txBody>
      </p:sp>
      <p:sp>
        <p:nvSpPr>
          <p:cNvPr id="2" name="Title 1"/>
          <p:cNvSpPr>
            <a:spLocks noGrp="1"/>
          </p:cNvSpPr>
          <p:nvPr>
            <p:ph type="title"/>
          </p:nvPr>
        </p:nvSpPr>
        <p:spPr/>
        <p:txBody>
          <a:bodyPr>
            <a:noAutofit/>
          </a:bodyPr>
          <a:lstStyle/>
          <a:p>
            <a:r>
              <a:rPr lang="en-US" sz="2600" u="sng" dirty="0"/>
              <a:t>Houston Specialty Ins. Co. v. Vaughn</a:t>
            </a:r>
            <a:r>
              <a:rPr lang="en-US" sz="2600" dirty="0"/>
              <a:t>, --- F. </a:t>
            </a:r>
            <a:r>
              <a:rPr lang="en-US" sz="2600" dirty="0" err="1"/>
              <a:t>App’x</a:t>
            </a:r>
            <a:r>
              <a:rPr lang="en-US" sz="2600" dirty="0"/>
              <a:t> ---, 2018 WL 1568939 (11th Cir. March 30, 2018</a:t>
            </a:r>
            <a:r>
              <a:rPr lang="en-US" sz="2600" dirty="0" smtClean="0"/>
              <a:t>)</a:t>
            </a:r>
            <a:endParaRPr lang="en-US" sz="2600" dirty="0"/>
          </a:p>
        </p:txBody>
      </p:sp>
    </p:spTree>
    <p:extLst>
      <p:ext uri="{BB962C8B-B14F-4D97-AF65-F5344CB8AC3E}">
        <p14:creationId xmlns:p14="http://schemas.microsoft.com/office/powerpoint/2010/main" val="3659677584"/>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77500" lnSpcReduction="20000"/>
          </a:bodyPr>
          <a:lstStyle/>
          <a:p>
            <a:r>
              <a:rPr lang="en-US" dirty="0" smtClean="0"/>
              <a:t>Rulings</a:t>
            </a:r>
          </a:p>
          <a:p>
            <a:pPr lvl="0"/>
            <a:r>
              <a:rPr lang="en-US" dirty="0" smtClean="0"/>
              <a:t>The jury in the district court found that Vaughn was an independent contractor and Mendenhall was an employee of All Florida at the time of Vaughn’s accident. </a:t>
            </a:r>
          </a:p>
          <a:p>
            <a:pPr lvl="0"/>
            <a:r>
              <a:rPr lang="en-US" dirty="0" smtClean="0"/>
              <a:t>The Eleventh Circuit reversed noting that that the extent of control an employer exercises over the details of the job is a significant factor in determining whether the worker is an employee or independent contractor. </a:t>
            </a:r>
          </a:p>
          <a:p>
            <a:pPr lvl="0"/>
            <a:r>
              <a:rPr lang="en-US" dirty="0" smtClean="0"/>
              <a:t>Despite the fact that Mendenhall entered into an independent contractor agreement with All Florida, the evidence showed that All Florida exercised a significant amount of control over Mendenhall’s everyday duties such that Mendenhall was an All Florida employee.</a:t>
            </a:r>
          </a:p>
          <a:p>
            <a:pPr lvl="0"/>
            <a:r>
              <a:rPr lang="en-US" dirty="0" smtClean="0"/>
              <a:t>All Florida was obligated to defend and indemnify Defendants against Vaughn’s claims.</a:t>
            </a:r>
          </a:p>
        </p:txBody>
      </p:sp>
      <p:sp>
        <p:nvSpPr>
          <p:cNvPr id="2" name="Title 1"/>
          <p:cNvSpPr>
            <a:spLocks noGrp="1"/>
          </p:cNvSpPr>
          <p:nvPr>
            <p:ph type="title"/>
          </p:nvPr>
        </p:nvSpPr>
        <p:spPr/>
        <p:txBody>
          <a:bodyPr>
            <a:noAutofit/>
          </a:bodyPr>
          <a:lstStyle/>
          <a:p>
            <a:r>
              <a:rPr lang="en-US" sz="2600" u="sng" dirty="0"/>
              <a:t>Houston Specialty Ins. Co. v. Vaughn</a:t>
            </a:r>
            <a:r>
              <a:rPr lang="en-US" sz="2600" dirty="0"/>
              <a:t>, --- F. </a:t>
            </a:r>
            <a:r>
              <a:rPr lang="en-US" sz="2600" dirty="0" err="1"/>
              <a:t>App’x</a:t>
            </a:r>
            <a:r>
              <a:rPr lang="en-US" sz="2600" dirty="0"/>
              <a:t> ---, 2018 WL 1568939 (11th Cir. March 30, 2018</a:t>
            </a:r>
            <a:r>
              <a:rPr lang="en-US" sz="2600" dirty="0" smtClean="0"/>
              <a:t>)</a:t>
            </a:r>
            <a:endParaRPr lang="en-US" sz="2600" dirty="0"/>
          </a:p>
        </p:txBody>
      </p:sp>
    </p:spTree>
    <p:extLst>
      <p:ext uri="{BB962C8B-B14F-4D97-AF65-F5344CB8AC3E}">
        <p14:creationId xmlns:p14="http://schemas.microsoft.com/office/powerpoint/2010/main" val="1198102887"/>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dirty="0" smtClean="0"/>
              <a:t>Interesting Points / Key points</a:t>
            </a:r>
          </a:p>
          <a:p>
            <a:pPr lvl="0"/>
            <a:r>
              <a:rPr lang="en-US" dirty="0"/>
              <a:t>Despite what parties label an agreement, it is the parties’ conduct that may determine the obligations under the agreement.</a:t>
            </a:r>
          </a:p>
          <a:p>
            <a:pPr lvl="0"/>
            <a:r>
              <a:rPr lang="en-US" dirty="0"/>
              <a:t>Hence, the label given to a contractual agreement is not always </a:t>
            </a:r>
            <a:r>
              <a:rPr lang="en-US" dirty="0" smtClean="0"/>
              <a:t>determinative</a:t>
            </a:r>
            <a:r>
              <a:rPr lang="en-US" dirty="0"/>
              <a:t>.</a:t>
            </a:r>
          </a:p>
        </p:txBody>
      </p:sp>
      <p:sp>
        <p:nvSpPr>
          <p:cNvPr id="2" name="Title 1"/>
          <p:cNvSpPr>
            <a:spLocks noGrp="1"/>
          </p:cNvSpPr>
          <p:nvPr>
            <p:ph type="title"/>
          </p:nvPr>
        </p:nvSpPr>
        <p:spPr/>
        <p:txBody>
          <a:bodyPr>
            <a:noAutofit/>
          </a:bodyPr>
          <a:lstStyle/>
          <a:p>
            <a:r>
              <a:rPr lang="en-US" sz="2600" u="sng" dirty="0"/>
              <a:t>Houston Specialty Ins. Co. v. Vaughn</a:t>
            </a:r>
            <a:r>
              <a:rPr lang="en-US" sz="2600" dirty="0"/>
              <a:t>, --- F. </a:t>
            </a:r>
            <a:r>
              <a:rPr lang="en-US" sz="2600" dirty="0" err="1"/>
              <a:t>App’x</a:t>
            </a:r>
            <a:r>
              <a:rPr lang="en-US" sz="2600" dirty="0"/>
              <a:t> ---, 2018 WL 1568939 (11th Cir. March 30, 2018</a:t>
            </a:r>
            <a:r>
              <a:rPr lang="en-US" sz="2600" dirty="0" smtClean="0"/>
              <a:t>)</a:t>
            </a:r>
            <a:endParaRPr lang="en-US" sz="2600" dirty="0"/>
          </a:p>
        </p:txBody>
      </p:sp>
    </p:spTree>
    <p:extLst>
      <p:ext uri="{BB962C8B-B14F-4D97-AF65-F5344CB8AC3E}">
        <p14:creationId xmlns:p14="http://schemas.microsoft.com/office/powerpoint/2010/main" val="3041567635"/>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dirty="0"/>
              <a:t>“Your Work” Policy </a:t>
            </a:r>
            <a:r>
              <a:rPr lang="en-US" dirty="0" smtClean="0"/>
              <a:t>Exclusion</a:t>
            </a:r>
          </a:p>
          <a:p>
            <a:r>
              <a:rPr lang="en-US" dirty="0" smtClean="0"/>
              <a:t>Takeaway – Based on the policy language, “Your Work” encompassed both work performed by the general contractor and work performed by someone else on behalf of the general contractor.</a:t>
            </a:r>
          </a:p>
        </p:txBody>
      </p:sp>
      <p:sp>
        <p:nvSpPr>
          <p:cNvPr id="2" name="Title 1"/>
          <p:cNvSpPr>
            <a:spLocks noGrp="1"/>
          </p:cNvSpPr>
          <p:nvPr>
            <p:ph type="title"/>
          </p:nvPr>
        </p:nvSpPr>
        <p:spPr/>
        <p:txBody>
          <a:bodyPr>
            <a:noAutofit/>
          </a:bodyPr>
          <a:lstStyle/>
          <a:p>
            <a:r>
              <a:rPr lang="en-US" sz="2600" u="sng" dirty="0"/>
              <a:t>Mid-Continent </a:t>
            </a:r>
            <a:r>
              <a:rPr lang="en-US" sz="2600" u="sng" dirty="0" err="1"/>
              <a:t>Cas</a:t>
            </a:r>
            <a:r>
              <a:rPr lang="en-US" sz="2600" u="sng" dirty="0"/>
              <a:t>. Co. v. </a:t>
            </a:r>
            <a:r>
              <a:rPr lang="en-US" sz="2600" u="sng" dirty="0" err="1"/>
              <a:t>JWN</a:t>
            </a:r>
            <a:r>
              <a:rPr lang="en-US" sz="2600" u="sng" dirty="0"/>
              <a:t> Construction, Inc.</a:t>
            </a:r>
            <a:r>
              <a:rPr lang="en-US" sz="2600" dirty="0"/>
              <a:t>, 2018 WL 783102 (S.D. Fla. Feb. 8, 2018)</a:t>
            </a:r>
          </a:p>
        </p:txBody>
      </p:sp>
    </p:spTree>
    <p:extLst>
      <p:ext uri="{BB962C8B-B14F-4D97-AF65-F5344CB8AC3E}">
        <p14:creationId xmlns:p14="http://schemas.microsoft.com/office/powerpoint/2010/main" val="1833510215"/>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62500" lnSpcReduction="20000"/>
          </a:bodyPr>
          <a:lstStyle/>
          <a:p>
            <a:r>
              <a:rPr lang="en-US" dirty="0" smtClean="0"/>
              <a:t>Facts</a:t>
            </a:r>
          </a:p>
          <a:p>
            <a:pPr lvl="0"/>
            <a:r>
              <a:rPr lang="en-US" dirty="0" smtClean="0"/>
              <a:t>Homeowner </a:t>
            </a:r>
            <a:r>
              <a:rPr lang="en-US" dirty="0"/>
              <a:t>(“Flax”) sought to construct a </a:t>
            </a:r>
            <a:r>
              <a:rPr lang="en-US" dirty="0" smtClean="0"/>
              <a:t>home using </a:t>
            </a:r>
            <a:r>
              <a:rPr lang="en-US" dirty="0" err="1"/>
              <a:t>Mager</a:t>
            </a:r>
            <a:r>
              <a:rPr lang="en-US" dirty="0"/>
              <a:t> Construction (“</a:t>
            </a:r>
            <a:r>
              <a:rPr lang="en-US" dirty="0" err="1"/>
              <a:t>Mager</a:t>
            </a:r>
            <a:r>
              <a:rPr lang="en-US" dirty="0"/>
              <a:t>”), a  </a:t>
            </a:r>
            <a:r>
              <a:rPr lang="en-US" dirty="0" smtClean="0"/>
              <a:t>non-party; </a:t>
            </a:r>
            <a:r>
              <a:rPr lang="en-US" dirty="0"/>
              <a:t>however, </a:t>
            </a:r>
            <a:r>
              <a:rPr lang="en-US" dirty="0" err="1"/>
              <a:t>Mager</a:t>
            </a:r>
            <a:r>
              <a:rPr lang="en-US" dirty="0"/>
              <a:t> was not an approved builder for the lender Flax used to finance the construction. </a:t>
            </a:r>
          </a:p>
          <a:p>
            <a:pPr lvl="0"/>
            <a:r>
              <a:rPr lang="en-US" dirty="0" smtClean="0"/>
              <a:t>Flax </a:t>
            </a:r>
            <a:r>
              <a:rPr lang="en-US" dirty="0"/>
              <a:t>entered into a contract with defendant-</a:t>
            </a:r>
            <a:r>
              <a:rPr lang="en-US" dirty="0" err="1"/>
              <a:t>JWN</a:t>
            </a:r>
            <a:r>
              <a:rPr lang="en-US" dirty="0"/>
              <a:t>, who was an approved builder, whereas </a:t>
            </a:r>
            <a:r>
              <a:rPr lang="en-US" dirty="0" err="1"/>
              <a:t>JWN</a:t>
            </a:r>
            <a:r>
              <a:rPr lang="en-US" dirty="0"/>
              <a:t> would act as the general contractor for the </a:t>
            </a:r>
            <a:r>
              <a:rPr lang="en-US" dirty="0" smtClean="0"/>
              <a:t>construction.  </a:t>
            </a:r>
            <a:endParaRPr lang="en-US" dirty="0"/>
          </a:p>
          <a:p>
            <a:pPr lvl="0"/>
            <a:r>
              <a:rPr lang="en-US" dirty="0" err="1"/>
              <a:t>JWN</a:t>
            </a:r>
            <a:r>
              <a:rPr lang="en-US" dirty="0"/>
              <a:t> then entered into a separate agreement with </a:t>
            </a:r>
            <a:r>
              <a:rPr lang="en-US" dirty="0" err="1"/>
              <a:t>Mager</a:t>
            </a:r>
            <a:r>
              <a:rPr lang="en-US" dirty="0"/>
              <a:t> for </a:t>
            </a:r>
            <a:r>
              <a:rPr lang="en-US" dirty="0" err="1"/>
              <a:t>Mager</a:t>
            </a:r>
            <a:r>
              <a:rPr lang="en-US" dirty="0"/>
              <a:t> to undertake the actual construction project. </a:t>
            </a:r>
          </a:p>
          <a:p>
            <a:pPr lvl="0"/>
            <a:r>
              <a:rPr lang="en-US" dirty="0"/>
              <a:t>After construction was complete, Flax discovered water intrusion and other damage at </a:t>
            </a:r>
            <a:r>
              <a:rPr lang="en-US" dirty="0" smtClean="0"/>
              <a:t>the home and </a:t>
            </a:r>
            <a:r>
              <a:rPr lang="en-US" dirty="0"/>
              <a:t>filed suit against </a:t>
            </a:r>
            <a:r>
              <a:rPr lang="en-US" dirty="0" err="1"/>
              <a:t>JWN</a:t>
            </a:r>
            <a:r>
              <a:rPr lang="en-US" dirty="0"/>
              <a:t> and others. </a:t>
            </a:r>
          </a:p>
          <a:p>
            <a:pPr lvl="0"/>
            <a:r>
              <a:rPr lang="en-US" dirty="0"/>
              <a:t>Defendant-</a:t>
            </a:r>
            <a:r>
              <a:rPr lang="en-US" dirty="0" err="1"/>
              <a:t>JWN</a:t>
            </a:r>
            <a:r>
              <a:rPr lang="en-US" dirty="0"/>
              <a:t> had a general commercial liability insurance policy with the </a:t>
            </a:r>
            <a:r>
              <a:rPr lang="en-US" dirty="0" smtClean="0"/>
              <a:t>plaintiff-insurer Mid-Continent Casualty.  </a:t>
            </a:r>
            <a:endParaRPr lang="en-US" dirty="0"/>
          </a:p>
          <a:p>
            <a:pPr lvl="0"/>
            <a:r>
              <a:rPr lang="en-US" dirty="0"/>
              <a:t>The plaintiff insurer filed suit arguing that it was not obligated to indemnify or defend </a:t>
            </a:r>
            <a:r>
              <a:rPr lang="en-US" dirty="0" err="1"/>
              <a:t>JWN</a:t>
            </a:r>
            <a:r>
              <a:rPr lang="en-US" dirty="0"/>
              <a:t> because </a:t>
            </a:r>
            <a:r>
              <a:rPr lang="en-US" dirty="0" err="1"/>
              <a:t>JWN’s</a:t>
            </a:r>
            <a:r>
              <a:rPr lang="en-US" dirty="0"/>
              <a:t> insurance policies contained a “your work” exclusion provision and that the work on the Property was performed by </a:t>
            </a:r>
            <a:r>
              <a:rPr lang="en-US" dirty="0" err="1"/>
              <a:t>JWN</a:t>
            </a:r>
            <a:r>
              <a:rPr lang="en-US" dirty="0"/>
              <a:t> or on </a:t>
            </a:r>
            <a:r>
              <a:rPr lang="en-US" dirty="0" err="1"/>
              <a:t>JWN’s</a:t>
            </a:r>
            <a:r>
              <a:rPr lang="en-US" dirty="0"/>
              <a:t> behalf. </a:t>
            </a:r>
          </a:p>
        </p:txBody>
      </p:sp>
      <p:sp>
        <p:nvSpPr>
          <p:cNvPr id="2" name="Title 1"/>
          <p:cNvSpPr>
            <a:spLocks noGrp="1"/>
          </p:cNvSpPr>
          <p:nvPr>
            <p:ph type="title"/>
          </p:nvPr>
        </p:nvSpPr>
        <p:spPr/>
        <p:txBody>
          <a:bodyPr>
            <a:noAutofit/>
          </a:bodyPr>
          <a:lstStyle/>
          <a:p>
            <a:r>
              <a:rPr lang="en-US" sz="2600" u="sng" dirty="0"/>
              <a:t>Mid-Continent </a:t>
            </a:r>
            <a:r>
              <a:rPr lang="en-US" sz="2600" u="sng" dirty="0" err="1"/>
              <a:t>Cas</a:t>
            </a:r>
            <a:r>
              <a:rPr lang="en-US" sz="2600" u="sng" dirty="0"/>
              <a:t>. Co. v. </a:t>
            </a:r>
            <a:r>
              <a:rPr lang="en-US" sz="2600" u="sng" dirty="0" err="1"/>
              <a:t>JWN</a:t>
            </a:r>
            <a:r>
              <a:rPr lang="en-US" sz="2600" u="sng" dirty="0"/>
              <a:t> Construction, Inc.</a:t>
            </a:r>
            <a:r>
              <a:rPr lang="en-US" sz="2600" dirty="0"/>
              <a:t>, 2018 WL 783102 (S.D. Fla. Feb. 8, 2018)</a:t>
            </a:r>
          </a:p>
        </p:txBody>
      </p:sp>
    </p:spTree>
    <p:extLst>
      <p:ext uri="{BB962C8B-B14F-4D97-AF65-F5344CB8AC3E}">
        <p14:creationId xmlns:p14="http://schemas.microsoft.com/office/powerpoint/2010/main" val="569647310"/>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85000" lnSpcReduction="20000"/>
          </a:bodyPr>
          <a:lstStyle/>
          <a:p>
            <a:r>
              <a:rPr lang="en-US" dirty="0" smtClean="0"/>
              <a:t>Rulings</a:t>
            </a:r>
          </a:p>
          <a:p>
            <a:pPr lvl="0"/>
            <a:r>
              <a:rPr lang="en-US" dirty="0"/>
              <a:t>The </a:t>
            </a:r>
            <a:r>
              <a:rPr lang="en-US" dirty="0" smtClean="0"/>
              <a:t>“</a:t>
            </a:r>
            <a:r>
              <a:rPr lang="en-US" dirty="0"/>
              <a:t>your work” exclusion excluded coverage for property damage arising out of  “your </a:t>
            </a:r>
            <a:r>
              <a:rPr lang="en-US" dirty="0" smtClean="0"/>
              <a:t>work,” which was defined as </a:t>
            </a:r>
            <a:r>
              <a:rPr lang="en-US" dirty="0"/>
              <a:t>work or operations performed by you or on your behalf</a:t>
            </a:r>
            <a:r>
              <a:rPr lang="en-US" dirty="0" smtClean="0"/>
              <a:t>. </a:t>
            </a:r>
            <a:endParaRPr lang="en-US" dirty="0"/>
          </a:p>
          <a:p>
            <a:pPr lvl="0"/>
            <a:r>
              <a:rPr lang="en-US" dirty="0" smtClean="0"/>
              <a:t>Florida </a:t>
            </a:r>
            <a:r>
              <a:rPr lang="en-US" dirty="0"/>
              <a:t>Statutes define the term “contractor,” </a:t>
            </a:r>
            <a:r>
              <a:rPr lang="en-US" dirty="0" smtClean="0"/>
              <a:t>as including work </a:t>
            </a:r>
            <a:r>
              <a:rPr lang="en-US" dirty="0"/>
              <a:t>performed by the person himself or herself or by others related to construction. </a:t>
            </a:r>
          </a:p>
          <a:p>
            <a:pPr lvl="0"/>
            <a:r>
              <a:rPr lang="en-US" dirty="0" smtClean="0"/>
              <a:t>The </a:t>
            </a:r>
            <a:r>
              <a:rPr lang="en-US" dirty="0"/>
              <a:t>“your work” exclusion excluded work performed by </a:t>
            </a:r>
            <a:r>
              <a:rPr lang="en-US" dirty="0" err="1" smtClean="0"/>
              <a:t>Mager</a:t>
            </a:r>
            <a:r>
              <a:rPr lang="en-US" dirty="0" smtClean="0"/>
              <a:t>, a subcontractor, on defendant-</a:t>
            </a:r>
            <a:r>
              <a:rPr lang="en-US" dirty="0" err="1" smtClean="0"/>
              <a:t>JWN’s</a:t>
            </a:r>
            <a:r>
              <a:rPr lang="en-US" dirty="0" smtClean="0"/>
              <a:t> behalf</a:t>
            </a:r>
            <a:r>
              <a:rPr lang="en-US" dirty="0"/>
              <a:t>. </a:t>
            </a:r>
          </a:p>
          <a:p>
            <a:pPr lvl="0"/>
            <a:r>
              <a:rPr lang="en-US" dirty="0"/>
              <a:t>The court rejected defendant-</a:t>
            </a:r>
            <a:r>
              <a:rPr lang="en-US" dirty="0" err="1"/>
              <a:t>JWN’s</a:t>
            </a:r>
            <a:r>
              <a:rPr lang="en-US" dirty="0"/>
              <a:t> argument that </a:t>
            </a:r>
            <a:r>
              <a:rPr lang="en-US" dirty="0" err="1"/>
              <a:t>Mager</a:t>
            </a:r>
            <a:r>
              <a:rPr lang="en-US" dirty="0"/>
              <a:t>, not defendant-</a:t>
            </a:r>
            <a:r>
              <a:rPr lang="en-US" dirty="0" err="1"/>
              <a:t>JWN</a:t>
            </a:r>
            <a:r>
              <a:rPr lang="en-US" dirty="0"/>
              <a:t>, was the true general </a:t>
            </a:r>
            <a:r>
              <a:rPr lang="en-US" dirty="0" smtClean="0"/>
              <a:t>contractor.</a:t>
            </a:r>
          </a:p>
          <a:p>
            <a:pPr lvl="0"/>
            <a:r>
              <a:rPr lang="en-US" dirty="0" smtClean="0"/>
              <a:t>The </a:t>
            </a:r>
            <a:r>
              <a:rPr lang="en-US" dirty="0"/>
              <a:t>plaintiff-insurer had no duty to indemnify or defend defendant-</a:t>
            </a:r>
            <a:r>
              <a:rPr lang="en-US" dirty="0" err="1"/>
              <a:t>JWN</a:t>
            </a:r>
            <a:r>
              <a:rPr lang="en-US" dirty="0"/>
              <a:t>.  </a:t>
            </a:r>
          </a:p>
        </p:txBody>
      </p:sp>
      <p:sp>
        <p:nvSpPr>
          <p:cNvPr id="2" name="Title 1"/>
          <p:cNvSpPr>
            <a:spLocks noGrp="1"/>
          </p:cNvSpPr>
          <p:nvPr>
            <p:ph type="title"/>
          </p:nvPr>
        </p:nvSpPr>
        <p:spPr/>
        <p:txBody>
          <a:bodyPr>
            <a:noAutofit/>
          </a:bodyPr>
          <a:lstStyle/>
          <a:p>
            <a:r>
              <a:rPr lang="en-US" sz="2600" u="sng" dirty="0"/>
              <a:t>Mid-Continent </a:t>
            </a:r>
            <a:r>
              <a:rPr lang="en-US" sz="2600" u="sng" dirty="0" err="1"/>
              <a:t>Cas</a:t>
            </a:r>
            <a:r>
              <a:rPr lang="en-US" sz="2600" u="sng" dirty="0"/>
              <a:t>. Co. v. </a:t>
            </a:r>
            <a:r>
              <a:rPr lang="en-US" sz="2600" u="sng" dirty="0" err="1"/>
              <a:t>JWN</a:t>
            </a:r>
            <a:r>
              <a:rPr lang="en-US" sz="2600" u="sng" dirty="0"/>
              <a:t> Construction, Inc.</a:t>
            </a:r>
            <a:r>
              <a:rPr lang="en-US" sz="2600" dirty="0"/>
              <a:t>, 2018 WL 783102 (S.D. Fla. Feb. 8, 2018)</a:t>
            </a:r>
          </a:p>
        </p:txBody>
      </p:sp>
    </p:spTree>
    <p:extLst>
      <p:ext uri="{BB962C8B-B14F-4D97-AF65-F5344CB8AC3E}">
        <p14:creationId xmlns:p14="http://schemas.microsoft.com/office/powerpoint/2010/main" val="261221598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057400"/>
            <a:ext cx="8229600" cy="4068763"/>
          </a:xfrm>
        </p:spPr>
        <p:txBody>
          <a:bodyPr>
            <a:normAutofit lnSpcReduction="10000"/>
          </a:bodyPr>
          <a:lstStyle/>
          <a:p>
            <a:r>
              <a:rPr lang="en-US" dirty="0">
                <a:cs typeface="Arial" panose="020B0604020202020204" pitchFamily="34" charset="0"/>
              </a:rPr>
              <a:t>Notice of Construction Defect &amp; Statute of </a:t>
            </a:r>
            <a:r>
              <a:rPr lang="en-US" dirty="0" smtClean="0">
                <a:cs typeface="Arial" panose="020B0604020202020204" pitchFamily="34" charset="0"/>
              </a:rPr>
              <a:t>Limitations</a:t>
            </a:r>
          </a:p>
          <a:p>
            <a:pPr lvl="0"/>
            <a:r>
              <a:rPr lang="en-US" dirty="0" smtClean="0">
                <a:cs typeface="Arial" panose="020B0604020202020204" pitchFamily="34" charset="0"/>
              </a:rPr>
              <a:t>Takeaway – General </a:t>
            </a:r>
            <a:r>
              <a:rPr lang="en-US" dirty="0">
                <a:cs typeface="Arial" panose="020B0604020202020204" pitchFamily="34" charset="0"/>
              </a:rPr>
              <a:t>rule </a:t>
            </a:r>
            <a:r>
              <a:rPr lang="en-US" dirty="0" smtClean="0">
                <a:cs typeface="Arial" panose="020B0604020202020204" pitchFamily="34" charset="0"/>
              </a:rPr>
              <a:t>is “[w]here </a:t>
            </a:r>
            <a:r>
              <a:rPr lang="en-US" dirty="0">
                <a:cs typeface="Arial" panose="020B0604020202020204" pitchFamily="34" charset="0"/>
              </a:rPr>
              <a:t>there is an obvious manifestation of a construction defect, notice of a defect will be inferred for statute of limitations purposes at the time of manifestation regardless of whether the plaintiff has knowledge of the exact nature of the defect; but where the manifestation is not obvious but could be due to causes other than an actionable defect, notice as a matter of law may not be inferred.”  </a:t>
            </a:r>
            <a:r>
              <a:rPr lang="en-US" i="1" dirty="0">
                <a:cs typeface="Arial" panose="020B0604020202020204" pitchFamily="34" charset="0"/>
              </a:rPr>
              <a:t>Performing Arts Center Authority v. Clark Construction Group</a:t>
            </a:r>
            <a:r>
              <a:rPr lang="en-US" dirty="0">
                <a:cs typeface="Arial" panose="020B0604020202020204" pitchFamily="34" charset="0"/>
              </a:rPr>
              <a:t>, 789 So. </a:t>
            </a:r>
            <a:r>
              <a:rPr lang="en-US" dirty="0" err="1">
                <a:cs typeface="Arial" panose="020B0604020202020204" pitchFamily="34" charset="0"/>
              </a:rPr>
              <a:t>2d</a:t>
            </a:r>
            <a:r>
              <a:rPr lang="en-US" dirty="0">
                <a:cs typeface="Arial" panose="020B0604020202020204" pitchFamily="34" charset="0"/>
              </a:rPr>
              <a:t> 392 (Fla. 4th </a:t>
            </a:r>
            <a:r>
              <a:rPr lang="en-US" dirty="0" err="1">
                <a:cs typeface="Arial" panose="020B0604020202020204" pitchFamily="34" charset="0"/>
              </a:rPr>
              <a:t>DCA</a:t>
            </a:r>
            <a:r>
              <a:rPr lang="en-US" dirty="0">
                <a:cs typeface="Arial" panose="020B0604020202020204" pitchFamily="34" charset="0"/>
              </a:rPr>
              <a:t> 2001</a:t>
            </a:r>
            <a:r>
              <a:rPr lang="en-US" dirty="0" smtClean="0">
                <a:cs typeface="Arial" panose="020B0604020202020204" pitchFamily="34" charset="0"/>
              </a:rPr>
              <a:t>).</a:t>
            </a:r>
            <a:endParaRPr lang="en-US" dirty="0">
              <a:cs typeface="Arial" panose="020B0604020202020204" pitchFamily="34" charset="0"/>
            </a:endParaRPr>
          </a:p>
          <a:p>
            <a:endParaRPr lang="en-US" dirty="0"/>
          </a:p>
        </p:txBody>
      </p:sp>
      <p:sp>
        <p:nvSpPr>
          <p:cNvPr id="2" name="Title 1"/>
          <p:cNvSpPr>
            <a:spLocks noGrp="1"/>
          </p:cNvSpPr>
          <p:nvPr>
            <p:ph type="title"/>
          </p:nvPr>
        </p:nvSpPr>
        <p:spPr/>
        <p:txBody>
          <a:bodyPr>
            <a:normAutofit fontScale="90000"/>
          </a:bodyPr>
          <a:lstStyle/>
          <a:p>
            <a:r>
              <a:rPr lang="en-US" sz="2900" u="sng" dirty="0" smtClean="0"/>
              <a:t>Inlet </a:t>
            </a:r>
            <a:r>
              <a:rPr lang="en-US" sz="2900" u="sng" dirty="0"/>
              <a:t>Marina of Palm Beach Ltd. v. Sea Diversified, Inc.</a:t>
            </a:r>
            <a:r>
              <a:rPr lang="en-US" sz="2900" dirty="0"/>
              <a:t>, --- So. </a:t>
            </a:r>
            <a:r>
              <a:rPr lang="en-US" sz="2900" dirty="0" err="1"/>
              <a:t>3d</a:t>
            </a:r>
            <a:r>
              <a:rPr lang="en-US" sz="2900" dirty="0"/>
              <a:t> ---, 2018 WL 636210 (Fla. 4th </a:t>
            </a:r>
            <a:r>
              <a:rPr lang="en-US" sz="2900" dirty="0" err="1"/>
              <a:t>DCA</a:t>
            </a:r>
            <a:r>
              <a:rPr lang="en-US" sz="2900" dirty="0"/>
              <a:t> Jan. 31, 2018)</a:t>
            </a:r>
          </a:p>
        </p:txBody>
      </p:sp>
    </p:spTree>
    <p:extLst>
      <p:ext uri="{BB962C8B-B14F-4D97-AF65-F5344CB8AC3E}">
        <p14:creationId xmlns:p14="http://schemas.microsoft.com/office/powerpoint/2010/main" val="2780909259"/>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r>
              <a:rPr lang="en-US" dirty="0" smtClean="0"/>
              <a:t>Interesting Points / Key Points</a:t>
            </a:r>
          </a:p>
          <a:p>
            <a:pPr lvl="0"/>
            <a:r>
              <a:rPr lang="en-US" dirty="0"/>
              <a:t>If </a:t>
            </a:r>
            <a:r>
              <a:rPr lang="en-US" dirty="0" smtClean="0"/>
              <a:t>the </a:t>
            </a:r>
            <a:r>
              <a:rPr lang="en-US" dirty="0"/>
              <a:t>policy includes a “Your Work” exclusion then beware of the language in the </a:t>
            </a:r>
            <a:r>
              <a:rPr lang="en-US" dirty="0" smtClean="0"/>
              <a:t>policy as to what constitutes “Your Work.”</a:t>
            </a:r>
          </a:p>
          <a:p>
            <a:pPr lvl="0"/>
            <a:r>
              <a:rPr lang="en-US" dirty="0" smtClean="0"/>
              <a:t> If </a:t>
            </a:r>
            <a:r>
              <a:rPr lang="en-US" dirty="0"/>
              <a:t>a person or entity enters into a contract with the property owner to construct property, that person or entity will be deemed the general contractor even </a:t>
            </a:r>
            <a:r>
              <a:rPr lang="en-US" dirty="0" smtClean="0"/>
              <a:t>if the </a:t>
            </a:r>
            <a:r>
              <a:rPr lang="en-US" dirty="0"/>
              <a:t>person or entity then outsources those responsibilities to another. </a:t>
            </a:r>
          </a:p>
          <a:p>
            <a:pPr lvl="0"/>
            <a:r>
              <a:rPr lang="en-US" dirty="0"/>
              <a:t>Note: An appeal has been filed in this case.</a:t>
            </a:r>
          </a:p>
        </p:txBody>
      </p:sp>
      <p:sp>
        <p:nvSpPr>
          <p:cNvPr id="2" name="Title 1"/>
          <p:cNvSpPr>
            <a:spLocks noGrp="1"/>
          </p:cNvSpPr>
          <p:nvPr>
            <p:ph type="title"/>
          </p:nvPr>
        </p:nvSpPr>
        <p:spPr/>
        <p:txBody>
          <a:bodyPr>
            <a:noAutofit/>
          </a:bodyPr>
          <a:lstStyle/>
          <a:p>
            <a:r>
              <a:rPr lang="en-US" sz="2600" u="sng" dirty="0"/>
              <a:t>Mid-Continent </a:t>
            </a:r>
            <a:r>
              <a:rPr lang="en-US" sz="2600" u="sng" dirty="0" err="1"/>
              <a:t>Cas</a:t>
            </a:r>
            <a:r>
              <a:rPr lang="en-US" sz="2600" u="sng" dirty="0"/>
              <a:t>. Co. v. </a:t>
            </a:r>
            <a:r>
              <a:rPr lang="en-US" sz="2600" u="sng" dirty="0" err="1"/>
              <a:t>JWN</a:t>
            </a:r>
            <a:r>
              <a:rPr lang="en-US" sz="2600" u="sng" dirty="0"/>
              <a:t> Construction, Inc.</a:t>
            </a:r>
            <a:r>
              <a:rPr lang="en-US" sz="2600" dirty="0"/>
              <a:t>, 2018 WL 783102 (S.D. Fla. Feb. 8, 2018)</a:t>
            </a:r>
          </a:p>
        </p:txBody>
      </p:sp>
    </p:spTree>
    <p:extLst>
      <p:ext uri="{BB962C8B-B14F-4D97-AF65-F5344CB8AC3E}">
        <p14:creationId xmlns:p14="http://schemas.microsoft.com/office/powerpoint/2010/main" val="2571619892"/>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dirty="0"/>
              <a:t>Breach of Contract and Contractual </a:t>
            </a:r>
            <a:r>
              <a:rPr lang="en-US" dirty="0" smtClean="0"/>
              <a:t>Indemnity</a:t>
            </a:r>
          </a:p>
          <a:p>
            <a:r>
              <a:rPr lang="en-US" dirty="0" smtClean="0"/>
              <a:t>Takeaway – It </a:t>
            </a:r>
            <a:r>
              <a:rPr lang="en-US" dirty="0"/>
              <a:t>is not the function of the courts to rewrite a contract or interfere with the freedom of contract or substitute their judgment for that of the parties thereto in order to relieve one of the parties from the apparent hardship of an improvident bargain</a:t>
            </a:r>
            <a:r>
              <a:rPr lang="en-US" dirty="0" smtClean="0"/>
              <a:t>. </a:t>
            </a:r>
            <a:endParaRPr lang="en-US" dirty="0"/>
          </a:p>
        </p:txBody>
      </p:sp>
      <p:sp>
        <p:nvSpPr>
          <p:cNvPr id="2" name="Title 1"/>
          <p:cNvSpPr>
            <a:spLocks noGrp="1"/>
          </p:cNvSpPr>
          <p:nvPr>
            <p:ph type="title"/>
          </p:nvPr>
        </p:nvSpPr>
        <p:spPr/>
        <p:txBody>
          <a:bodyPr>
            <a:noAutofit/>
          </a:bodyPr>
          <a:lstStyle/>
          <a:p>
            <a:r>
              <a:rPr lang="en-US" sz="2600" u="sng" dirty="0"/>
              <a:t>MWH Constructors Inc. v. Brown and Brown Electric, Inc.</a:t>
            </a:r>
            <a:r>
              <a:rPr lang="en-US" sz="2600" dirty="0"/>
              <a:t>, No. 9:17-CV-80902, 2018 WL 2087687 (May 4, 2018)</a:t>
            </a:r>
          </a:p>
        </p:txBody>
      </p:sp>
    </p:spTree>
    <p:extLst>
      <p:ext uri="{BB962C8B-B14F-4D97-AF65-F5344CB8AC3E}">
        <p14:creationId xmlns:p14="http://schemas.microsoft.com/office/powerpoint/2010/main" val="1595406176"/>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Autofit/>
          </a:bodyPr>
          <a:lstStyle/>
          <a:p>
            <a:r>
              <a:rPr lang="en-US" sz="1800" dirty="0" smtClean="0"/>
              <a:t>Facts</a:t>
            </a:r>
          </a:p>
          <a:p>
            <a:r>
              <a:rPr lang="en-US" sz="1800" dirty="0" smtClean="0"/>
              <a:t>The County entered into a contract with MWH Construction whereby MWH was to serve as a general contractor.</a:t>
            </a:r>
          </a:p>
          <a:p>
            <a:r>
              <a:rPr lang="en-US" sz="1800" dirty="0" smtClean="0"/>
              <a:t>The contract designated certain dates by which the project should be at substantial completion and thereafter final completion and allowed for liquidated for each day the dates were not met.</a:t>
            </a:r>
          </a:p>
          <a:p>
            <a:r>
              <a:rPr lang="en-US" sz="1800" dirty="0" smtClean="0"/>
              <a:t>MWH then subcontracted with Brown and Brown (“B&amp;B”) to perform the electrical work (“Subcontract”).</a:t>
            </a:r>
          </a:p>
          <a:p>
            <a:r>
              <a:rPr lang="en-US" sz="1800" dirty="0" smtClean="0"/>
              <a:t>The Subcontract contained several obligations directed to B&amp;B, some of which were a time is of the essence clause, an indemnification clause, a provision by which B&amp;B was to notify MWH if B&amp;B was unable to comply with the obligations and schedule, and a provision where MWH could declare B&amp;B to be in default if B&amp;B failed to comply or if MWH found that B&amp;B would be unable to comply with its obligations in the Subcontract.</a:t>
            </a:r>
          </a:p>
        </p:txBody>
      </p:sp>
      <p:sp>
        <p:nvSpPr>
          <p:cNvPr id="2" name="Title 1"/>
          <p:cNvSpPr>
            <a:spLocks noGrp="1"/>
          </p:cNvSpPr>
          <p:nvPr>
            <p:ph type="title"/>
          </p:nvPr>
        </p:nvSpPr>
        <p:spPr/>
        <p:txBody>
          <a:bodyPr>
            <a:noAutofit/>
          </a:bodyPr>
          <a:lstStyle/>
          <a:p>
            <a:r>
              <a:rPr lang="en-US" sz="2600" u="sng" dirty="0"/>
              <a:t>MWH Constructors Inc. v. Brown and Brown Electric, Inc.</a:t>
            </a:r>
            <a:r>
              <a:rPr lang="en-US" sz="2600" dirty="0"/>
              <a:t>, No. 9:17-CV-80902, 2018 WL 2087687 (May 4, 2018)</a:t>
            </a:r>
          </a:p>
        </p:txBody>
      </p:sp>
    </p:spTree>
    <p:extLst>
      <p:ext uri="{BB962C8B-B14F-4D97-AF65-F5344CB8AC3E}">
        <p14:creationId xmlns:p14="http://schemas.microsoft.com/office/powerpoint/2010/main" val="104643142"/>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70000" lnSpcReduction="20000"/>
          </a:bodyPr>
          <a:lstStyle/>
          <a:p>
            <a:r>
              <a:rPr lang="en-US" sz="2300" dirty="0" smtClean="0"/>
              <a:t>Facts (cont.)</a:t>
            </a:r>
            <a:endParaRPr lang="en-US" sz="2300" dirty="0" smtClean="0"/>
          </a:p>
          <a:p>
            <a:r>
              <a:rPr lang="en-US" sz="2300" dirty="0" smtClean="0"/>
              <a:t>B&amp;B commenced its work on the project on March 17, 2014, and in early July 2015, B&amp;B started falling behind in its work.  </a:t>
            </a:r>
          </a:p>
          <a:p>
            <a:pPr lvl="0"/>
            <a:r>
              <a:rPr lang="en-US" sz="2300" dirty="0" smtClean="0"/>
              <a:t>MWH and B&amp;B held meetings to discuss B&amp;B’s inability to complete the work, and MWH served B&amp;B with an official notice of its failure to perform the work in a timely manner.</a:t>
            </a:r>
          </a:p>
          <a:p>
            <a:r>
              <a:rPr lang="en-US" sz="2300" dirty="0" smtClean="0"/>
              <a:t>While B&amp;B committed to increasing manpower and working on Saturdays to recover lost time, B&amp;B failed to do so and fell further behind.</a:t>
            </a:r>
          </a:p>
          <a:p>
            <a:pPr lvl="0"/>
            <a:r>
              <a:rPr lang="en-US" sz="2300" dirty="0"/>
              <a:t>MWH declared B&amp;B in default of the Subcontract and exercised its right under the Subcontract to supplement B&amp;B’s work and complete the </a:t>
            </a:r>
            <a:r>
              <a:rPr lang="en-US" sz="2300" dirty="0" smtClean="0"/>
              <a:t>project </a:t>
            </a:r>
            <a:r>
              <a:rPr lang="en-US" sz="2300" dirty="0"/>
              <a:t>at B&amp;B’s expense.  </a:t>
            </a:r>
          </a:p>
          <a:p>
            <a:pPr lvl="0"/>
            <a:r>
              <a:rPr lang="en-US" sz="2300" dirty="0" smtClean="0"/>
              <a:t>MWH </a:t>
            </a:r>
            <a:r>
              <a:rPr lang="en-US" sz="2300" dirty="0"/>
              <a:t>contracted with Curry Controls </a:t>
            </a:r>
            <a:r>
              <a:rPr lang="en-US" sz="2300" dirty="0" smtClean="0"/>
              <a:t>Company, an electrical </a:t>
            </a:r>
            <a:r>
              <a:rPr lang="en-US" sz="2300" dirty="0"/>
              <a:t>subcontractor, to supplement B&amp;B’s work.  </a:t>
            </a:r>
          </a:p>
          <a:p>
            <a:pPr lvl="0"/>
            <a:r>
              <a:rPr lang="en-US" sz="2300" dirty="0"/>
              <a:t>B&amp;B and Curry Controls both continued to work on the Project until the Project was caught </a:t>
            </a:r>
            <a:r>
              <a:rPr lang="en-US" sz="2300" dirty="0" smtClean="0"/>
              <a:t>up, and, thereafter, the project was completed.  </a:t>
            </a:r>
            <a:endParaRPr lang="en-US" sz="2300" dirty="0"/>
          </a:p>
          <a:p>
            <a:pPr lvl="0"/>
            <a:r>
              <a:rPr lang="en-US" sz="2300" dirty="0" smtClean="0"/>
              <a:t>MWH </a:t>
            </a:r>
            <a:r>
              <a:rPr lang="en-US" sz="2300" dirty="0"/>
              <a:t>ultimately paid </a:t>
            </a:r>
            <a:r>
              <a:rPr lang="en-US" sz="2300" dirty="0" smtClean="0"/>
              <a:t>B&amp;B, </a:t>
            </a:r>
            <a:r>
              <a:rPr lang="en-US" sz="2300" dirty="0"/>
              <a:t>paid Curry </a:t>
            </a:r>
            <a:r>
              <a:rPr lang="en-US" sz="2300" dirty="0" smtClean="0"/>
              <a:t>Controls, </a:t>
            </a:r>
            <a:r>
              <a:rPr lang="en-US" sz="2300" dirty="0"/>
              <a:t>and  directly paid eight of B&amp;B’s lower-tier subcontractors </a:t>
            </a:r>
            <a:r>
              <a:rPr lang="en-US" sz="2300" dirty="0" smtClean="0"/>
              <a:t>for work on the project.  </a:t>
            </a:r>
            <a:endParaRPr lang="en-US" sz="2300" dirty="0"/>
          </a:p>
          <a:p>
            <a:endParaRPr lang="en-US" sz="2200" dirty="0" smtClean="0"/>
          </a:p>
          <a:p>
            <a:pPr lvl="0"/>
            <a:endParaRPr lang="en-US" sz="2000" dirty="0"/>
          </a:p>
        </p:txBody>
      </p:sp>
      <p:sp>
        <p:nvSpPr>
          <p:cNvPr id="2" name="Title 1"/>
          <p:cNvSpPr>
            <a:spLocks noGrp="1"/>
          </p:cNvSpPr>
          <p:nvPr>
            <p:ph type="title"/>
          </p:nvPr>
        </p:nvSpPr>
        <p:spPr/>
        <p:txBody>
          <a:bodyPr>
            <a:noAutofit/>
          </a:bodyPr>
          <a:lstStyle/>
          <a:p>
            <a:r>
              <a:rPr lang="en-US" sz="2600" u="sng" dirty="0"/>
              <a:t>MWH Constructors Inc. v. Brown and Brown Electric, Inc.</a:t>
            </a:r>
            <a:r>
              <a:rPr lang="en-US" sz="2600" dirty="0"/>
              <a:t>, No. 9:17-CV-80902, 2018 WL 2087687 (May 4, 2018)</a:t>
            </a:r>
          </a:p>
        </p:txBody>
      </p:sp>
    </p:spTree>
    <p:extLst>
      <p:ext uri="{BB962C8B-B14F-4D97-AF65-F5344CB8AC3E}">
        <p14:creationId xmlns:p14="http://schemas.microsoft.com/office/powerpoint/2010/main" val="2079072830"/>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r>
              <a:rPr lang="en-US" sz="2400" dirty="0" smtClean="0"/>
              <a:t>Rulings</a:t>
            </a:r>
            <a:endParaRPr lang="en-US" sz="2400" dirty="0" smtClean="0"/>
          </a:p>
          <a:p>
            <a:pPr lvl="0"/>
            <a:r>
              <a:rPr lang="en-US" sz="2000" dirty="0"/>
              <a:t>The </a:t>
            </a:r>
            <a:r>
              <a:rPr lang="en-US" sz="2000" dirty="0" smtClean="0"/>
              <a:t>Subcontract was unambiguous, and, therefore, B&amp;B </a:t>
            </a:r>
            <a:r>
              <a:rPr lang="en-US" sz="2000" dirty="0"/>
              <a:t>was liable to MWH for its breaches of the Subcontract.  </a:t>
            </a:r>
          </a:p>
          <a:p>
            <a:pPr lvl="0"/>
            <a:r>
              <a:rPr lang="en-US" sz="2000" dirty="0" smtClean="0"/>
              <a:t>B&amp;B </a:t>
            </a:r>
            <a:r>
              <a:rPr lang="en-US" sz="2000" dirty="0"/>
              <a:t>never pursued the remedy in the contract requiring that B&amp;B notify MWH if it was unable to comply with the schedule and request additional time by which to comply.  </a:t>
            </a:r>
          </a:p>
          <a:p>
            <a:pPr lvl="0"/>
            <a:r>
              <a:rPr lang="en-US" sz="2000" dirty="0" smtClean="0"/>
              <a:t>MWH </a:t>
            </a:r>
            <a:r>
              <a:rPr lang="en-US" sz="2000" dirty="0"/>
              <a:t>established B&amp;B’s inability to comply with the Subcontract and was, therefore, entitled to declare B&amp;B in default and enforce its remedies under the contract.  </a:t>
            </a:r>
          </a:p>
          <a:p>
            <a:pPr lvl="0"/>
            <a:r>
              <a:rPr lang="en-US" sz="2000" dirty="0" smtClean="0"/>
              <a:t>Because </a:t>
            </a:r>
            <a:r>
              <a:rPr lang="en-US" sz="2000" dirty="0"/>
              <a:t>B&amp;B breached the contract B&amp;B was required to indemnify MWH for its damages, losses, costs, and expenses incurred.  </a:t>
            </a:r>
          </a:p>
          <a:p>
            <a:endParaRPr lang="en-US" sz="2200" dirty="0" smtClean="0"/>
          </a:p>
          <a:p>
            <a:pPr lvl="0"/>
            <a:endParaRPr lang="en-US" sz="2000" dirty="0"/>
          </a:p>
        </p:txBody>
      </p:sp>
      <p:sp>
        <p:nvSpPr>
          <p:cNvPr id="2" name="Title 1"/>
          <p:cNvSpPr>
            <a:spLocks noGrp="1"/>
          </p:cNvSpPr>
          <p:nvPr>
            <p:ph type="title"/>
          </p:nvPr>
        </p:nvSpPr>
        <p:spPr/>
        <p:txBody>
          <a:bodyPr>
            <a:noAutofit/>
          </a:bodyPr>
          <a:lstStyle/>
          <a:p>
            <a:r>
              <a:rPr lang="en-US" sz="2600" u="sng" dirty="0"/>
              <a:t>MWH Constructors Inc. v. Brown and Brown Electric, Inc.</a:t>
            </a:r>
            <a:r>
              <a:rPr lang="en-US" sz="2600" dirty="0"/>
              <a:t>, No. 9:17-CV-80902, 2018 WL 2087687 (May 4, 2018)</a:t>
            </a:r>
          </a:p>
        </p:txBody>
      </p:sp>
    </p:spTree>
    <p:extLst>
      <p:ext uri="{BB962C8B-B14F-4D97-AF65-F5344CB8AC3E}">
        <p14:creationId xmlns:p14="http://schemas.microsoft.com/office/powerpoint/2010/main" val="4224856387"/>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sz="2400" dirty="0" smtClean="0"/>
              <a:t>Interesting Points / Key Points</a:t>
            </a:r>
            <a:endParaRPr lang="en-US" sz="2400" dirty="0" smtClean="0"/>
          </a:p>
          <a:p>
            <a:pPr lvl="0"/>
            <a:r>
              <a:rPr lang="en-US" sz="2000" dirty="0"/>
              <a:t>The court will enforce time is of the essence provisions and provisions entitling one party to step in and complete work on behalf of the other party and at that party’s expense so long as the contract is unambiguous and freely entered into by the parties. </a:t>
            </a:r>
            <a:endParaRPr lang="en-US" sz="2200" dirty="0" smtClean="0"/>
          </a:p>
          <a:p>
            <a:pPr lvl="0"/>
            <a:endParaRPr lang="en-US" sz="2000" dirty="0"/>
          </a:p>
        </p:txBody>
      </p:sp>
      <p:sp>
        <p:nvSpPr>
          <p:cNvPr id="2" name="Title 1"/>
          <p:cNvSpPr>
            <a:spLocks noGrp="1"/>
          </p:cNvSpPr>
          <p:nvPr>
            <p:ph type="title"/>
          </p:nvPr>
        </p:nvSpPr>
        <p:spPr/>
        <p:txBody>
          <a:bodyPr>
            <a:noAutofit/>
          </a:bodyPr>
          <a:lstStyle/>
          <a:p>
            <a:r>
              <a:rPr lang="en-US" sz="2600" u="sng" dirty="0"/>
              <a:t>MWH Constructors Inc. v. Brown and Brown Electric, Inc.</a:t>
            </a:r>
            <a:r>
              <a:rPr lang="en-US" sz="2600" dirty="0"/>
              <a:t>, No. 9:17-CV-80902, 2018 WL 2087687 (May 4, 2018)</a:t>
            </a:r>
          </a:p>
        </p:txBody>
      </p:sp>
    </p:spTree>
    <p:extLst>
      <p:ext uri="{BB962C8B-B14F-4D97-AF65-F5344CB8AC3E}">
        <p14:creationId xmlns:p14="http://schemas.microsoft.com/office/powerpoint/2010/main" val="425134593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057400"/>
            <a:ext cx="8229600" cy="4068763"/>
          </a:xfrm>
        </p:spPr>
        <p:txBody>
          <a:bodyPr>
            <a:normAutofit fontScale="77500" lnSpcReduction="20000"/>
          </a:bodyPr>
          <a:lstStyle/>
          <a:p>
            <a:r>
              <a:rPr lang="en-US" sz="2600" dirty="0" smtClean="0"/>
              <a:t>Facts</a:t>
            </a:r>
          </a:p>
          <a:p>
            <a:r>
              <a:rPr lang="en-US" sz="2600" dirty="0" smtClean="0"/>
              <a:t>The defendant engineer Sea Diversified designed </a:t>
            </a:r>
            <a:r>
              <a:rPr lang="en-US" sz="2600" dirty="0" smtClean="0"/>
              <a:t>a concrete runway slab for plaintiff Inlet </a:t>
            </a:r>
            <a:r>
              <a:rPr lang="en-US" sz="2600" dirty="0" smtClean="0"/>
              <a:t>Marina </a:t>
            </a:r>
            <a:r>
              <a:rPr lang="en-US" sz="2600" dirty="0" smtClean="0"/>
              <a:t>that permitted forklifts to transport boats from a boat barn to the water launch area.</a:t>
            </a:r>
            <a:r>
              <a:rPr lang="en-US" sz="2600" dirty="0" smtClean="0"/>
              <a:t> </a:t>
            </a:r>
          </a:p>
          <a:p>
            <a:r>
              <a:rPr lang="en-US" sz="2600" dirty="0" smtClean="0"/>
              <a:t>The slab developed cracks, spalling, and other deterioration over a period of time. </a:t>
            </a:r>
          </a:p>
          <a:p>
            <a:r>
              <a:rPr lang="en-US" sz="2600" dirty="0" smtClean="0"/>
              <a:t>Inlet Marina emailed Sea Diversified to let the company know about damage to the concrete runway slab and also threatened legal action against Sea Diversified.</a:t>
            </a:r>
          </a:p>
          <a:p>
            <a:r>
              <a:rPr lang="en-US" sz="2600" dirty="0" smtClean="0"/>
              <a:t>More than </a:t>
            </a:r>
            <a:r>
              <a:rPr lang="en-US" sz="2600" dirty="0" smtClean="0"/>
              <a:t>six years later, t</a:t>
            </a:r>
            <a:r>
              <a:rPr lang="en-US" sz="2600" dirty="0" smtClean="0"/>
              <a:t>he </a:t>
            </a:r>
            <a:r>
              <a:rPr lang="en-US" sz="2600" dirty="0"/>
              <a:t>plaintiff Inlet Marina sued the </a:t>
            </a:r>
            <a:r>
              <a:rPr lang="en-US" sz="2600" dirty="0" smtClean="0"/>
              <a:t>defendant-engineer Sea </a:t>
            </a:r>
            <a:r>
              <a:rPr lang="en-US" sz="2600" dirty="0"/>
              <a:t>Diversified in alternative causes of action arising from </a:t>
            </a:r>
            <a:r>
              <a:rPr lang="en-US" sz="2600" dirty="0" smtClean="0"/>
              <a:t>the </a:t>
            </a:r>
            <a:r>
              <a:rPr lang="en-US" sz="2600" dirty="0"/>
              <a:t>defendant-engineer's design of </a:t>
            </a:r>
            <a:r>
              <a:rPr lang="en-US" sz="2600" dirty="0" smtClean="0"/>
              <a:t>the concrete slab. </a:t>
            </a:r>
          </a:p>
          <a:p>
            <a:r>
              <a:rPr lang="en-US" sz="2600" dirty="0" smtClean="0"/>
              <a:t>Sea Diversified</a:t>
            </a:r>
            <a:r>
              <a:rPr lang="en-US" sz="2600" dirty="0" smtClean="0"/>
              <a:t> moved for summary judgment based on SOL.</a:t>
            </a:r>
            <a:endParaRPr lang="en-US" sz="2600" dirty="0"/>
          </a:p>
          <a:p>
            <a:pPr marL="0" lvl="0" indent="0">
              <a:buNone/>
            </a:pPr>
            <a:endParaRPr lang="en-US" sz="2400" dirty="0"/>
          </a:p>
          <a:p>
            <a:pPr marL="0" indent="0">
              <a:buNone/>
            </a:pPr>
            <a:endParaRPr lang="en-US" dirty="0" smtClean="0"/>
          </a:p>
          <a:p>
            <a:endParaRPr lang="en-US" dirty="0"/>
          </a:p>
        </p:txBody>
      </p:sp>
      <p:sp>
        <p:nvSpPr>
          <p:cNvPr id="2" name="Title 1"/>
          <p:cNvSpPr>
            <a:spLocks noGrp="1"/>
          </p:cNvSpPr>
          <p:nvPr>
            <p:ph type="title"/>
          </p:nvPr>
        </p:nvSpPr>
        <p:spPr/>
        <p:txBody>
          <a:bodyPr>
            <a:normAutofit fontScale="90000"/>
          </a:bodyPr>
          <a:lstStyle/>
          <a:p>
            <a:r>
              <a:rPr lang="en-US" sz="2900" u="sng" dirty="0" smtClean="0"/>
              <a:t>Inlet </a:t>
            </a:r>
            <a:r>
              <a:rPr lang="en-US" sz="2900" u="sng" dirty="0"/>
              <a:t>Marina of Palm Beach Ltd. v. Sea Diversified, Inc.</a:t>
            </a:r>
            <a:r>
              <a:rPr lang="en-US" sz="2900" dirty="0"/>
              <a:t>, --- So. </a:t>
            </a:r>
            <a:r>
              <a:rPr lang="en-US" sz="2900" dirty="0" err="1"/>
              <a:t>3d</a:t>
            </a:r>
            <a:r>
              <a:rPr lang="en-US" sz="2900" dirty="0"/>
              <a:t> ---, 2018 WL 636210 (Fla. 4th </a:t>
            </a:r>
            <a:r>
              <a:rPr lang="en-US" sz="2900" dirty="0" err="1"/>
              <a:t>DCA</a:t>
            </a:r>
            <a:r>
              <a:rPr lang="en-US" sz="2900" dirty="0"/>
              <a:t> Jan. 31, 2018)</a:t>
            </a:r>
          </a:p>
        </p:txBody>
      </p:sp>
    </p:spTree>
    <p:extLst>
      <p:ext uri="{BB962C8B-B14F-4D97-AF65-F5344CB8AC3E}">
        <p14:creationId xmlns:p14="http://schemas.microsoft.com/office/powerpoint/2010/main" val="169899227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057400"/>
            <a:ext cx="8229600" cy="4068763"/>
          </a:xfrm>
        </p:spPr>
        <p:txBody>
          <a:bodyPr>
            <a:normAutofit/>
          </a:bodyPr>
          <a:lstStyle/>
          <a:p>
            <a:pPr algn="just"/>
            <a:r>
              <a:rPr lang="en-US" sz="2400" dirty="0" smtClean="0"/>
              <a:t>Ruling</a:t>
            </a:r>
          </a:p>
          <a:p>
            <a:pPr algn="just"/>
            <a:r>
              <a:rPr lang="en-US" sz="2400" dirty="0" smtClean="0">
                <a:effectLst/>
                <a:ea typeface="Calibri"/>
              </a:rPr>
              <a:t>Summary judgment entered in favor of the defendant-engineer Sea Diversified based on the running of the four-year statute of limitations.</a:t>
            </a:r>
          </a:p>
          <a:p>
            <a:pPr algn="just"/>
            <a:r>
              <a:rPr lang="en-US" sz="2400" dirty="0" smtClean="0">
                <a:effectLst/>
                <a:ea typeface="Calibri"/>
              </a:rPr>
              <a:t>The Fourth District reversed the trial court’s entry of summary judgment finding that whether</a:t>
            </a:r>
            <a:r>
              <a:rPr lang="en-US" sz="2400" i="1" dirty="0" smtClean="0">
                <a:effectLst/>
                <a:ea typeface="Calibri"/>
              </a:rPr>
              <a:t> </a:t>
            </a:r>
            <a:r>
              <a:rPr lang="en-US" sz="2400" dirty="0" smtClean="0">
                <a:effectLst/>
                <a:ea typeface="Calibri"/>
              </a:rPr>
              <a:t>facts and 	circumstances were sufficient to put the marina on notice that a cause of action existed before the four-year limitations period expired should be a question for the jury</a:t>
            </a:r>
            <a:r>
              <a:rPr lang="en-US" sz="2400" dirty="0" smtClean="0"/>
              <a:t>.</a:t>
            </a:r>
            <a:endParaRPr lang="en-US" sz="2400" dirty="0"/>
          </a:p>
          <a:p>
            <a:pPr marL="0" lvl="0" indent="0">
              <a:buNone/>
            </a:pPr>
            <a:endParaRPr lang="en-US" sz="2400" dirty="0"/>
          </a:p>
          <a:p>
            <a:pPr marL="0" indent="0">
              <a:buNone/>
            </a:pPr>
            <a:endParaRPr lang="en-US" dirty="0" smtClean="0"/>
          </a:p>
          <a:p>
            <a:endParaRPr lang="en-US" dirty="0"/>
          </a:p>
        </p:txBody>
      </p:sp>
      <p:sp>
        <p:nvSpPr>
          <p:cNvPr id="2" name="Title 1"/>
          <p:cNvSpPr>
            <a:spLocks noGrp="1"/>
          </p:cNvSpPr>
          <p:nvPr>
            <p:ph type="title"/>
          </p:nvPr>
        </p:nvSpPr>
        <p:spPr/>
        <p:txBody>
          <a:bodyPr>
            <a:normAutofit fontScale="90000"/>
          </a:bodyPr>
          <a:lstStyle/>
          <a:p>
            <a:r>
              <a:rPr lang="en-US" sz="2900" u="sng" dirty="0" smtClean="0"/>
              <a:t>Inlet </a:t>
            </a:r>
            <a:r>
              <a:rPr lang="en-US" sz="2900" u="sng" dirty="0"/>
              <a:t>Marina of Palm Beach Ltd. v. Sea Diversified, Inc.</a:t>
            </a:r>
            <a:r>
              <a:rPr lang="en-US" sz="2900" dirty="0"/>
              <a:t>, --- So. </a:t>
            </a:r>
            <a:r>
              <a:rPr lang="en-US" sz="2900" dirty="0" err="1"/>
              <a:t>3d</a:t>
            </a:r>
            <a:r>
              <a:rPr lang="en-US" sz="2900" dirty="0"/>
              <a:t> ---, 2018 WL 636210 (Fla. 4th </a:t>
            </a:r>
            <a:r>
              <a:rPr lang="en-US" sz="2900" dirty="0" err="1"/>
              <a:t>DCA</a:t>
            </a:r>
            <a:r>
              <a:rPr lang="en-US" sz="2900" dirty="0"/>
              <a:t> Jan. 31, 2018)</a:t>
            </a:r>
          </a:p>
        </p:txBody>
      </p:sp>
    </p:spTree>
    <p:extLst>
      <p:ext uri="{BB962C8B-B14F-4D97-AF65-F5344CB8AC3E}">
        <p14:creationId xmlns:p14="http://schemas.microsoft.com/office/powerpoint/2010/main" val="109281401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057400"/>
            <a:ext cx="8229600" cy="4068763"/>
          </a:xfrm>
        </p:spPr>
        <p:txBody>
          <a:bodyPr>
            <a:normAutofit fontScale="92500"/>
          </a:bodyPr>
          <a:lstStyle/>
          <a:p>
            <a:r>
              <a:rPr lang="en-US" sz="2400" dirty="0" smtClean="0"/>
              <a:t>Interesting Points / Key Points</a:t>
            </a:r>
          </a:p>
          <a:p>
            <a:r>
              <a:rPr lang="en-US" sz="2400" dirty="0" smtClean="0"/>
              <a:t>Not always clear when there is an obvious manifestation of defect to trigger SOL.</a:t>
            </a:r>
            <a:r>
              <a:rPr lang="en-US" sz="2400" dirty="0" smtClean="0">
                <a:effectLst/>
                <a:ea typeface="Calibri"/>
              </a:rPr>
              <a:t> </a:t>
            </a:r>
            <a:r>
              <a:rPr lang="en-US" sz="2400" dirty="0"/>
              <a:t>	</a:t>
            </a:r>
          </a:p>
          <a:p>
            <a:r>
              <a:rPr lang="en-US" sz="2400" dirty="0" smtClean="0"/>
              <a:t>One might think the plaintiff’s threatening to sue over the cracks 6 years prior was sufficient notice but the 	Fourth District determined otherwise.</a:t>
            </a:r>
          </a:p>
          <a:p>
            <a:r>
              <a:rPr lang="en-US" sz="2400" dirty="0" smtClean="0">
                <a:effectLst/>
                <a:ea typeface="Calibri"/>
              </a:rPr>
              <a:t>Note: Defendant Sea Diversified has appealed this ruling so it will be interesting to see what happens with this case.</a:t>
            </a:r>
          </a:p>
          <a:p>
            <a:r>
              <a:rPr lang="en-US" sz="2400" dirty="0" smtClean="0">
                <a:effectLst/>
                <a:ea typeface="Calibri"/>
              </a:rPr>
              <a:t>Note: </a:t>
            </a:r>
            <a:r>
              <a:rPr lang="en-US" sz="2400" dirty="0"/>
              <a:t>This opinion has not been released for </a:t>
            </a:r>
            <a:r>
              <a:rPr lang="en-US" sz="2400" dirty="0" smtClean="0"/>
              <a:t>publication </a:t>
            </a:r>
            <a:r>
              <a:rPr lang="en-US" sz="2400" dirty="0"/>
              <a:t>in the permanent law reports. Until released, </a:t>
            </a:r>
            <a:r>
              <a:rPr lang="en-US" sz="2400" dirty="0" smtClean="0"/>
              <a:t>it </a:t>
            </a:r>
            <a:r>
              <a:rPr lang="en-US" sz="2400" dirty="0"/>
              <a:t>is subject to revision or </a:t>
            </a:r>
            <a:r>
              <a:rPr lang="en-US" sz="2400" dirty="0" smtClean="0"/>
              <a:t>withdrawal</a:t>
            </a:r>
            <a:r>
              <a:rPr lang="en-US" sz="2400" dirty="0" smtClean="0">
                <a:effectLst/>
                <a:ea typeface="Calibri"/>
              </a:rPr>
              <a:t>.</a:t>
            </a:r>
            <a:endParaRPr lang="en-US" sz="2400" dirty="0"/>
          </a:p>
          <a:p>
            <a:pPr marL="0" lvl="0" indent="0">
              <a:buNone/>
            </a:pPr>
            <a:endParaRPr lang="en-US" sz="2400" dirty="0"/>
          </a:p>
          <a:p>
            <a:pPr marL="0" indent="0">
              <a:buNone/>
            </a:pPr>
            <a:endParaRPr lang="en-US" dirty="0" smtClean="0"/>
          </a:p>
          <a:p>
            <a:endParaRPr lang="en-US" dirty="0"/>
          </a:p>
        </p:txBody>
      </p:sp>
      <p:sp>
        <p:nvSpPr>
          <p:cNvPr id="2" name="Title 1"/>
          <p:cNvSpPr>
            <a:spLocks noGrp="1"/>
          </p:cNvSpPr>
          <p:nvPr>
            <p:ph type="title"/>
          </p:nvPr>
        </p:nvSpPr>
        <p:spPr/>
        <p:txBody>
          <a:bodyPr>
            <a:normAutofit fontScale="90000"/>
          </a:bodyPr>
          <a:lstStyle/>
          <a:p>
            <a:r>
              <a:rPr lang="en-US" sz="2900" u="sng" dirty="0" smtClean="0"/>
              <a:t>Inlet </a:t>
            </a:r>
            <a:r>
              <a:rPr lang="en-US" sz="2900" u="sng" dirty="0"/>
              <a:t>Marina of Palm Beach Ltd. v. Sea Diversified, Inc.</a:t>
            </a:r>
            <a:r>
              <a:rPr lang="en-US" sz="2900" dirty="0"/>
              <a:t>, --- So. </a:t>
            </a:r>
            <a:r>
              <a:rPr lang="en-US" sz="2900" dirty="0" err="1"/>
              <a:t>3d</a:t>
            </a:r>
            <a:r>
              <a:rPr lang="en-US" sz="2900" dirty="0"/>
              <a:t> ---, 2018 WL 636210 (Fla. 4th </a:t>
            </a:r>
            <a:r>
              <a:rPr lang="en-US" sz="2900" dirty="0" err="1"/>
              <a:t>DCA</a:t>
            </a:r>
            <a:r>
              <a:rPr lang="en-US" sz="2900" dirty="0"/>
              <a:t> Jan. 31, 2018)</a:t>
            </a:r>
          </a:p>
        </p:txBody>
      </p:sp>
    </p:spTree>
    <p:extLst>
      <p:ext uri="{BB962C8B-B14F-4D97-AF65-F5344CB8AC3E}">
        <p14:creationId xmlns:p14="http://schemas.microsoft.com/office/powerpoint/2010/main" val="182502743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a:t>Indemnification &amp; Interpretation of Section 725.06, Florida Statutes </a:t>
            </a:r>
            <a:endParaRPr lang="en-US" dirty="0" smtClean="0"/>
          </a:p>
          <a:p>
            <a:r>
              <a:rPr lang="en-US" dirty="0" smtClean="0"/>
              <a:t>Takeaway – Section 725.06, Florida Statutes, only applies to indemnity agreements in construction contracts associated with a building, structure, appurtenance or appliance.</a:t>
            </a:r>
            <a:endParaRPr lang="en-US" dirty="0"/>
          </a:p>
        </p:txBody>
      </p:sp>
      <p:sp>
        <p:nvSpPr>
          <p:cNvPr id="2" name="Title 1"/>
          <p:cNvSpPr>
            <a:spLocks noGrp="1"/>
          </p:cNvSpPr>
          <p:nvPr>
            <p:ph type="title"/>
          </p:nvPr>
        </p:nvSpPr>
        <p:spPr/>
        <p:txBody>
          <a:bodyPr>
            <a:normAutofit/>
          </a:bodyPr>
          <a:lstStyle/>
          <a:p>
            <a:r>
              <a:rPr lang="en-US" sz="2600" u="sng" dirty="0"/>
              <a:t>Blok Builders, LLC v. </a:t>
            </a:r>
            <a:r>
              <a:rPr lang="en-US" sz="2600" u="sng" dirty="0" err="1"/>
              <a:t>Katryniok</a:t>
            </a:r>
            <a:r>
              <a:rPr lang="en-US" sz="2600" dirty="0"/>
              <a:t>, --- So. </a:t>
            </a:r>
            <a:r>
              <a:rPr lang="en-US" sz="2600" dirty="0" err="1"/>
              <a:t>3d</a:t>
            </a:r>
            <a:r>
              <a:rPr lang="en-US" sz="2600" dirty="0"/>
              <a:t> ---, 2018 WL 1940951 (Fla. 4th</a:t>
            </a:r>
            <a:r>
              <a:rPr lang="en-US" sz="2600" baseline="30000" dirty="0"/>
              <a:t> </a:t>
            </a:r>
            <a:r>
              <a:rPr lang="en-US" sz="2600" dirty="0" err="1"/>
              <a:t>DCA</a:t>
            </a:r>
            <a:r>
              <a:rPr lang="en-US" sz="2600" dirty="0"/>
              <a:t> April 25, 2018)</a:t>
            </a:r>
          </a:p>
        </p:txBody>
      </p:sp>
    </p:spTree>
    <p:extLst>
      <p:ext uri="{BB962C8B-B14F-4D97-AF65-F5344CB8AC3E}">
        <p14:creationId xmlns:p14="http://schemas.microsoft.com/office/powerpoint/2010/main" val="366295560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r>
              <a:rPr lang="en-US" dirty="0" smtClean="0"/>
              <a:t>Facts</a:t>
            </a:r>
          </a:p>
          <a:p>
            <a:r>
              <a:rPr lang="en-US" dirty="0" smtClean="0"/>
              <a:t>BellSouth </a:t>
            </a:r>
            <a:r>
              <a:rPr lang="en-US" dirty="0"/>
              <a:t>contracted with </a:t>
            </a:r>
            <a:r>
              <a:rPr lang="en-US" dirty="0" err="1"/>
              <a:t>Mastec</a:t>
            </a:r>
            <a:r>
              <a:rPr lang="en-US" dirty="0"/>
              <a:t> </a:t>
            </a:r>
            <a:r>
              <a:rPr lang="en-US" dirty="0" smtClean="0"/>
              <a:t>North American (“</a:t>
            </a:r>
            <a:r>
              <a:rPr lang="en-US" dirty="0" err="1"/>
              <a:t>Mastec</a:t>
            </a:r>
            <a:r>
              <a:rPr lang="en-US" dirty="0"/>
              <a:t>”) to </a:t>
            </a:r>
            <a:r>
              <a:rPr lang="en-US" dirty="0" smtClean="0"/>
              <a:t>perform </a:t>
            </a:r>
            <a:r>
              <a:rPr lang="en-US" dirty="0"/>
              <a:t>work </a:t>
            </a:r>
            <a:r>
              <a:rPr lang="en-US" dirty="0" smtClean="0"/>
              <a:t>necessary </a:t>
            </a:r>
            <a:r>
              <a:rPr lang="en-US" dirty="0"/>
              <a:t>to </a:t>
            </a:r>
            <a:r>
              <a:rPr lang="en-US" dirty="0" smtClean="0"/>
              <a:t>provide </a:t>
            </a:r>
            <a:r>
              <a:rPr lang="en-US" dirty="0"/>
              <a:t>access to </a:t>
            </a:r>
            <a:r>
              <a:rPr lang="en-US" dirty="0" smtClean="0"/>
              <a:t>underground utility lines </a:t>
            </a:r>
            <a:r>
              <a:rPr lang="en-US" dirty="0"/>
              <a:t>located </a:t>
            </a:r>
            <a:r>
              <a:rPr lang="en-US" dirty="0" smtClean="0"/>
              <a:t>in </a:t>
            </a:r>
            <a:r>
              <a:rPr lang="en-US" dirty="0"/>
              <a:t>neighborhood easements </a:t>
            </a:r>
            <a:r>
              <a:rPr lang="en-US" dirty="0" smtClean="0"/>
              <a:t>in </a:t>
            </a:r>
            <a:r>
              <a:rPr lang="en-US" dirty="0"/>
              <a:t>a connection with a </a:t>
            </a:r>
            <a:r>
              <a:rPr lang="en-US" dirty="0" smtClean="0"/>
              <a:t>BellSouth project.</a:t>
            </a:r>
          </a:p>
          <a:p>
            <a:r>
              <a:rPr lang="en-US" dirty="0" err="1" smtClean="0"/>
              <a:t>Mastec</a:t>
            </a:r>
            <a:r>
              <a:rPr lang="en-US" dirty="0" smtClean="0"/>
              <a:t> </a:t>
            </a:r>
            <a:r>
              <a:rPr lang="en-US" dirty="0"/>
              <a:t>then subcontracted with Blok </a:t>
            </a:r>
            <a:r>
              <a:rPr lang="en-US" dirty="0" smtClean="0"/>
              <a:t>Builders (“</a:t>
            </a:r>
            <a:r>
              <a:rPr lang="en-US" dirty="0"/>
              <a:t>Blok”) to </a:t>
            </a:r>
            <a:r>
              <a:rPr lang="en-US" dirty="0" smtClean="0"/>
              <a:t>perform </a:t>
            </a:r>
            <a:r>
              <a:rPr lang="en-US" dirty="0"/>
              <a:t>the excavation work. </a:t>
            </a:r>
            <a:endParaRPr lang="en-US" dirty="0" smtClean="0"/>
          </a:p>
          <a:p>
            <a:r>
              <a:rPr lang="en-US" dirty="0" smtClean="0"/>
              <a:t>There was an injury to an homeowner, the homeowner sued all three entities.</a:t>
            </a:r>
          </a:p>
          <a:p>
            <a:pPr marL="0" lvl="0" indent="0">
              <a:buNone/>
            </a:pPr>
            <a:endParaRPr lang="en-US" dirty="0" smtClean="0"/>
          </a:p>
        </p:txBody>
      </p:sp>
      <p:sp>
        <p:nvSpPr>
          <p:cNvPr id="2" name="Title 1"/>
          <p:cNvSpPr>
            <a:spLocks noGrp="1"/>
          </p:cNvSpPr>
          <p:nvPr>
            <p:ph type="title"/>
          </p:nvPr>
        </p:nvSpPr>
        <p:spPr/>
        <p:txBody>
          <a:bodyPr>
            <a:normAutofit/>
          </a:bodyPr>
          <a:lstStyle/>
          <a:p>
            <a:r>
              <a:rPr lang="en-US" sz="2600" u="sng" dirty="0"/>
              <a:t>Blok Builders, LLC v. </a:t>
            </a:r>
            <a:r>
              <a:rPr lang="en-US" sz="2600" u="sng" dirty="0" err="1"/>
              <a:t>Katryniok</a:t>
            </a:r>
            <a:r>
              <a:rPr lang="en-US" sz="2600" dirty="0"/>
              <a:t>, --- So. </a:t>
            </a:r>
            <a:r>
              <a:rPr lang="en-US" sz="2600" dirty="0" err="1"/>
              <a:t>3d</a:t>
            </a:r>
            <a:r>
              <a:rPr lang="en-US" sz="2600" dirty="0"/>
              <a:t> ---, 2018 WL 1940951 (Fla. 4th</a:t>
            </a:r>
            <a:r>
              <a:rPr lang="en-US" sz="2600" baseline="30000" dirty="0"/>
              <a:t> </a:t>
            </a:r>
            <a:r>
              <a:rPr lang="en-US" sz="2600" dirty="0" err="1"/>
              <a:t>DCA</a:t>
            </a:r>
            <a:r>
              <a:rPr lang="en-US" sz="2600" dirty="0"/>
              <a:t> April 25, 2018)</a:t>
            </a:r>
          </a:p>
        </p:txBody>
      </p:sp>
    </p:spTree>
    <p:extLst>
      <p:ext uri="{BB962C8B-B14F-4D97-AF65-F5344CB8AC3E}">
        <p14:creationId xmlns:p14="http://schemas.microsoft.com/office/powerpoint/2010/main" val="338201296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85000" lnSpcReduction="10000"/>
          </a:bodyPr>
          <a:lstStyle/>
          <a:p>
            <a:r>
              <a:rPr lang="en-US" dirty="0" smtClean="0"/>
              <a:t>Facts (cont.)</a:t>
            </a:r>
          </a:p>
          <a:p>
            <a:r>
              <a:rPr lang="en-US" dirty="0" smtClean="0"/>
              <a:t>The contract between Blok and </a:t>
            </a:r>
            <a:r>
              <a:rPr lang="en-US" dirty="0" err="1" smtClean="0"/>
              <a:t>Mastec</a:t>
            </a:r>
            <a:r>
              <a:rPr lang="en-US" dirty="0" smtClean="0"/>
              <a:t> contained a provision requiring Blok to indemnify </a:t>
            </a:r>
            <a:r>
              <a:rPr lang="en-US" dirty="0" err="1" smtClean="0"/>
              <a:t>Mastec</a:t>
            </a:r>
            <a:r>
              <a:rPr lang="en-US" dirty="0" smtClean="0"/>
              <a:t> for </a:t>
            </a:r>
            <a:r>
              <a:rPr lang="en-US" dirty="0" err="1" smtClean="0"/>
              <a:t>Mastec’s</a:t>
            </a:r>
            <a:r>
              <a:rPr lang="en-US" dirty="0" smtClean="0"/>
              <a:t> own negligence and defend against any claims arising out of the contract that were brought against the indemnitees. </a:t>
            </a:r>
          </a:p>
          <a:p>
            <a:r>
              <a:rPr lang="en-US" dirty="0" smtClean="0"/>
              <a:t>The </a:t>
            </a:r>
            <a:r>
              <a:rPr lang="en-US" dirty="0"/>
              <a:t>agreement between Blok and </a:t>
            </a:r>
            <a:r>
              <a:rPr lang="en-US" dirty="0" err="1"/>
              <a:t>Mastec</a:t>
            </a:r>
            <a:r>
              <a:rPr lang="en-US" dirty="0"/>
              <a:t> </a:t>
            </a:r>
            <a:r>
              <a:rPr lang="en-US" dirty="0" smtClean="0"/>
              <a:t>incorporated the </a:t>
            </a:r>
            <a:r>
              <a:rPr lang="en-US" dirty="0"/>
              <a:t>terms of the contract </a:t>
            </a:r>
            <a:r>
              <a:rPr lang="en-US" dirty="0" smtClean="0"/>
              <a:t>between </a:t>
            </a:r>
            <a:r>
              <a:rPr lang="en-US" dirty="0" err="1"/>
              <a:t>Mastec</a:t>
            </a:r>
            <a:r>
              <a:rPr lang="en-US" dirty="0"/>
              <a:t> and </a:t>
            </a:r>
            <a:r>
              <a:rPr lang="en-US" dirty="0" smtClean="0"/>
              <a:t>BellSouth</a:t>
            </a:r>
            <a:r>
              <a:rPr lang="en-US" dirty="0"/>
              <a:t>, which </a:t>
            </a:r>
            <a:r>
              <a:rPr lang="en-US" dirty="0" smtClean="0"/>
              <a:t>contained </a:t>
            </a:r>
            <a:r>
              <a:rPr lang="en-US" dirty="0"/>
              <a:t>a similar indemnification </a:t>
            </a:r>
            <a:r>
              <a:rPr lang="en-US" dirty="0" smtClean="0"/>
              <a:t>provision requiring </a:t>
            </a:r>
            <a:r>
              <a:rPr lang="en-US" dirty="0" err="1"/>
              <a:t>Mastec</a:t>
            </a:r>
            <a:r>
              <a:rPr lang="en-US" dirty="0"/>
              <a:t> to indemnify BellSouth. </a:t>
            </a:r>
            <a:endParaRPr lang="en-US" dirty="0" smtClean="0"/>
          </a:p>
          <a:p>
            <a:r>
              <a:rPr lang="en-US" dirty="0" smtClean="0"/>
              <a:t>Blok </a:t>
            </a:r>
            <a:r>
              <a:rPr lang="en-US" dirty="0"/>
              <a:t>argued that the </a:t>
            </a:r>
            <a:r>
              <a:rPr lang="en-US" dirty="0" smtClean="0"/>
              <a:t>indemnification provisions </a:t>
            </a:r>
            <a:r>
              <a:rPr lang="en-US" dirty="0"/>
              <a:t>were invalid because the </a:t>
            </a:r>
            <a:r>
              <a:rPr lang="en-US" dirty="0" smtClean="0"/>
              <a:t>contracts did </a:t>
            </a:r>
            <a:r>
              <a:rPr lang="en-US" dirty="0"/>
              <a:t>not contain a monetary limitation and, </a:t>
            </a:r>
            <a:r>
              <a:rPr lang="en-US" dirty="0" smtClean="0"/>
              <a:t>therefore</a:t>
            </a:r>
            <a:r>
              <a:rPr lang="en-US" dirty="0"/>
              <a:t>, failed to comply with section </a:t>
            </a:r>
            <a:r>
              <a:rPr lang="en-US" dirty="0" smtClean="0"/>
              <a:t>725.06</a:t>
            </a:r>
            <a:r>
              <a:rPr lang="en-US" dirty="0"/>
              <a:t>. </a:t>
            </a:r>
          </a:p>
          <a:p>
            <a:pPr marL="0" indent="0">
              <a:buNone/>
            </a:pPr>
            <a:endParaRPr lang="en-US" dirty="0" smtClean="0"/>
          </a:p>
        </p:txBody>
      </p:sp>
      <p:sp>
        <p:nvSpPr>
          <p:cNvPr id="2" name="Title 1"/>
          <p:cNvSpPr>
            <a:spLocks noGrp="1"/>
          </p:cNvSpPr>
          <p:nvPr>
            <p:ph type="title"/>
          </p:nvPr>
        </p:nvSpPr>
        <p:spPr/>
        <p:txBody>
          <a:bodyPr>
            <a:normAutofit/>
          </a:bodyPr>
          <a:lstStyle/>
          <a:p>
            <a:r>
              <a:rPr lang="en-US" sz="2600" u="sng" dirty="0" smtClean="0"/>
              <a:t>Blok Builders, LLC v. </a:t>
            </a:r>
            <a:r>
              <a:rPr lang="en-US" sz="2600" u="sng" dirty="0" err="1" smtClean="0"/>
              <a:t>Katryniok</a:t>
            </a:r>
            <a:r>
              <a:rPr lang="en-US" sz="2600" dirty="0" smtClean="0"/>
              <a:t>, --- So. </a:t>
            </a:r>
            <a:r>
              <a:rPr lang="en-US" sz="2600" dirty="0" err="1" smtClean="0"/>
              <a:t>3d</a:t>
            </a:r>
            <a:r>
              <a:rPr lang="en-US" sz="2600" dirty="0" smtClean="0"/>
              <a:t> ---, 2018 WL 1940951 (Fla. 4th</a:t>
            </a:r>
            <a:r>
              <a:rPr lang="en-US" sz="2600" baseline="30000" dirty="0" smtClean="0"/>
              <a:t> </a:t>
            </a:r>
            <a:r>
              <a:rPr lang="en-US" sz="2600" dirty="0" err="1" smtClean="0"/>
              <a:t>DCA</a:t>
            </a:r>
            <a:r>
              <a:rPr lang="en-US" sz="2600" dirty="0" smtClean="0"/>
              <a:t> April 25, 2018)</a:t>
            </a:r>
            <a:endParaRPr lang="en-US" sz="2600" dirty="0"/>
          </a:p>
        </p:txBody>
      </p:sp>
    </p:spTree>
    <p:extLst>
      <p:ext uri="{BB962C8B-B14F-4D97-AF65-F5344CB8AC3E}">
        <p14:creationId xmlns:p14="http://schemas.microsoft.com/office/powerpoint/2010/main" val="2379078208"/>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Hardcover">
  <a:themeElements>
    <a:clrScheme name="Hardcover">
      <a:dk1>
        <a:sysClr val="windowText" lastClr="000000"/>
      </a:dk1>
      <a:lt1>
        <a:sysClr val="window" lastClr="FFFFFF"/>
      </a:lt1>
      <a:dk2>
        <a:srgbClr val="895D1D"/>
      </a:dk2>
      <a:lt2>
        <a:srgbClr val="ECE9C6"/>
      </a:lt2>
      <a:accent1>
        <a:srgbClr val="873624"/>
      </a:accent1>
      <a:accent2>
        <a:srgbClr val="D6862D"/>
      </a:accent2>
      <a:accent3>
        <a:srgbClr val="D0BE40"/>
      </a:accent3>
      <a:accent4>
        <a:srgbClr val="877F6C"/>
      </a:accent4>
      <a:accent5>
        <a:srgbClr val="972109"/>
      </a:accent5>
      <a:accent6>
        <a:srgbClr val="AEB795"/>
      </a:accent6>
      <a:hlink>
        <a:srgbClr val="CC9900"/>
      </a:hlink>
      <a:folHlink>
        <a:srgbClr val="B2B2B2"/>
      </a:folHlink>
    </a:clrScheme>
    <a:fontScheme name="Hardcover">
      <a:majorFont>
        <a:latin typeface="Book Antiqua"/>
        <a:ea typeface=""/>
        <a:cs typeface=""/>
        <a:font script="Grek" typeface="Times New Roman"/>
        <a:font script="Cyrl" typeface="Times New Roman"/>
        <a:font script="Jpan" typeface="HGS明朝E"/>
        <a:font script="Hang" typeface="궁서"/>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Book Antiqua"/>
        <a:ea typeface=""/>
        <a:cs typeface=""/>
        <a:font script="Grek" typeface="Times New Roman"/>
        <a:font script="Cyrl" typeface="Times New Roman"/>
        <a:font script="Jpan" typeface="HGS明朝E"/>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Hardcover">
      <a:fillStyleLst>
        <a:solidFill>
          <a:schemeClr val="phClr"/>
        </a:solidFill>
        <a:solidFill>
          <a:schemeClr val="phClr">
            <a:tint val="68000"/>
            <a:shade val="94000"/>
            <a:satMod val="300000"/>
            <a:lumMod val="110000"/>
          </a:schemeClr>
        </a:solidFill>
        <a:gradFill rotWithShape="1">
          <a:gsLst>
            <a:gs pos="0">
              <a:schemeClr val="phClr">
                <a:tint val="94000"/>
                <a:satMod val="180000"/>
                <a:lumMod val="98000"/>
              </a:schemeClr>
            </a:gs>
            <a:gs pos="100000">
              <a:schemeClr val="phClr">
                <a:satMod val="130000"/>
              </a:schemeClr>
            </a:gs>
          </a:gsLst>
          <a:lin ang="5160000" scaled="0"/>
        </a:gradFill>
      </a:fillStyleLst>
      <a:lnStyleLst>
        <a:ln w="12700" cap="flat" cmpd="sng" algn="ctr">
          <a:solidFill>
            <a:schemeClr val="phClr">
              <a:shade val="90000"/>
              <a:lumMod val="90000"/>
            </a:schemeClr>
          </a:solidFill>
          <a:prstDash val="solid"/>
        </a:ln>
        <a:ln w="19050" cap="flat" cmpd="sng" algn="ctr">
          <a:solidFill>
            <a:schemeClr val="phClr">
              <a:shade val="75000"/>
              <a:lumMod val="90000"/>
            </a:schemeClr>
          </a:solidFill>
          <a:prstDash val="solid"/>
        </a:ln>
        <a:ln w="25400" cap="flat" cmpd="sng" algn="ctr">
          <a:solidFill>
            <a:schemeClr val="phClr"/>
          </a:solidFill>
          <a:prstDash val="solid"/>
        </a:ln>
      </a:lnStyleLst>
      <a:effectStyleLst>
        <a:effectStyle>
          <a:effectLst>
            <a:outerShdw blurRad="38100" dist="12700" dir="5400000" rotWithShape="0">
              <a:srgbClr val="000000">
                <a:alpha val="15000"/>
              </a:srgbClr>
            </a:outerShdw>
          </a:effectLst>
        </a:effectStyle>
        <a:effectStyle>
          <a:effectLst>
            <a:outerShdw blurRad="50800" dist="25400" dir="5400000" rotWithShape="0">
              <a:srgbClr val="000000">
                <a:alpha val="46000"/>
              </a:srgbClr>
            </a:outerShdw>
          </a:effectLst>
        </a:effectStyle>
        <a:effectStyle>
          <a:effectLst>
            <a:outerShdw blurRad="50800" dist="25400" dir="5400000" rotWithShape="0">
              <a:srgbClr val="000000">
                <a:alpha val="48000"/>
              </a:srgbClr>
            </a:outerShdw>
          </a:effectLst>
          <a:scene3d>
            <a:camera prst="orthographicFront">
              <a:rot lat="0" lon="0" rev="0"/>
            </a:camera>
            <a:lightRig rig="threePt" dir="tl">
              <a:rot lat="0" lon="0" rev="2400000"/>
            </a:lightRig>
          </a:scene3d>
          <a:sp3d>
            <a:bevelT w="25400" h="25400"/>
          </a:sp3d>
        </a:effectStyle>
      </a:effectStyleLst>
      <a:bgFillStyleLst>
        <a:solidFill>
          <a:schemeClr val="phClr">
            <a:tint val="96000"/>
            <a:lumMod val="110000"/>
          </a:schemeClr>
        </a:solidFill>
        <a:blipFill rotWithShape="1">
          <a:blip xmlns:r="http://schemas.openxmlformats.org/officeDocument/2006/relationships" r:embed="rId1">
            <a:duotone>
              <a:schemeClr val="phClr">
                <a:tint val="93000"/>
                <a:shade val="20000"/>
              </a:schemeClr>
              <a:schemeClr val="phClr">
                <a:tint val="90000"/>
                <a:shade val="85000"/>
                <a:satMod val="115000"/>
              </a:schemeClr>
            </a:duotone>
          </a:blip>
          <a:tile tx="0" ty="0" sx="60000" sy="60000" flip="none" algn="tl"/>
        </a:blipFill>
        <a:blipFill rotWithShape="1">
          <a:blip xmlns:r="http://schemas.openxmlformats.org/officeDocument/2006/relationships" r:embed="rId2">
            <a:duotone>
              <a:schemeClr val="phClr">
                <a:shade val="50000"/>
                <a:satMod val="340000"/>
                <a:lumMod val="40000"/>
              </a:schemeClr>
              <a:schemeClr val="phClr">
                <a:tint val="92000"/>
                <a:shade val="94000"/>
                <a:hueMod val="110000"/>
                <a:satMod val="236000"/>
                <a:lumMod val="120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Hardcover</Template>
  <TotalTime>305</TotalTime>
  <Words>3710</Words>
  <Application>Microsoft Office PowerPoint</Application>
  <PresentationFormat>On-screen Show (4:3)</PresentationFormat>
  <Paragraphs>180</Paragraphs>
  <Slides>35</Slides>
  <Notes>0</Notes>
  <HiddenSlides>0</HiddenSlides>
  <MMClips>0</MMClips>
  <ScaleCrop>false</ScaleCrop>
  <HeadingPairs>
    <vt:vector size="4" baseType="variant">
      <vt:variant>
        <vt:lpstr>Theme</vt:lpstr>
      </vt:variant>
      <vt:variant>
        <vt:i4>1</vt:i4>
      </vt:variant>
      <vt:variant>
        <vt:lpstr>Slide Titles</vt:lpstr>
      </vt:variant>
      <vt:variant>
        <vt:i4>35</vt:i4>
      </vt:variant>
    </vt:vector>
  </HeadingPairs>
  <TitlesOfParts>
    <vt:vector size="36" baseType="lpstr">
      <vt:lpstr>Hardcover</vt:lpstr>
      <vt:lpstr>Construction Recent Case Law Update CLE </vt:lpstr>
      <vt:lpstr>Purpose of CLE</vt:lpstr>
      <vt:lpstr>Inlet Marina of Palm Beach Ltd. v. Sea Diversified, Inc., --- So. 3d ---, 2018 WL 636210 (Fla. 4th DCA Jan. 31, 2018)</vt:lpstr>
      <vt:lpstr>Inlet Marina of Palm Beach Ltd. v. Sea Diversified, Inc., --- So. 3d ---, 2018 WL 636210 (Fla. 4th DCA Jan. 31, 2018)</vt:lpstr>
      <vt:lpstr>Inlet Marina of Palm Beach Ltd. v. Sea Diversified, Inc., --- So. 3d ---, 2018 WL 636210 (Fla. 4th DCA Jan. 31, 2018)</vt:lpstr>
      <vt:lpstr>Inlet Marina of Palm Beach Ltd. v. Sea Diversified, Inc., --- So. 3d ---, 2018 WL 636210 (Fla. 4th DCA Jan. 31, 2018)</vt:lpstr>
      <vt:lpstr>Blok Builders, LLC v. Katryniok, --- So. 3d ---, 2018 WL 1940951 (Fla. 4th DCA April 25, 2018)</vt:lpstr>
      <vt:lpstr>Blok Builders, LLC v. Katryniok, --- So. 3d ---, 2018 WL 1940951 (Fla. 4th DCA April 25, 2018)</vt:lpstr>
      <vt:lpstr>Blok Builders, LLC v. Katryniok, --- So. 3d ---, 2018 WL 1940951 (Fla. 4th DCA April 25, 2018)</vt:lpstr>
      <vt:lpstr>Blok Builders, LLC v. Katryniok, --- So. 3d ---, 2018 WL 1940951 (Fla. 4th DCA April 25, 2018)</vt:lpstr>
      <vt:lpstr>Blok Builders, LLC v. Katryniok, --- So. 3d ---, 2018 WL 1940951 (Fla. 4th DCA April 25, 2018)</vt:lpstr>
      <vt:lpstr>Blok Builders, LLC v. Katryniok, --- So. 3d ---, 2018 WL 1940951 (Fla. 4th DCA April 25, 2018)</vt:lpstr>
      <vt:lpstr>Addison Construction Corporation v. Vecellio, --- So. 3d ---, 2018 WL 1413001 (Fla. 4th DCA March 21, 2018)</vt:lpstr>
      <vt:lpstr>Addison Construction Corporation v. Vecellio, --- So. 3d ---, 2018 WL 1413001 (Fla. 4th DCA March 21, 2018)</vt:lpstr>
      <vt:lpstr>Addison Construction Corporation v. Vecellio, --- So. 3d ---, 2018 WL 1413001 (Fla. 4th DCA March 21, 2018)</vt:lpstr>
      <vt:lpstr>Addison Construction Corporation v. Vecellio, --- So. 3d ---, 2018 WL 1413001 (Fla. 4th DCA March 21, 2018)</vt:lpstr>
      <vt:lpstr>Addison Construction Corporation v. Vecellio, --- So. 3d ---, 2018 WL 1413001 (Fla. 4th DCA March 21, 2018)</vt:lpstr>
      <vt:lpstr>Addison Construction Corporation v. Vecellio, --- So. 3d ---, 2018 WL 1413001 (Fla. 4th DCA March 21, 2018)</vt:lpstr>
      <vt:lpstr>Altman Contractors, Inc. v. Crum &amp; Forster Specialty Ins. Co., 232 So. 3d 273 (Fla. 2017); Altman Contractors, Inc. v. Crum &amp; Forster Specialty Ins. Co, 880 F.3d 1300 (11th Cir. 2018).</vt:lpstr>
      <vt:lpstr>Altman Contractors, Inc. v. Crum &amp; Forster Specialty Ins. Co., 232 So. 3d 273 (Fla. 2017); Altman Contractors, Inc. v. Crum &amp; Forster Specialty Ins. Co, 880 F.3d 1300 (11th Cir. 2018).</vt:lpstr>
      <vt:lpstr>Altman Contractors, Inc. v. Crum &amp; Forster Specialty Ins. Co., 232 So. 3d 273 (Fla. 2017); Altman Contractors, Inc. v. Crum &amp; Forster Specialty Ins. Co, 880 F.3d 1300 (11th Cir. 2018).</vt:lpstr>
      <vt:lpstr>Altman Contractors, Inc. v. Crum &amp; Forster Specialty Ins. Co., 232 So. 3d 273 (Fla. 2017); Altman Contractors, Inc. v. Crum &amp; Forster Specialty Ins. Co, 880 F.3d 1300 (11th Cir. 2018).</vt:lpstr>
      <vt:lpstr>Houston Specialty Ins. Co. v. Vaughn, --- F. App’x ---, 2018 WL 1568939 (11th Cir. March 30, 2018)</vt:lpstr>
      <vt:lpstr>Houston Specialty Ins. Co. v. Vaughn, --- F. App’x ---, 2018 WL 1568939 (11th Cir. March 30, 2018)</vt:lpstr>
      <vt:lpstr>Houston Specialty Ins. Co. v. Vaughn, --- F. App’x ---, 2018 WL 1568939 (11th Cir. March 30, 2018)</vt:lpstr>
      <vt:lpstr>Houston Specialty Ins. Co. v. Vaughn, --- F. App’x ---, 2018 WL 1568939 (11th Cir. March 30, 2018)</vt:lpstr>
      <vt:lpstr>Mid-Continent Cas. Co. v. JWN Construction, Inc., 2018 WL 783102 (S.D. Fla. Feb. 8, 2018)</vt:lpstr>
      <vt:lpstr>Mid-Continent Cas. Co. v. JWN Construction, Inc., 2018 WL 783102 (S.D. Fla. Feb. 8, 2018)</vt:lpstr>
      <vt:lpstr>Mid-Continent Cas. Co. v. JWN Construction, Inc., 2018 WL 783102 (S.D. Fla. Feb. 8, 2018)</vt:lpstr>
      <vt:lpstr>Mid-Continent Cas. Co. v. JWN Construction, Inc., 2018 WL 783102 (S.D. Fla. Feb. 8, 2018)</vt:lpstr>
      <vt:lpstr>MWH Constructors Inc. v. Brown and Brown Electric, Inc., No. 9:17-CV-80902, 2018 WL 2087687 (May 4, 2018)</vt:lpstr>
      <vt:lpstr>MWH Constructors Inc. v. Brown and Brown Electric, Inc., No. 9:17-CV-80902, 2018 WL 2087687 (May 4, 2018)</vt:lpstr>
      <vt:lpstr>MWH Constructors Inc. v. Brown and Brown Electric, Inc., No. 9:17-CV-80902, 2018 WL 2087687 (May 4, 2018)</vt:lpstr>
      <vt:lpstr>MWH Constructors Inc. v. Brown and Brown Electric, Inc., No. 9:17-CV-80902, 2018 WL 2087687 (May 4, 2018)</vt:lpstr>
      <vt:lpstr>MWH Constructors Inc. v. Brown and Brown Electric, Inc., No. 9:17-CV-80902, 2018 WL 2087687 (May 4, 2018)</vt:lpstr>
    </vt:vector>
  </TitlesOfParts>
  <Company>CF</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Construction Recent Case Law Update CLE </dc:title>
  <dc:creator>Brian Porter</dc:creator>
  <cp:lastModifiedBy>Brian Porter</cp:lastModifiedBy>
  <cp:revision>47</cp:revision>
  <dcterms:created xsi:type="dcterms:W3CDTF">2018-05-11T17:35:36Z</dcterms:created>
  <dcterms:modified xsi:type="dcterms:W3CDTF">2018-05-11T22:40:49Z</dcterms:modified>
</cp:coreProperties>
</file>