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1" r:id="rId3"/>
    <p:sldId id="302" r:id="rId4"/>
    <p:sldId id="303" r:id="rId5"/>
    <p:sldId id="307" r:id="rId6"/>
    <p:sldId id="310" r:id="rId7"/>
    <p:sldId id="308" r:id="rId8"/>
    <p:sldId id="304" r:id="rId9"/>
    <p:sldId id="311" r:id="rId10"/>
    <p:sldId id="312" r:id="rId11"/>
    <p:sldId id="313" r:id="rId12"/>
    <p:sldId id="305" r:id="rId13"/>
    <p:sldId id="314" r:id="rId14"/>
    <p:sldId id="315" r:id="rId15"/>
    <p:sldId id="316" r:id="rId16"/>
    <p:sldId id="317" r:id="rId17"/>
    <p:sldId id="318" r:id="rId18"/>
    <p:sldId id="306" r:id="rId19"/>
    <p:sldId id="309" r:id="rId20"/>
    <p:sldId id="30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77" d="100"/>
          <a:sy n="77" d="100"/>
        </p:scale>
        <p:origin x="6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B1484C-8297-43E8-9F10-5C5AEBEE721A}"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F1E8B9E2-7F2D-40E7-9A72-E8719738B680}">
      <dgm:prSet phldrT="[Text]" custT="1"/>
      <dgm:spPr>
        <a:solidFill>
          <a:schemeClr val="tx1"/>
        </a:solidFill>
      </dgm:spPr>
      <dgm:t>
        <a:bodyPr/>
        <a:lstStyle/>
        <a:p>
          <a:pPr algn="ctr"/>
          <a:r>
            <a:rPr lang="en-US" sz="3200" b="1" dirty="0" smtClean="0">
              <a:solidFill>
                <a:schemeClr val="bg1"/>
              </a:solidFill>
            </a:rPr>
            <a:t>#1</a:t>
          </a:r>
          <a:endParaRPr lang="en-US" sz="3200" b="1" dirty="0">
            <a:solidFill>
              <a:schemeClr val="bg1"/>
            </a:solidFill>
          </a:endParaRPr>
        </a:p>
      </dgm:t>
    </dgm:pt>
    <dgm:pt modelId="{A6B5BE64-0D85-4A6C-91E1-4A15DDD14708}" type="parTrans" cxnId="{579EDB02-824D-48DC-91B0-BDD385CD55DB}">
      <dgm:prSet/>
      <dgm:spPr/>
      <dgm:t>
        <a:bodyPr/>
        <a:lstStyle/>
        <a:p>
          <a:endParaRPr lang="en-US"/>
        </a:p>
      </dgm:t>
    </dgm:pt>
    <dgm:pt modelId="{55379FDC-8F63-4EDD-BEEF-24A0E89C4572}" type="sibTrans" cxnId="{579EDB02-824D-48DC-91B0-BDD385CD55DB}">
      <dgm:prSet/>
      <dgm:spPr/>
      <dgm:t>
        <a:bodyPr/>
        <a:lstStyle/>
        <a:p>
          <a:endParaRPr lang="en-US"/>
        </a:p>
      </dgm:t>
    </dgm:pt>
    <dgm:pt modelId="{F1D1ADC1-6703-4101-BCB6-1D6D65E78513}">
      <dgm:prSet phldrT="[Text]"/>
      <dgm:spPr>
        <a:solidFill>
          <a:schemeClr val="tx1"/>
        </a:solidFill>
      </dgm:spPr>
      <dgm:t>
        <a:bodyPr/>
        <a:lstStyle/>
        <a:p>
          <a:pPr algn="ctr"/>
          <a:r>
            <a:rPr lang="en-US" dirty="0" smtClean="0">
              <a:solidFill>
                <a:schemeClr val="bg1"/>
              </a:solidFill>
            </a:rPr>
            <a:t>#2</a:t>
          </a:r>
          <a:endParaRPr lang="en-US" dirty="0">
            <a:solidFill>
              <a:schemeClr val="bg1"/>
            </a:solidFill>
          </a:endParaRPr>
        </a:p>
      </dgm:t>
    </dgm:pt>
    <dgm:pt modelId="{4C7678A8-8E31-4D73-B98E-1B7DBA29DF03}" type="parTrans" cxnId="{B1334980-BFCD-4664-919B-F064D28ADE4B}">
      <dgm:prSet/>
      <dgm:spPr/>
      <dgm:t>
        <a:bodyPr/>
        <a:lstStyle/>
        <a:p>
          <a:endParaRPr lang="en-US"/>
        </a:p>
      </dgm:t>
    </dgm:pt>
    <dgm:pt modelId="{83CEFD44-4E6A-4028-9630-6B350B7526C3}" type="sibTrans" cxnId="{B1334980-BFCD-4664-919B-F064D28ADE4B}">
      <dgm:prSet/>
      <dgm:spPr/>
      <dgm:t>
        <a:bodyPr/>
        <a:lstStyle/>
        <a:p>
          <a:endParaRPr lang="en-US"/>
        </a:p>
      </dgm:t>
    </dgm:pt>
    <dgm:pt modelId="{4C95B76D-AC96-4C94-9BD2-89206C788949}">
      <dgm:prSet phldrT="[Text]"/>
      <dgm:spPr>
        <a:solidFill>
          <a:schemeClr val="tx1">
            <a:lumMod val="95000"/>
            <a:lumOff val="5000"/>
          </a:schemeClr>
        </a:solidFill>
      </dgm:spPr>
      <dgm:t>
        <a:bodyPr/>
        <a:lstStyle/>
        <a:p>
          <a:pPr algn="ctr"/>
          <a:r>
            <a:rPr lang="en-US" dirty="0" smtClean="0">
              <a:solidFill>
                <a:schemeClr val="bg1"/>
              </a:solidFill>
            </a:rPr>
            <a:t>#3</a:t>
          </a:r>
          <a:endParaRPr lang="en-US" dirty="0">
            <a:solidFill>
              <a:schemeClr val="bg1"/>
            </a:solidFill>
          </a:endParaRPr>
        </a:p>
      </dgm:t>
    </dgm:pt>
    <dgm:pt modelId="{D0E61067-7227-4244-A36A-0F6817391B5A}" type="parTrans" cxnId="{D4FD6E82-467D-496F-8BBC-4C7A9A30751D}">
      <dgm:prSet/>
      <dgm:spPr/>
      <dgm:t>
        <a:bodyPr/>
        <a:lstStyle/>
        <a:p>
          <a:endParaRPr lang="en-US"/>
        </a:p>
      </dgm:t>
    </dgm:pt>
    <dgm:pt modelId="{C3EC4D4B-A772-4FC5-BF9C-161C38E40C6E}" type="sibTrans" cxnId="{D4FD6E82-467D-496F-8BBC-4C7A9A30751D}">
      <dgm:prSet/>
      <dgm:spPr/>
      <dgm:t>
        <a:bodyPr/>
        <a:lstStyle/>
        <a:p>
          <a:endParaRPr lang="en-US"/>
        </a:p>
      </dgm:t>
    </dgm:pt>
    <dgm:pt modelId="{DC08024E-C9B5-4ECC-9F7A-BF127C3312C8}" type="pres">
      <dgm:prSet presAssocID="{64B1484C-8297-43E8-9F10-5C5AEBEE721A}" presName="rootnode" presStyleCnt="0">
        <dgm:presLayoutVars>
          <dgm:chMax/>
          <dgm:chPref/>
          <dgm:dir/>
          <dgm:animLvl val="lvl"/>
        </dgm:presLayoutVars>
      </dgm:prSet>
      <dgm:spPr/>
      <dgm:t>
        <a:bodyPr/>
        <a:lstStyle/>
        <a:p>
          <a:endParaRPr lang="en-US"/>
        </a:p>
      </dgm:t>
    </dgm:pt>
    <dgm:pt modelId="{C31CE00E-42B2-452E-9697-BBF21F1C57A5}" type="pres">
      <dgm:prSet presAssocID="{F1E8B9E2-7F2D-40E7-9A72-E8719738B680}" presName="composite" presStyleCnt="0"/>
      <dgm:spPr/>
    </dgm:pt>
    <dgm:pt modelId="{D99ED6BA-CF7B-4A76-B6E4-042C7FC51D77}" type="pres">
      <dgm:prSet presAssocID="{F1E8B9E2-7F2D-40E7-9A72-E8719738B680}" presName="LShape" presStyleLbl="alignNode1" presStyleIdx="0" presStyleCnt="5"/>
      <dgm:spPr>
        <a:solidFill>
          <a:schemeClr val="accent3"/>
        </a:solidFill>
      </dgm:spPr>
    </dgm:pt>
    <dgm:pt modelId="{37D8D126-0E87-4210-9309-C91653173C43}" type="pres">
      <dgm:prSet presAssocID="{F1E8B9E2-7F2D-40E7-9A72-E8719738B680}" presName="ParentText" presStyleLbl="revTx" presStyleIdx="0" presStyleCnt="3" custScaleX="77619" custScaleY="55047" custLinFactNeighborX="-2043" custLinFactNeighborY="-16362">
        <dgm:presLayoutVars>
          <dgm:chMax val="0"/>
          <dgm:chPref val="0"/>
          <dgm:bulletEnabled val="1"/>
        </dgm:presLayoutVars>
      </dgm:prSet>
      <dgm:spPr/>
      <dgm:t>
        <a:bodyPr/>
        <a:lstStyle/>
        <a:p>
          <a:endParaRPr lang="en-US"/>
        </a:p>
      </dgm:t>
    </dgm:pt>
    <dgm:pt modelId="{5205FE3A-D48D-46F2-9512-A1933BE8D7B2}" type="pres">
      <dgm:prSet presAssocID="{F1E8B9E2-7F2D-40E7-9A72-E8719738B680}" presName="Triangle" presStyleLbl="alignNode1" presStyleIdx="1" presStyleCnt="5"/>
      <dgm:spPr>
        <a:solidFill>
          <a:schemeClr val="tx1"/>
        </a:solidFill>
      </dgm:spPr>
    </dgm:pt>
    <dgm:pt modelId="{9EBF3B83-096D-4F24-973A-D7537EA898DC}" type="pres">
      <dgm:prSet presAssocID="{55379FDC-8F63-4EDD-BEEF-24A0E89C4572}" presName="sibTrans" presStyleCnt="0"/>
      <dgm:spPr/>
    </dgm:pt>
    <dgm:pt modelId="{2537CB5B-B02C-4430-AB32-FC395B492CFA}" type="pres">
      <dgm:prSet presAssocID="{55379FDC-8F63-4EDD-BEEF-24A0E89C4572}" presName="space" presStyleCnt="0"/>
      <dgm:spPr/>
    </dgm:pt>
    <dgm:pt modelId="{18C5BE80-7065-4CAC-A18D-231F6AFFB25C}" type="pres">
      <dgm:prSet presAssocID="{F1D1ADC1-6703-4101-BCB6-1D6D65E78513}" presName="composite" presStyleCnt="0"/>
      <dgm:spPr/>
    </dgm:pt>
    <dgm:pt modelId="{3ADF35E8-73ED-49F4-B9C8-23663D760969}" type="pres">
      <dgm:prSet presAssocID="{F1D1ADC1-6703-4101-BCB6-1D6D65E78513}" presName="LShape" presStyleLbl="alignNode1" presStyleIdx="2" presStyleCnt="5" custLinFactNeighborY="-15409"/>
      <dgm:spPr>
        <a:solidFill>
          <a:srgbClr val="FF0000"/>
        </a:solidFill>
      </dgm:spPr>
    </dgm:pt>
    <dgm:pt modelId="{C66B8B79-924C-474D-BCA2-F41921980E0C}" type="pres">
      <dgm:prSet presAssocID="{F1D1ADC1-6703-4101-BCB6-1D6D65E78513}" presName="ParentText" presStyleLbl="revTx" presStyleIdx="1" presStyleCnt="3" custScaleX="73469" custScaleY="55610" custLinFactNeighborY="-21074">
        <dgm:presLayoutVars>
          <dgm:chMax val="0"/>
          <dgm:chPref val="0"/>
          <dgm:bulletEnabled val="1"/>
        </dgm:presLayoutVars>
      </dgm:prSet>
      <dgm:spPr/>
      <dgm:t>
        <a:bodyPr/>
        <a:lstStyle/>
        <a:p>
          <a:endParaRPr lang="en-US"/>
        </a:p>
      </dgm:t>
    </dgm:pt>
    <dgm:pt modelId="{1D25BB6A-4C3B-47AC-982F-08509B7150CB}" type="pres">
      <dgm:prSet presAssocID="{F1D1ADC1-6703-4101-BCB6-1D6D65E78513}" presName="Triangle" presStyleLbl="alignNode1" presStyleIdx="3" presStyleCnt="5" custLinFactNeighborY="-35436"/>
      <dgm:spPr>
        <a:solidFill>
          <a:schemeClr val="tx1"/>
        </a:solidFill>
      </dgm:spPr>
    </dgm:pt>
    <dgm:pt modelId="{A67E9EBF-5118-49A1-BCC0-BABF918E06F9}" type="pres">
      <dgm:prSet presAssocID="{83CEFD44-4E6A-4028-9630-6B350B7526C3}" presName="sibTrans" presStyleCnt="0"/>
      <dgm:spPr/>
    </dgm:pt>
    <dgm:pt modelId="{E0669F73-9529-4E64-B371-BB9C135CD1B7}" type="pres">
      <dgm:prSet presAssocID="{83CEFD44-4E6A-4028-9630-6B350B7526C3}" presName="space" presStyleCnt="0"/>
      <dgm:spPr/>
    </dgm:pt>
    <dgm:pt modelId="{2C54BD8F-6F83-4302-B01E-BE67A0B8D4F4}" type="pres">
      <dgm:prSet presAssocID="{4C95B76D-AC96-4C94-9BD2-89206C788949}" presName="composite" presStyleCnt="0"/>
      <dgm:spPr/>
    </dgm:pt>
    <dgm:pt modelId="{4AF17210-CE62-454F-932D-7774CE7A24FC}" type="pres">
      <dgm:prSet presAssocID="{4C95B76D-AC96-4C94-9BD2-89206C788949}" presName="LShape" presStyleLbl="alignNode1" presStyleIdx="4" presStyleCnt="5" custLinFactNeighborY="-29165"/>
      <dgm:spPr>
        <a:solidFill>
          <a:srgbClr val="FFFF00"/>
        </a:solidFill>
      </dgm:spPr>
    </dgm:pt>
    <dgm:pt modelId="{B5C83300-56C6-4353-934B-C0C5CC24F7D8}" type="pres">
      <dgm:prSet presAssocID="{4C95B76D-AC96-4C94-9BD2-89206C788949}" presName="ParentText" presStyleLbl="revTx" presStyleIdx="2" presStyleCnt="3" custScaleX="68844" custScaleY="50578" custLinFactNeighborX="-213" custLinFactNeighborY="-34036">
        <dgm:presLayoutVars>
          <dgm:chMax val="0"/>
          <dgm:chPref val="0"/>
          <dgm:bulletEnabled val="1"/>
        </dgm:presLayoutVars>
      </dgm:prSet>
      <dgm:spPr/>
      <dgm:t>
        <a:bodyPr/>
        <a:lstStyle/>
        <a:p>
          <a:endParaRPr lang="en-US"/>
        </a:p>
      </dgm:t>
    </dgm:pt>
  </dgm:ptLst>
  <dgm:cxnLst>
    <dgm:cxn modelId="{D4FD6E82-467D-496F-8BBC-4C7A9A30751D}" srcId="{64B1484C-8297-43E8-9F10-5C5AEBEE721A}" destId="{4C95B76D-AC96-4C94-9BD2-89206C788949}" srcOrd="2" destOrd="0" parTransId="{D0E61067-7227-4244-A36A-0F6817391B5A}" sibTransId="{C3EC4D4B-A772-4FC5-BF9C-161C38E40C6E}"/>
    <dgm:cxn modelId="{6B9A7583-8F2C-448C-9DD8-29C44E415F7C}" type="presOf" srcId="{4C95B76D-AC96-4C94-9BD2-89206C788949}" destId="{B5C83300-56C6-4353-934B-C0C5CC24F7D8}" srcOrd="0" destOrd="0" presId="urn:microsoft.com/office/officeart/2009/3/layout/StepUpProcess"/>
    <dgm:cxn modelId="{64EF3A92-134F-4061-AED9-4D45BBA66DB1}" type="presOf" srcId="{F1D1ADC1-6703-4101-BCB6-1D6D65E78513}" destId="{C66B8B79-924C-474D-BCA2-F41921980E0C}" srcOrd="0" destOrd="0" presId="urn:microsoft.com/office/officeart/2009/3/layout/StepUpProcess"/>
    <dgm:cxn modelId="{579EDB02-824D-48DC-91B0-BDD385CD55DB}" srcId="{64B1484C-8297-43E8-9F10-5C5AEBEE721A}" destId="{F1E8B9E2-7F2D-40E7-9A72-E8719738B680}" srcOrd="0" destOrd="0" parTransId="{A6B5BE64-0D85-4A6C-91E1-4A15DDD14708}" sibTransId="{55379FDC-8F63-4EDD-BEEF-24A0E89C4572}"/>
    <dgm:cxn modelId="{B1334980-BFCD-4664-919B-F064D28ADE4B}" srcId="{64B1484C-8297-43E8-9F10-5C5AEBEE721A}" destId="{F1D1ADC1-6703-4101-BCB6-1D6D65E78513}" srcOrd="1" destOrd="0" parTransId="{4C7678A8-8E31-4D73-B98E-1B7DBA29DF03}" sibTransId="{83CEFD44-4E6A-4028-9630-6B350B7526C3}"/>
    <dgm:cxn modelId="{DF4EBAEA-92CB-414A-8BBB-2072E40A527D}" type="presOf" srcId="{64B1484C-8297-43E8-9F10-5C5AEBEE721A}" destId="{DC08024E-C9B5-4ECC-9F7A-BF127C3312C8}" srcOrd="0" destOrd="0" presId="urn:microsoft.com/office/officeart/2009/3/layout/StepUpProcess"/>
    <dgm:cxn modelId="{7714CCEA-9E90-41E8-8D24-A1AD0C6D241A}" type="presOf" srcId="{F1E8B9E2-7F2D-40E7-9A72-E8719738B680}" destId="{37D8D126-0E87-4210-9309-C91653173C43}" srcOrd="0" destOrd="0" presId="urn:microsoft.com/office/officeart/2009/3/layout/StepUpProcess"/>
    <dgm:cxn modelId="{A9402B1C-8195-4DF9-B98B-893310EED951}" type="presParOf" srcId="{DC08024E-C9B5-4ECC-9F7A-BF127C3312C8}" destId="{C31CE00E-42B2-452E-9697-BBF21F1C57A5}" srcOrd="0" destOrd="0" presId="urn:microsoft.com/office/officeart/2009/3/layout/StepUpProcess"/>
    <dgm:cxn modelId="{1C9A68F5-1E81-411F-BC9C-BF8BAFDF06B9}" type="presParOf" srcId="{C31CE00E-42B2-452E-9697-BBF21F1C57A5}" destId="{D99ED6BA-CF7B-4A76-B6E4-042C7FC51D77}" srcOrd="0" destOrd="0" presId="urn:microsoft.com/office/officeart/2009/3/layout/StepUpProcess"/>
    <dgm:cxn modelId="{DE506BB8-BD9E-42EA-8EFC-79C8F5970AE5}" type="presParOf" srcId="{C31CE00E-42B2-452E-9697-BBF21F1C57A5}" destId="{37D8D126-0E87-4210-9309-C91653173C43}" srcOrd="1" destOrd="0" presId="urn:microsoft.com/office/officeart/2009/3/layout/StepUpProcess"/>
    <dgm:cxn modelId="{1DA9794A-56DF-4BCB-BC18-8D7CC6383E53}" type="presParOf" srcId="{C31CE00E-42B2-452E-9697-BBF21F1C57A5}" destId="{5205FE3A-D48D-46F2-9512-A1933BE8D7B2}" srcOrd="2" destOrd="0" presId="urn:microsoft.com/office/officeart/2009/3/layout/StepUpProcess"/>
    <dgm:cxn modelId="{4DDDCF5B-2E45-46F2-89F3-EF21E88F49D8}" type="presParOf" srcId="{DC08024E-C9B5-4ECC-9F7A-BF127C3312C8}" destId="{9EBF3B83-096D-4F24-973A-D7537EA898DC}" srcOrd="1" destOrd="0" presId="urn:microsoft.com/office/officeart/2009/3/layout/StepUpProcess"/>
    <dgm:cxn modelId="{38C7BFF6-86B3-4276-A635-5BA7CA61701C}" type="presParOf" srcId="{9EBF3B83-096D-4F24-973A-D7537EA898DC}" destId="{2537CB5B-B02C-4430-AB32-FC395B492CFA}" srcOrd="0" destOrd="0" presId="urn:microsoft.com/office/officeart/2009/3/layout/StepUpProcess"/>
    <dgm:cxn modelId="{573CFABB-ADFC-4C78-9B52-E3361CBAC942}" type="presParOf" srcId="{DC08024E-C9B5-4ECC-9F7A-BF127C3312C8}" destId="{18C5BE80-7065-4CAC-A18D-231F6AFFB25C}" srcOrd="2" destOrd="0" presId="urn:microsoft.com/office/officeart/2009/3/layout/StepUpProcess"/>
    <dgm:cxn modelId="{454D051F-F697-4485-8B1E-A5F884448FA3}" type="presParOf" srcId="{18C5BE80-7065-4CAC-A18D-231F6AFFB25C}" destId="{3ADF35E8-73ED-49F4-B9C8-23663D760969}" srcOrd="0" destOrd="0" presId="urn:microsoft.com/office/officeart/2009/3/layout/StepUpProcess"/>
    <dgm:cxn modelId="{80EEBC00-C5CE-46E1-961D-025CBE4B9239}" type="presParOf" srcId="{18C5BE80-7065-4CAC-A18D-231F6AFFB25C}" destId="{C66B8B79-924C-474D-BCA2-F41921980E0C}" srcOrd="1" destOrd="0" presId="urn:microsoft.com/office/officeart/2009/3/layout/StepUpProcess"/>
    <dgm:cxn modelId="{34CD9E63-DB73-4443-A38F-983A3BF66CB1}" type="presParOf" srcId="{18C5BE80-7065-4CAC-A18D-231F6AFFB25C}" destId="{1D25BB6A-4C3B-47AC-982F-08509B7150CB}" srcOrd="2" destOrd="0" presId="urn:microsoft.com/office/officeart/2009/3/layout/StepUpProcess"/>
    <dgm:cxn modelId="{B81ED6B5-DE26-497E-8000-10E3DFCCC027}" type="presParOf" srcId="{DC08024E-C9B5-4ECC-9F7A-BF127C3312C8}" destId="{A67E9EBF-5118-49A1-BCC0-BABF918E06F9}" srcOrd="3" destOrd="0" presId="urn:microsoft.com/office/officeart/2009/3/layout/StepUpProcess"/>
    <dgm:cxn modelId="{6E2A9C71-67B9-43EF-A4AC-972976B40942}" type="presParOf" srcId="{A67E9EBF-5118-49A1-BCC0-BABF918E06F9}" destId="{E0669F73-9529-4E64-B371-BB9C135CD1B7}" srcOrd="0" destOrd="0" presId="urn:microsoft.com/office/officeart/2009/3/layout/StepUpProcess"/>
    <dgm:cxn modelId="{61781B1C-7801-4481-888D-9934A2F0CBF8}" type="presParOf" srcId="{DC08024E-C9B5-4ECC-9F7A-BF127C3312C8}" destId="{2C54BD8F-6F83-4302-B01E-BE67A0B8D4F4}" srcOrd="4" destOrd="0" presId="urn:microsoft.com/office/officeart/2009/3/layout/StepUpProcess"/>
    <dgm:cxn modelId="{65A70E4F-3597-465D-B9D2-7FB4241B21B0}" type="presParOf" srcId="{2C54BD8F-6F83-4302-B01E-BE67A0B8D4F4}" destId="{4AF17210-CE62-454F-932D-7774CE7A24FC}" srcOrd="0" destOrd="0" presId="urn:microsoft.com/office/officeart/2009/3/layout/StepUpProcess"/>
    <dgm:cxn modelId="{B7DFEA0C-4081-41E0-9556-EE87B5BC6CD2}" type="presParOf" srcId="{2C54BD8F-6F83-4302-B01E-BE67A0B8D4F4}" destId="{B5C83300-56C6-4353-934B-C0C5CC24F7D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597438-1426-4EDD-972D-3635F7FF6E24}" type="doc">
      <dgm:prSet loTypeId="urn:microsoft.com/office/officeart/2005/8/layout/architecture+Icon" loCatId="list" qsTypeId="urn:microsoft.com/office/officeart/2005/8/quickstyle/3d1" qsCatId="3D" csTypeId="urn:microsoft.com/office/officeart/2005/8/colors/colorful1#1" csCatId="colorful" phldr="1"/>
      <dgm:spPr/>
      <dgm:t>
        <a:bodyPr/>
        <a:lstStyle/>
        <a:p>
          <a:endParaRPr lang="en-US"/>
        </a:p>
      </dgm:t>
    </dgm:pt>
    <dgm:pt modelId="{C650D694-88F7-4FE3-A56D-5E7E196FC4DF}">
      <dgm:prSet custT="1"/>
      <dgm:spPr>
        <a:solidFill>
          <a:schemeClr val="accent4">
            <a:lumMod val="90000"/>
            <a:lumOff val="10000"/>
          </a:schemeClr>
        </a:solidFill>
      </dgm:spPr>
      <dgm:t>
        <a:bodyPr/>
        <a:lstStyle/>
        <a:p>
          <a:pPr rtl="0"/>
          <a:r>
            <a:rPr lang="en-US" sz="2400" dirty="0" smtClean="0">
              <a:latin typeface="+mj-lt"/>
            </a:rPr>
            <a:t>Typically requires the insured to carry at least one primary coverage line</a:t>
          </a:r>
          <a:endParaRPr lang="en-US" sz="2400" dirty="0">
            <a:latin typeface="+mj-lt"/>
          </a:endParaRPr>
        </a:p>
      </dgm:t>
    </dgm:pt>
    <dgm:pt modelId="{2668D1B3-3A86-438D-99B7-7659C6EFA84C}" type="parTrans" cxnId="{E682A657-FE25-4D57-90B2-863A7D406C58}">
      <dgm:prSet/>
      <dgm:spPr/>
      <dgm:t>
        <a:bodyPr/>
        <a:lstStyle/>
        <a:p>
          <a:endParaRPr lang="en-US" sz="3200">
            <a:latin typeface="+mj-lt"/>
          </a:endParaRPr>
        </a:p>
      </dgm:t>
    </dgm:pt>
    <dgm:pt modelId="{436788A5-6CDB-4E1A-80D4-9D074B8491F5}" type="sibTrans" cxnId="{E682A657-FE25-4D57-90B2-863A7D406C58}">
      <dgm:prSet/>
      <dgm:spPr/>
      <dgm:t>
        <a:bodyPr/>
        <a:lstStyle/>
        <a:p>
          <a:endParaRPr lang="en-US" sz="3200">
            <a:latin typeface="+mj-lt"/>
          </a:endParaRPr>
        </a:p>
      </dgm:t>
    </dgm:pt>
    <dgm:pt modelId="{1436A3DA-BC09-4E5F-853A-4A175C8CC2DF}">
      <dgm:prSet custT="1"/>
      <dgm:spPr>
        <a:solidFill>
          <a:srgbClr val="0070C0"/>
        </a:solidFill>
      </dgm:spPr>
      <dgm:t>
        <a:bodyPr/>
        <a:lstStyle/>
        <a:p>
          <a:pPr rtl="0"/>
          <a:r>
            <a:rPr lang="en-US" sz="2400" dirty="0" smtClean="0">
              <a:latin typeface="+mj-lt"/>
            </a:rPr>
            <a:t>These coverage lines are submitted to the excess liability carrier on the application and will have required limits of insurance</a:t>
          </a:r>
          <a:endParaRPr lang="en-US" sz="2400" dirty="0">
            <a:latin typeface="+mj-lt"/>
          </a:endParaRPr>
        </a:p>
      </dgm:t>
    </dgm:pt>
    <dgm:pt modelId="{6A34949B-94A3-4F43-B96E-2AC71EC8F814}" type="parTrans" cxnId="{9B2D72EB-D9CF-4B16-9C45-F006320CBB76}">
      <dgm:prSet/>
      <dgm:spPr/>
      <dgm:t>
        <a:bodyPr/>
        <a:lstStyle/>
        <a:p>
          <a:endParaRPr lang="en-US" sz="3200">
            <a:latin typeface="+mj-lt"/>
          </a:endParaRPr>
        </a:p>
      </dgm:t>
    </dgm:pt>
    <dgm:pt modelId="{D2559B1C-85B0-46D8-807D-7EA104AA7C02}" type="sibTrans" cxnId="{9B2D72EB-D9CF-4B16-9C45-F006320CBB76}">
      <dgm:prSet/>
      <dgm:spPr/>
      <dgm:t>
        <a:bodyPr/>
        <a:lstStyle/>
        <a:p>
          <a:endParaRPr lang="en-US" sz="3200">
            <a:latin typeface="+mj-lt"/>
          </a:endParaRPr>
        </a:p>
      </dgm:t>
    </dgm:pt>
    <dgm:pt modelId="{2E090E60-E794-4A63-910B-30EAD84D827B}">
      <dgm:prSet custT="1"/>
      <dgm:spPr>
        <a:solidFill>
          <a:srgbClr val="FF0000"/>
        </a:solidFill>
      </dgm:spPr>
      <dgm:t>
        <a:bodyPr/>
        <a:lstStyle/>
        <a:p>
          <a:pPr rtl="0"/>
          <a:r>
            <a:rPr lang="en-US" sz="2800" dirty="0" smtClean="0">
              <a:latin typeface="+mj-lt"/>
            </a:rPr>
            <a:t>The underlying policies are sometimes referred to as the “burning layer”</a:t>
          </a:r>
          <a:endParaRPr lang="en-US" sz="2800" dirty="0">
            <a:latin typeface="+mj-lt"/>
          </a:endParaRPr>
        </a:p>
      </dgm:t>
    </dgm:pt>
    <dgm:pt modelId="{34F69436-D80F-418E-A55C-186A893D9C94}" type="parTrans" cxnId="{389DCB7F-5CD5-4667-9BB7-68189A90004F}">
      <dgm:prSet/>
      <dgm:spPr/>
      <dgm:t>
        <a:bodyPr/>
        <a:lstStyle/>
        <a:p>
          <a:endParaRPr lang="en-US">
            <a:latin typeface="+mj-lt"/>
          </a:endParaRPr>
        </a:p>
      </dgm:t>
    </dgm:pt>
    <dgm:pt modelId="{C2522C96-465A-4275-B4E1-C270E0561348}" type="sibTrans" cxnId="{389DCB7F-5CD5-4667-9BB7-68189A90004F}">
      <dgm:prSet/>
      <dgm:spPr/>
      <dgm:t>
        <a:bodyPr/>
        <a:lstStyle/>
        <a:p>
          <a:endParaRPr lang="en-US">
            <a:latin typeface="+mj-lt"/>
          </a:endParaRPr>
        </a:p>
      </dgm:t>
    </dgm:pt>
    <dgm:pt modelId="{516E3C0D-255C-427F-95C0-3792FAE9CE10}" type="pres">
      <dgm:prSet presAssocID="{E9597438-1426-4EDD-972D-3635F7FF6E24}" presName="Name0" presStyleCnt="0">
        <dgm:presLayoutVars>
          <dgm:chPref val="1"/>
          <dgm:dir/>
          <dgm:animOne val="branch"/>
          <dgm:animLvl val="lvl"/>
          <dgm:resizeHandles/>
        </dgm:presLayoutVars>
      </dgm:prSet>
      <dgm:spPr/>
      <dgm:t>
        <a:bodyPr/>
        <a:lstStyle/>
        <a:p>
          <a:endParaRPr lang="en-US"/>
        </a:p>
      </dgm:t>
    </dgm:pt>
    <dgm:pt modelId="{EEEE00A6-187C-4905-B6A7-F252D4A6F33F}" type="pres">
      <dgm:prSet presAssocID="{C650D694-88F7-4FE3-A56D-5E7E196FC4DF}" presName="vertOne" presStyleCnt="0"/>
      <dgm:spPr/>
      <dgm:t>
        <a:bodyPr/>
        <a:lstStyle/>
        <a:p>
          <a:endParaRPr lang="en-US"/>
        </a:p>
      </dgm:t>
    </dgm:pt>
    <dgm:pt modelId="{A087330A-8F4A-4B5D-B20F-8CF075AC666F}" type="pres">
      <dgm:prSet presAssocID="{C650D694-88F7-4FE3-A56D-5E7E196FC4DF}" presName="txOne" presStyleLbl="node0" presStyleIdx="0" presStyleCnt="3">
        <dgm:presLayoutVars>
          <dgm:chPref val="3"/>
        </dgm:presLayoutVars>
      </dgm:prSet>
      <dgm:spPr/>
      <dgm:t>
        <a:bodyPr/>
        <a:lstStyle/>
        <a:p>
          <a:endParaRPr lang="en-US"/>
        </a:p>
      </dgm:t>
    </dgm:pt>
    <dgm:pt modelId="{91A0D1D0-D527-4D10-B44D-34A59D2D7216}" type="pres">
      <dgm:prSet presAssocID="{C650D694-88F7-4FE3-A56D-5E7E196FC4DF}" presName="horzOne" presStyleCnt="0"/>
      <dgm:spPr/>
      <dgm:t>
        <a:bodyPr/>
        <a:lstStyle/>
        <a:p>
          <a:endParaRPr lang="en-US"/>
        </a:p>
      </dgm:t>
    </dgm:pt>
    <dgm:pt modelId="{A1855925-BA54-44A3-AB41-BFC405C20F5F}" type="pres">
      <dgm:prSet presAssocID="{436788A5-6CDB-4E1A-80D4-9D074B8491F5}" presName="sibSpaceOne" presStyleCnt="0"/>
      <dgm:spPr/>
      <dgm:t>
        <a:bodyPr/>
        <a:lstStyle/>
        <a:p>
          <a:endParaRPr lang="en-US"/>
        </a:p>
      </dgm:t>
    </dgm:pt>
    <dgm:pt modelId="{983819A7-9272-44A8-AB20-5351916CB765}" type="pres">
      <dgm:prSet presAssocID="{1436A3DA-BC09-4E5F-853A-4A175C8CC2DF}" presName="vertOne" presStyleCnt="0"/>
      <dgm:spPr/>
      <dgm:t>
        <a:bodyPr/>
        <a:lstStyle/>
        <a:p>
          <a:endParaRPr lang="en-US"/>
        </a:p>
      </dgm:t>
    </dgm:pt>
    <dgm:pt modelId="{34A08DD9-0404-4F0B-9E3A-67688D9555C0}" type="pres">
      <dgm:prSet presAssocID="{1436A3DA-BC09-4E5F-853A-4A175C8CC2DF}" presName="txOne" presStyleLbl="node0" presStyleIdx="1" presStyleCnt="3">
        <dgm:presLayoutVars>
          <dgm:chPref val="3"/>
        </dgm:presLayoutVars>
      </dgm:prSet>
      <dgm:spPr/>
      <dgm:t>
        <a:bodyPr/>
        <a:lstStyle/>
        <a:p>
          <a:endParaRPr lang="en-US"/>
        </a:p>
      </dgm:t>
    </dgm:pt>
    <dgm:pt modelId="{C9203181-D61A-4AAF-9EA1-01774B9688A1}" type="pres">
      <dgm:prSet presAssocID="{1436A3DA-BC09-4E5F-853A-4A175C8CC2DF}" presName="horzOne" presStyleCnt="0"/>
      <dgm:spPr/>
      <dgm:t>
        <a:bodyPr/>
        <a:lstStyle/>
        <a:p>
          <a:endParaRPr lang="en-US"/>
        </a:p>
      </dgm:t>
    </dgm:pt>
    <dgm:pt modelId="{8DC21F3A-C274-49B8-9ACA-2983F462805E}" type="pres">
      <dgm:prSet presAssocID="{D2559B1C-85B0-46D8-807D-7EA104AA7C02}" presName="sibSpaceOne" presStyleCnt="0"/>
      <dgm:spPr/>
      <dgm:t>
        <a:bodyPr/>
        <a:lstStyle/>
        <a:p>
          <a:endParaRPr lang="en-US"/>
        </a:p>
      </dgm:t>
    </dgm:pt>
    <dgm:pt modelId="{ADD6BEE7-05BF-4623-A52A-E01BF17B860E}" type="pres">
      <dgm:prSet presAssocID="{2E090E60-E794-4A63-910B-30EAD84D827B}" presName="vertOne" presStyleCnt="0"/>
      <dgm:spPr/>
      <dgm:t>
        <a:bodyPr/>
        <a:lstStyle/>
        <a:p>
          <a:endParaRPr lang="en-US"/>
        </a:p>
      </dgm:t>
    </dgm:pt>
    <dgm:pt modelId="{583773C5-DAEB-42CC-9FEE-1665BD7AD100}" type="pres">
      <dgm:prSet presAssocID="{2E090E60-E794-4A63-910B-30EAD84D827B}" presName="txOne" presStyleLbl="node0" presStyleIdx="2" presStyleCnt="3">
        <dgm:presLayoutVars>
          <dgm:chPref val="3"/>
        </dgm:presLayoutVars>
      </dgm:prSet>
      <dgm:spPr/>
      <dgm:t>
        <a:bodyPr/>
        <a:lstStyle/>
        <a:p>
          <a:endParaRPr lang="en-US"/>
        </a:p>
      </dgm:t>
    </dgm:pt>
    <dgm:pt modelId="{DA22B796-8AA2-4551-AB78-1DCC072DAC38}" type="pres">
      <dgm:prSet presAssocID="{2E090E60-E794-4A63-910B-30EAD84D827B}" presName="horzOne" presStyleCnt="0"/>
      <dgm:spPr/>
      <dgm:t>
        <a:bodyPr/>
        <a:lstStyle/>
        <a:p>
          <a:endParaRPr lang="en-US"/>
        </a:p>
      </dgm:t>
    </dgm:pt>
  </dgm:ptLst>
  <dgm:cxnLst>
    <dgm:cxn modelId="{12DCFEA0-03AC-4A44-8184-D127DC482653}" type="presOf" srcId="{E9597438-1426-4EDD-972D-3635F7FF6E24}" destId="{516E3C0D-255C-427F-95C0-3792FAE9CE10}" srcOrd="0" destOrd="0" presId="urn:microsoft.com/office/officeart/2005/8/layout/architecture+Icon"/>
    <dgm:cxn modelId="{1E20AE4F-1C80-4A8C-8256-8BB7F7E67EC6}" type="presOf" srcId="{1436A3DA-BC09-4E5F-853A-4A175C8CC2DF}" destId="{34A08DD9-0404-4F0B-9E3A-67688D9555C0}" srcOrd="0" destOrd="0" presId="urn:microsoft.com/office/officeart/2005/8/layout/architecture+Icon"/>
    <dgm:cxn modelId="{926185A0-8728-4B49-90C7-D09AEC230DC5}" type="presOf" srcId="{2E090E60-E794-4A63-910B-30EAD84D827B}" destId="{583773C5-DAEB-42CC-9FEE-1665BD7AD100}" srcOrd="0" destOrd="0" presId="urn:microsoft.com/office/officeart/2005/8/layout/architecture+Icon"/>
    <dgm:cxn modelId="{9B2D72EB-D9CF-4B16-9C45-F006320CBB76}" srcId="{E9597438-1426-4EDD-972D-3635F7FF6E24}" destId="{1436A3DA-BC09-4E5F-853A-4A175C8CC2DF}" srcOrd="1" destOrd="0" parTransId="{6A34949B-94A3-4F43-B96E-2AC71EC8F814}" sibTransId="{D2559B1C-85B0-46D8-807D-7EA104AA7C02}"/>
    <dgm:cxn modelId="{E682A657-FE25-4D57-90B2-863A7D406C58}" srcId="{E9597438-1426-4EDD-972D-3635F7FF6E24}" destId="{C650D694-88F7-4FE3-A56D-5E7E196FC4DF}" srcOrd="0" destOrd="0" parTransId="{2668D1B3-3A86-438D-99B7-7659C6EFA84C}" sibTransId="{436788A5-6CDB-4E1A-80D4-9D074B8491F5}"/>
    <dgm:cxn modelId="{389DCB7F-5CD5-4667-9BB7-68189A90004F}" srcId="{E9597438-1426-4EDD-972D-3635F7FF6E24}" destId="{2E090E60-E794-4A63-910B-30EAD84D827B}" srcOrd="2" destOrd="0" parTransId="{34F69436-D80F-418E-A55C-186A893D9C94}" sibTransId="{C2522C96-465A-4275-B4E1-C270E0561348}"/>
    <dgm:cxn modelId="{BBA622FD-F541-4A13-A480-2E9E3C753C5C}" type="presOf" srcId="{C650D694-88F7-4FE3-A56D-5E7E196FC4DF}" destId="{A087330A-8F4A-4B5D-B20F-8CF075AC666F}" srcOrd="0" destOrd="0" presId="urn:microsoft.com/office/officeart/2005/8/layout/architecture+Icon"/>
    <dgm:cxn modelId="{9B1EF641-5CDE-435F-8233-CB231A4CEBBE}" type="presParOf" srcId="{516E3C0D-255C-427F-95C0-3792FAE9CE10}" destId="{EEEE00A6-187C-4905-B6A7-F252D4A6F33F}" srcOrd="0" destOrd="0" presId="urn:microsoft.com/office/officeart/2005/8/layout/architecture+Icon"/>
    <dgm:cxn modelId="{23A00F0C-C7B9-4B26-B1C0-57C1BF4CA3FB}" type="presParOf" srcId="{EEEE00A6-187C-4905-B6A7-F252D4A6F33F}" destId="{A087330A-8F4A-4B5D-B20F-8CF075AC666F}" srcOrd="0" destOrd="0" presId="urn:microsoft.com/office/officeart/2005/8/layout/architecture+Icon"/>
    <dgm:cxn modelId="{591EE404-0E59-4BE9-B436-40F18FD45D9A}" type="presParOf" srcId="{EEEE00A6-187C-4905-B6A7-F252D4A6F33F}" destId="{91A0D1D0-D527-4D10-B44D-34A59D2D7216}" srcOrd="1" destOrd="0" presId="urn:microsoft.com/office/officeart/2005/8/layout/architecture+Icon"/>
    <dgm:cxn modelId="{7DBA00FC-23D1-4217-AF86-F9984CF67E34}" type="presParOf" srcId="{516E3C0D-255C-427F-95C0-3792FAE9CE10}" destId="{A1855925-BA54-44A3-AB41-BFC405C20F5F}" srcOrd="1" destOrd="0" presId="urn:microsoft.com/office/officeart/2005/8/layout/architecture+Icon"/>
    <dgm:cxn modelId="{5816BC86-99F3-45BE-BFD1-304C66FDD430}" type="presParOf" srcId="{516E3C0D-255C-427F-95C0-3792FAE9CE10}" destId="{983819A7-9272-44A8-AB20-5351916CB765}" srcOrd="2" destOrd="0" presId="urn:microsoft.com/office/officeart/2005/8/layout/architecture+Icon"/>
    <dgm:cxn modelId="{6BCCCDBE-9633-48C7-9253-C88A7ED655A8}" type="presParOf" srcId="{983819A7-9272-44A8-AB20-5351916CB765}" destId="{34A08DD9-0404-4F0B-9E3A-67688D9555C0}" srcOrd="0" destOrd="0" presId="urn:microsoft.com/office/officeart/2005/8/layout/architecture+Icon"/>
    <dgm:cxn modelId="{458FD9F5-ED83-4B3F-B1E1-0907EB7F82DB}" type="presParOf" srcId="{983819A7-9272-44A8-AB20-5351916CB765}" destId="{C9203181-D61A-4AAF-9EA1-01774B9688A1}" srcOrd="1" destOrd="0" presId="urn:microsoft.com/office/officeart/2005/8/layout/architecture+Icon"/>
    <dgm:cxn modelId="{048EB69E-0272-4516-877D-87BF294D4745}" type="presParOf" srcId="{516E3C0D-255C-427F-95C0-3792FAE9CE10}" destId="{8DC21F3A-C274-49B8-9ACA-2983F462805E}" srcOrd="3" destOrd="0" presId="urn:microsoft.com/office/officeart/2005/8/layout/architecture+Icon"/>
    <dgm:cxn modelId="{81E0F61D-77D3-4E20-ABFA-83C42D3ACFB4}" type="presParOf" srcId="{516E3C0D-255C-427F-95C0-3792FAE9CE10}" destId="{ADD6BEE7-05BF-4623-A52A-E01BF17B860E}" srcOrd="4" destOrd="0" presId="urn:microsoft.com/office/officeart/2005/8/layout/architecture+Icon"/>
    <dgm:cxn modelId="{A3CDF60A-6B50-4826-A330-738C5F4B02D2}" type="presParOf" srcId="{ADD6BEE7-05BF-4623-A52A-E01BF17B860E}" destId="{583773C5-DAEB-42CC-9FEE-1665BD7AD100}" srcOrd="0" destOrd="0" presId="urn:microsoft.com/office/officeart/2005/8/layout/architecture+Icon"/>
    <dgm:cxn modelId="{198AF081-D92D-4BD4-9533-8BFAA1526A11}" type="presParOf" srcId="{ADD6BEE7-05BF-4623-A52A-E01BF17B860E}" destId="{DA22B796-8AA2-4551-AB78-1DCC072DAC38}" srcOrd="1" destOrd="0" presId="urn:microsoft.com/office/officeart/2005/8/layout/architecture+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437AD9-5F8D-4D11-9659-523143586E62}"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lang="en-US"/>
        </a:p>
      </dgm:t>
    </dgm:pt>
    <dgm:pt modelId="{6325D67F-68FA-46F2-85D2-7D77B5EEC2FD}">
      <dgm:prSet custT="1"/>
      <dgm:spPr/>
      <dgm:t>
        <a:bodyPr/>
        <a:lstStyle/>
        <a:p>
          <a:pPr rtl="0"/>
          <a:r>
            <a:rPr lang="en-US" sz="2800" dirty="0" smtClean="0">
              <a:latin typeface="+mj-lt"/>
            </a:rPr>
            <a:t>The underlying coverage must be exhausted either by the “occurrence” limit or the aggregate or both before the next layer is accessed for payment of either defense or damages</a:t>
          </a:r>
          <a:endParaRPr lang="en-US" sz="2800" dirty="0">
            <a:latin typeface="+mj-lt"/>
          </a:endParaRPr>
        </a:p>
      </dgm:t>
    </dgm:pt>
    <dgm:pt modelId="{E2923234-296F-4127-9E2C-683885E4C34A}" type="parTrans" cxnId="{B17EFFB3-0594-4413-97DC-DC8DB5AAADF4}">
      <dgm:prSet/>
      <dgm:spPr/>
      <dgm:t>
        <a:bodyPr/>
        <a:lstStyle/>
        <a:p>
          <a:endParaRPr lang="en-US" sz="2800">
            <a:latin typeface="+mj-lt"/>
          </a:endParaRPr>
        </a:p>
      </dgm:t>
    </dgm:pt>
    <dgm:pt modelId="{9BCB82C9-4D04-4E54-B926-FD123048205A}" type="sibTrans" cxnId="{B17EFFB3-0594-4413-97DC-DC8DB5AAADF4}">
      <dgm:prSet/>
      <dgm:spPr/>
      <dgm:t>
        <a:bodyPr/>
        <a:lstStyle/>
        <a:p>
          <a:endParaRPr lang="en-US" sz="2800">
            <a:latin typeface="+mj-lt"/>
          </a:endParaRPr>
        </a:p>
      </dgm:t>
    </dgm:pt>
    <dgm:pt modelId="{F93B0DB6-F425-4F09-9487-C8009B03E394}" type="pres">
      <dgm:prSet presAssocID="{9E437AD9-5F8D-4D11-9659-523143586E62}" presName="linear" presStyleCnt="0">
        <dgm:presLayoutVars>
          <dgm:dir/>
          <dgm:animLvl val="lvl"/>
          <dgm:resizeHandles val="exact"/>
        </dgm:presLayoutVars>
      </dgm:prSet>
      <dgm:spPr/>
      <dgm:t>
        <a:bodyPr/>
        <a:lstStyle/>
        <a:p>
          <a:endParaRPr lang="en-US"/>
        </a:p>
      </dgm:t>
    </dgm:pt>
    <dgm:pt modelId="{8312AE5B-54FF-486E-8A9C-B067A385EC34}" type="pres">
      <dgm:prSet presAssocID="{6325D67F-68FA-46F2-85D2-7D77B5EEC2FD}" presName="parentLin" presStyleCnt="0"/>
      <dgm:spPr/>
      <dgm:t>
        <a:bodyPr/>
        <a:lstStyle/>
        <a:p>
          <a:endParaRPr lang="en-US"/>
        </a:p>
      </dgm:t>
    </dgm:pt>
    <dgm:pt modelId="{DBF237F7-78FE-4587-A1F8-CF6F2D4F4599}" type="pres">
      <dgm:prSet presAssocID="{6325D67F-68FA-46F2-85D2-7D77B5EEC2FD}" presName="parentLeftMargin" presStyleLbl="node1" presStyleIdx="0" presStyleCnt="1"/>
      <dgm:spPr/>
      <dgm:t>
        <a:bodyPr/>
        <a:lstStyle/>
        <a:p>
          <a:endParaRPr lang="en-US"/>
        </a:p>
      </dgm:t>
    </dgm:pt>
    <dgm:pt modelId="{42DE6659-5081-4993-96D2-978D89C6C05B}" type="pres">
      <dgm:prSet presAssocID="{6325D67F-68FA-46F2-85D2-7D77B5EEC2FD}" presName="parentText" presStyleLbl="node1" presStyleIdx="0" presStyleCnt="1" custScaleX="142857" custScaleY="139002">
        <dgm:presLayoutVars>
          <dgm:chMax val="0"/>
          <dgm:bulletEnabled val="1"/>
        </dgm:presLayoutVars>
      </dgm:prSet>
      <dgm:spPr/>
      <dgm:t>
        <a:bodyPr/>
        <a:lstStyle/>
        <a:p>
          <a:endParaRPr lang="en-US"/>
        </a:p>
      </dgm:t>
    </dgm:pt>
    <dgm:pt modelId="{9D708F40-91F0-4EAE-8235-20007B5BA7A9}" type="pres">
      <dgm:prSet presAssocID="{6325D67F-68FA-46F2-85D2-7D77B5EEC2FD}" presName="negativeSpace" presStyleCnt="0"/>
      <dgm:spPr/>
      <dgm:t>
        <a:bodyPr/>
        <a:lstStyle/>
        <a:p>
          <a:endParaRPr lang="en-US"/>
        </a:p>
      </dgm:t>
    </dgm:pt>
    <dgm:pt modelId="{04A354A5-76BE-45CB-8679-95884DBBCE57}" type="pres">
      <dgm:prSet presAssocID="{6325D67F-68FA-46F2-85D2-7D77B5EEC2FD}" presName="childText" presStyleLbl="conFgAcc1" presStyleIdx="0" presStyleCnt="1">
        <dgm:presLayoutVars>
          <dgm:bulletEnabled val="1"/>
        </dgm:presLayoutVars>
      </dgm:prSet>
      <dgm:spPr/>
      <dgm:t>
        <a:bodyPr/>
        <a:lstStyle/>
        <a:p>
          <a:endParaRPr lang="en-US"/>
        </a:p>
      </dgm:t>
    </dgm:pt>
  </dgm:ptLst>
  <dgm:cxnLst>
    <dgm:cxn modelId="{0A86175F-FA7C-4AA8-952E-78C49D38FC84}" type="presOf" srcId="{9E437AD9-5F8D-4D11-9659-523143586E62}" destId="{F93B0DB6-F425-4F09-9487-C8009B03E394}" srcOrd="0" destOrd="0" presId="urn:microsoft.com/office/officeart/2005/8/layout/list1"/>
    <dgm:cxn modelId="{B17EFFB3-0594-4413-97DC-DC8DB5AAADF4}" srcId="{9E437AD9-5F8D-4D11-9659-523143586E62}" destId="{6325D67F-68FA-46F2-85D2-7D77B5EEC2FD}" srcOrd="0" destOrd="0" parTransId="{E2923234-296F-4127-9E2C-683885E4C34A}" sibTransId="{9BCB82C9-4D04-4E54-B926-FD123048205A}"/>
    <dgm:cxn modelId="{98EE4899-4F4E-4E9C-B011-4421F9FF27A7}" type="presOf" srcId="{6325D67F-68FA-46F2-85D2-7D77B5EEC2FD}" destId="{42DE6659-5081-4993-96D2-978D89C6C05B}" srcOrd="1" destOrd="0" presId="urn:microsoft.com/office/officeart/2005/8/layout/list1"/>
    <dgm:cxn modelId="{28AAA300-EE8A-4D14-95AD-3E39A98A2146}" type="presOf" srcId="{6325D67F-68FA-46F2-85D2-7D77B5EEC2FD}" destId="{DBF237F7-78FE-4587-A1F8-CF6F2D4F4599}" srcOrd="0" destOrd="0" presId="urn:microsoft.com/office/officeart/2005/8/layout/list1"/>
    <dgm:cxn modelId="{68B3D9F2-4C94-4011-92AC-02867F003B5A}" type="presParOf" srcId="{F93B0DB6-F425-4F09-9487-C8009B03E394}" destId="{8312AE5B-54FF-486E-8A9C-B067A385EC34}" srcOrd="0" destOrd="0" presId="urn:microsoft.com/office/officeart/2005/8/layout/list1"/>
    <dgm:cxn modelId="{2660AA8F-4C2C-4380-8540-E0B415C73F26}" type="presParOf" srcId="{8312AE5B-54FF-486E-8A9C-B067A385EC34}" destId="{DBF237F7-78FE-4587-A1F8-CF6F2D4F4599}" srcOrd="0" destOrd="0" presId="urn:microsoft.com/office/officeart/2005/8/layout/list1"/>
    <dgm:cxn modelId="{C8302B32-D5B7-41BC-BBDF-C04ECCDABCBB}" type="presParOf" srcId="{8312AE5B-54FF-486E-8A9C-B067A385EC34}" destId="{42DE6659-5081-4993-96D2-978D89C6C05B}" srcOrd="1" destOrd="0" presId="urn:microsoft.com/office/officeart/2005/8/layout/list1"/>
    <dgm:cxn modelId="{898C415F-98C9-4716-8C75-6D1B371E5FDF}" type="presParOf" srcId="{F93B0DB6-F425-4F09-9487-C8009B03E394}" destId="{9D708F40-91F0-4EAE-8235-20007B5BA7A9}" srcOrd="1" destOrd="0" presId="urn:microsoft.com/office/officeart/2005/8/layout/list1"/>
    <dgm:cxn modelId="{0ED28D5A-A409-46A3-B921-2E5836DEDCE2}" type="presParOf" srcId="{F93B0DB6-F425-4F09-9487-C8009B03E394}" destId="{04A354A5-76BE-45CB-8679-95884DBBCE5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885C8A-A20C-4133-8DB3-0283A626CF9F}" type="doc">
      <dgm:prSet loTypeId="urn:microsoft.com/office/officeart/2005/8/layout/list1" loCatId="list" qsTypeId="urn:microsoft.com/office/officeart/2005/8/quickstyle/simple5" qsCatId="simple" csTypeId="urn:microsoft.com/office/officeart/2005/8/colors/colorful4" csCatId="colorful" phldr="1"/>
      <dgm:spPr/>
      <dgm:t>
        <a:bodyPr/>
        <a:lstStyle/>
        <a:p>
          <a:endParaRPr lang="en-US"/>
        </a:p>
      </dgm:t>
    </dgm:pt>
    <dgm:pt modelId="{67ED0882-EA42-4D33-AE92-E958635A651E}">
      <dgm:prSet custT="1"/>
      <dgm:spPr/>
      <dgm:t>
        <a:bodyPr/>
        <a:lstStyle/>
        <a:p>
          <a:pPr rtl="0"/>
          <a:r>
            <a:rPr lang="en-US" sz="2800" smtClean="0"/>
            <a:t>Any liability policy with an aggregate limit and your umbrella or excess policy(</a:t>
          </a:r>
          <a:r>
            <a:rPr lang="en-US" sz="2800" dirty="0" err="1" smtClean="0"/>
            <a:t>ies</a:t>
          </a:r>
          <a:r>
            <a:rPr lang="en-US" sz="2800" dirty="0" smtClean="0"/>
            <a:t>) should have the same inception and expiration dates</a:t>
          </a:r>
          <a:endParaRPr lang="en-US" sz="2800" dirty="0"/>
        </a:p>
      </dgm:t>
    </dgm:pt>
    <dgm:pt modelId="{D0B61E81-CC8D-4846-9D3B-89973BEC9E9C}" type="parTrans" cxnId="{A268DF50-6C0E-4D12-9E9E-B42399891427}">
      <dgm:prSet/>
      <dgm:spPr/>
      <dgm:t>
        <a:bodyPr/>
        <a:lstStyle/>
        <a:p>
          <a:endParaRPr lang="en-US"/>
        </a:p>
      </dgm:t>
    </dgm:pt>
    <dgm:pt modelId="{F5E215C0-7F5E-4FDA-8F57-647D459B5FE6}" type="sibTrans" cxnId="{A268DF50-6C0E-4D12-9E9E-B42399891427}">
      <dgm:prSet/>
      <dgm:spPr/>
      <dgm:t>
        <a:bodyPr/>
        <a:lstStyle/>
        <a:p>
          <a:endParaRPr lang="en-US"/>
        </a:p>
      </dgm:t>
    </dgm:pt>
    <dgm:pt modelId="{CA57B7A4-8E3D-47D5-937D-62B2051A0A01}" type="pres">
      <dgm:prSet presAssocID="{F2885C8A-A20C-4133-8DB3-0283A626CF9F}" presName="linear" presStyleCnt="0">
        <dgm:presLayoutVars>
          <dgm:dir/>
          <dgm:animLvl val="lvl"/>
          <dgm:resizeHandles val="exact"/>
        </dgm:presLayoutVars>
      </dgm:prSet>
      <dgm:spPr/>
      <dgm:t>
        <a:bodyPr/>
        <a:lstStyle/>
        <a:p>
          <a:endParaRPr lang="en-US"/>
        </a:p>
      </dgm:t>
    </dgm:pt>
    <dgm:pt modelId="{33D36704-9AAF-472D-82C5-79C5AE684306}" type="pres">
      <dgm:prSet presAssocID="{67ED0882-EA42-4D33-AE92-E958635A651E}" presName="parentLin" presStyleCnt="0"/>
      <dgm:spPr/>
    </dgm:pt>
    <dgm:pt modelId="{6C8D4602-1BC2-4C41-B59D-2987249625ED}" type="pres">
      <dgm:prSet presAssocID="{67ED0882-EA42-4D33-AE92-E958635A651E}" presName="parentLeftMargin" presStyleLbl="node1" presStyleIdx="0" presStyleCnt="1"/>
      <dgm:spPr/>
      <dgm:t>
        <a:bodyPr/>
        <a:lstStyle/>
        <a:p>
          <a:endParaRPr lang="en-US"/>
        </a:p>
      </dgm:t>
    </dgm:pt>
    <dgm:pt modelId="{EFFFED00-ADC5-4347-8E5C-64759E1A73F2}" type="pres">
      <dgm:prSet presAssocID="{67ED0882-EA42-4D33-AE92-E958635A651E}" presName="parentText" presStyleLbl="node1" presStyleIdx="0" presStyleCnt="1" custScaleX="117293">
        <dgm:presLayoutVars>
          <dgm:chMax val="0"/>
          <dgm:bulletEnabled val="1"/>
        </dgm:presLayoutVars>
      </dgm:prSet>
      <dgm:spPr/>
      <dgm:t>
        <a:bodyPr/>
        <a:lstStyle/>
        <a:p>
          <a:endParaRPr lang="en-US"/>
        </a:p>
      </dgm:t>
    </dgm:pt>
    <dgm:pt modelId="{1CB137BB-A13B-408E-91DA-5A8DA10E752E}" type="pres">
      <dgm:prSet presAssocID="{67ED0882-EA42-4D33-AE92-E958635A651E}" presName="negativeSpace" presStyleCnt="0"/>
      <dgm:spPr/>
    </dgm:pt>
    <dgm:pt modelId="{3389641B-08C4-46EF-A1B0-69DBB1E8D050}" type="pres">
      <dgm:prSet presAssocID="{67ED0882-EA42-4D33-AE92-E958635A651E}" presName="childText" presStyleLbl="conFgAcc1" presStyleIdx="0" presStyleCnt="1">
        <dgm:presLayoutVars>
          <dgm:bulletEnabled val="1"/>
        </dgm:presLayoutVars>
      </dgm:prSet>
      <dgm:spPr/>
    </dgm:pt>
  </dgm:ptLst>
  <dgm:cxnLst>
    <dgm:cxn modelId="{22F0995D-AB73-4568-9990-CCB4452E04F7}" type="presOf" srcId="{F2885C8A-A20C-4133-8DB3-0283A626CF9F}" destId="{CA57B7A4-8E3D-47D5-937D-62B2051A0A01}" srcOrd="0" destOrd="0" presId="urn:microsoft.com/office/officeart/2005/8/layout/list1"/>
    <dgm:cxn modelId="{C8164D91-DBDE-430C-A3B3-7B61FF242DE3}" type="presOf" srcId="{67ED0882-EA42-4D33-AE92-E958635A651E}" destId="{6C8D4602-1BC2-4C41-B59D-2987249625ED}" srcOrd="0" destOrd="0" presId="urn:microsoft.com/office/officeart/2005/8/layout/list1"/>
    <dgm:cxn modelId="{A268DF50-6C0E-4D12-9E9E-B42399891427}" srcId="{F2885C8A-A20C-4133-8DB3-0283A626CF9F}" destId="{67ED0882-EA42-4D33-AE92-E958635A651E}" srcOrd="0" destOrd="0" parTransId="{D0B61E81-CC8D-4846-9D3B-89973BEC9E9C}" sibTransId="{F5E215C0-7F5E-4FDA-8F57-647D459B5FE6}"/>
    <dgm:cxn modelId="{BC71CB04-4166-4E02-8206-75B54D26D54C}" type="presOf" srcId="{67ED0882-EA42-4D33-AE92-E958635A651E}" destId="{EFFFED00-ADC5-4347-8E5C-64759E1A73F2}" srcOrd="1" destOrd="0" presId="urn:microsoft.com/office/officeart/2005/8/layout/list1"/>
    <dgm:cxn modelId="{44D63D52-BE77-4025-9B6A-6121A179B581}" type="presParOf" srcId="{CA57B7A4-8E3D-47D5-937D-62B2051A0A01}" destId="{33D36704-9AAF-472D-82C5-79C5AE684306}" srcOrd="0" destOrd="0" presId="urn:microsoft.com/office/officeart/2005/8/layout/list1"/>
    <dgm:cxn modelId="{48D4C2FE-7FD5-4DE5-BA70-22B7701FD01A}" type="presParOf" srcId="{33D36704-9AAF-472D-82C5-79C5AE684306}" destId="{6C8D4602-1BC2-4C41-B59D-2987249625ED}" srcOrd="0" destOrd="0" presId="urn:microsoft.com/office/officeart/2005/8/layout/list1"/>
    <dgm:cxn modelId="{F6C0A915-71C8-4C29-9945-6BB29E7F6D4C}" type="presParOf" srcId="{33D36704-9AAF-472D-82C5-79C5AE684306}" destId="{EFFFED00-ADC5-4347-8E5C-64759E1A73F2}" srcOrd="1" destOrd="0" presId="urn:microsoft.com/office/officeart/2005/8/layout/list1"/>
    <dgm:cxn modelId="{035E9B78-A3D8-4D23-8FFF-27B433254CFE}" type="presParOf" srcId="{CA57B7A4-8E3D-47D5-937D-62B2051A0A01}" destId="{1CB137BB-A13B-408E-91DA-5A8DA10E752E}" srcOrd="1" destOrd="0" presId="urn:microsoft.com/office/officeart/2005/8/layout/list1"/>
    <dgm:cxn modelId="{1B5C7CEF-12A9-42F3-B7C2-8DB99B93294C}" type="presParOf" srcId="{CA57B7A4-8E3D-47D5-937D-62B2051A0A01}" destId="{3389641B-08C4-46EF-A1B0-69DBB1E8D05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ED6BA-CF7B-4A76-B6E4-042C7FC51D77}">
      <dsp:nvSpPr>
        <dsp:cNvPr id="0" name=""/>
        <dsp:cNvSpPr/>
      </dsp:nvSpPr>
      <dsp:spPr>
        <a:xfrm rot="5400000">
          <a:off x="380078" y="592392"/>
          <a:ext cx="1140602" cy="1897937"/>
        </a:xfrm>
        <a:prstGeom prst="corner">
          <a:avLst>
            <a:gd name="adj1" fmla="val 16120"/>
            <a:gd name="adj2" fmla="val 16110"/>
          </a:avLst>
        </a:prstGeom>
        <a:solidFill>
          <a:schemeClr val="accent3"/>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D8D126-0E87-4210-9309-C91653173C43}">
      <dsp:nvSpPr>
        <dsp:cNvPr id="0" name=""/>
        <dsp:cNvSpPr/>
      </dsp:nvSpPr>
      <dsp:spPr>
        <a:xfrm>
          <a:off x="346423" y="1251303"/>
          <a:ext cx="1329977" cy="826781"/>
        </a:xfrm>
        <a:prstGeom prst="rect">
          <a:avLst/>
        </a:prstGeom>
        <a:solidFill>
          <a:schemeClr val="tx1"/>
        </a:solid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US" sz="3200" b="1" kern="1200" dirty="0" smtClean="0">
              <a:solidFill>
                <a:schemeClr val="bg1"/>
              </a:solidFill>
            </a:rPr>
            <a:t>#1</a:t>
          </a:r>
          <a:endParaRPr lang="en-US" sz="3200" b="1" kern="1200" dirty="0">
            <a:solidFill>
              <a:schemeClr val="bg1"/>
            </a:solidFill>
          </a:endParaRPr>
        </a:p>
      </dsp:txBody>
      <dsp:txXfrm>
        <a:off x="346423" y="1251303"/>
        <a:ext cx="1329977" cy="826781"/>
      </dsp:txXfrm>
    </dsp:sp>
    <dsp:sp modelId="{5205FE3A-D48D-46F2-9512-A1933BE8D7B2}">
      <dsp:nvSpPr>
        <dsp:cNvPr id="0" name=""/>
        <dsp:cNvSpPr/>
      </dsp:nvSpPr>
      <dsp:spPr>
        <a:xfrm>
          <a:off x="1579856" y="452663"/>
          <a:ext cx="323295" cy="323295"/>
        </a:xfrm>
        <a:prstGeom prst="triangle">
          <a:avLst>
            <a:gd name="adj" fmla="val 100000"/>
          </a:avLst>
        </a:prstGeom>
        <a:solidFill>
          <a:schemeClr val="tx1"/>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DF35E8-73ED-49F4-B9C8-23663D760969}">
      <dsp:nvSpPr>
        <dsp:cNvPr id="0" name=""/>
        <dsp:cNvSpPr/>
      </dsp:nvSpPr>
      <dsp:spPr>
        <a:xfrm rot="5400000">
          <a:off x="2477698" y="230937"/>
          <a:ext cx="1140602" cy="1897937"/>
        </a:xfrm>
        <a:prstGeom prst="corner">
          <a:avLst>
            <a:gd name="adj1" fmla="val 16120"/>
            <a:gd name="adj2" fmla="val 16110"/>
          </a:avLst>
        </a:prstGeom>
        <a:solidFill>
          <a:srgbClr val="FF0000"/>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6B8B79-924C-474D-BCA2-F41921980E0C}">
      <dsp:nvSpPr>
        <dsp:cNvPr id="0" name=""/>
        <dsp:cNvSpPr/>
      </dsp:nvSpPr>
      <dsp:spPr>
        <a:xfrm>
          <a:off x="2514603" y="990604"/>
          <a:ext cx="1258868" cy="835237"/>
        </a:xfrm>
        <a:prstGeom prst="rect">
          <a:avLst/>
        </a:prstGeom>
        <a:solidFill>
          <a:schemeClr val="tx1"/>
        </a:solid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ctr" defTabSz="1555750">
            <a:lnSpc>
              <a:spcPct val="90000"/>
            </a:lnSpc>
            <a:spcBef>
              <a:spcPct val="0"/>
            </a:spcBef>
            <a:spcAft>
              <a:spcPct val="35000"/>
            </a:spcAft>
          </a:pPr>
          <a:r>
            <a:rPr lang="en-US" sz="3500" kern="1200" dirty="0" smtClean="0">
              <a:solidFill>
                <a:schemeClr val="bg1"/>
              </a:solidFill>
            </a:rPr>
            <a:t>#2</a:t>
          </a:r>
          <a:endParaRPr lang="en-US" sz="3500" kern="1200" dirty="0">
            <a:solidFill>
              <a:schemeClr val="bg1"/>
            </a:solidFill>
          </a:endParaRPr>
        </a:p>
      </dsp:txBody>
      <dsp:txXfrm>
        <a:off x="2514603" y="990604"/>
        <a:ext cx="1258868" cy="835237"/>
      </dsp:txXfrm>
    </dsp:sp>
    <dsp:sp modelId="{1D25BB6A-4C3B-47AC-982F-08509B7150CB}">
      <dsp:nvSpPr>
        <dsp:cNvPr id="0" name=""/>
        <dsp:cNvSpPr/>
      </dsp:nvSpPr>
      <dsp:spPr>
        <a:xfrm>
          <a:off x="3677476" y="152401"/>
          <a:ext cx="323295" cy="323295"/>
        </a:xfrm>
        <a:prstGeom prst="triangle">
          <a:avLst>
            <a:gd name="adj" fmla="val 100000"/>
          </a:avLst>
        </a:prstGeom>
        <a:solidFill>
          <a:schemeClr val="tx1"/>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F17210-CE62-454F-932D-7774CE7A24FC}">
      <dsp:nvSpPr>
        <dsp:cNvPr id="0" name=""/>
        <dsp:cNvSpPr/>
      </dsp:nvSpPr>
      <dsp:spPr>
        <a:xfrm rot="5400000">
          <a:off x="4575318" y="-73873"/>
          <a:ext cx="1140602" cy="1897937"/>
        </a:xfrm>
        <a:prstGeom prst="corner">
          <a:avLst>
            <a:gd name="adj1" fmla="val 16120"/>
            <a:gd name="adj2" fmla="val 16110"/>
          </a:avLst>
        </a:prstGeom>
        <a:solidFill>
          <a:srgbClr val="FFFF00"/>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C83300-56C6-4353-934B-C0C5CC24F7D8}">
      <dsp:nvSpPr>
        <dsp:cNvPr id="0" name=""/>
        <dsp:cNvSpPr/>
      </dsp:nvSpPr>
      <dsp:spPr>
        <a:xfrm>
          <a:off x="4648198" y="685800"/>
          <a:ext cx="1179620" cy="759659"/>
        </a:xfrm>
        <a:prstGeom prst="rect">
          <a:avLst/>
        </a:prstGeom>
        <a:solidFill>
          <a:schemeClr val="tx1">
            <a:lumMod val="95000"/>
            <a:lumOff val="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ctr" defTabSz="1555750">
            <a:lnSpc>
              <a:spcPct val="90000"/>
            </a:lnSpc>
            <a:spcBef>
              <a:spcPct val="0"/>
            </a:spcBef>
            <a:spcAft>
              <a:spcPct val="35000"/>
            </a:spcAft>
          </a:pPr>
          <a:r>
            <a:rPr lang="en-US" sz="3500" kern="1200" dirty="0" smtClean="0">
              <a:solidFill>
                <a:schemeClr val="bg1"/>
              </a:solidFill>
            </a:rPr>
            <a:t>#3</a:t>
          </a:r>
          <a:endParaRPr lang="en-US" sz="3500" kern="1200" dirty="0">
            <a:solidFill>
              <a:schemeClr val="bg1"/>
            </a:solidFill>
          </a:endParaRPr>
        </a:p>
      </dsp:txBody>
      <dsp:txXfrm>
        <a:off x="4648198" y="685800"/>
        <a:ext cx="1179620" cy="759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7330A-8F4A-4B5D-B20F-8CF075AC666F}">
      <dsp:nvSpPr>
        <dsp:cNvPr id="0" name=""/>
        <dsp:cNvSpPr/>
      </dsp:nvSpPr>
      <dsp:spPr>
        <a:xfrm>
          <a:off x="6622" y="0"/>
          <a:ext cx="2678028" cy="4195762"/>
        </a:xfrm>
        <a:prstGeom prst="roundRect">
          <a:avLst>
            <a:gd name="adj" fmla="val 10000"/>
          </a:avLst>
        </a:prstGeom>
        <a:solidFill>
          <a:schemeClr val="accent4">
            <a:lumMod val="90000"/>
            <a:lumOff val="10000"/>
          </a:schemeClr>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mj-lt"/>
            </a:rPr>
            <a:t>Typically requires the insured to carry at least one primary coverage line</a:t>
          </a:r>
          <a:endParaRPr lang="en-US" sz="2400" kern="1200" dirty="0">
            <a:latin typeface="+mj-lt"/>
          </a:endParaRPr>
        </a:p>
      </dsp:txBody>
      <dsp:txXfrm>
        <a:off x="85059" y="78437"/>
        <a:ext cx="2521154" cy="4038888"/>
      </dsp:txXfrm>
    </dsp:sp>
    <dsp:sp modelId="{34A08DD9-0404-4F0B-9E3A-67688D9555C0}">
      <dsp:nvSpPr>
        <dsp:cNvPr id="0" name=""/>
        <dsp:cNvSpPr/>
      </dsp:nvSpPr>
      <dsp:spPr>
        <a:xfrm>
          <a:off x="3134560" y="0"/>
          <a:ext cx="2678028" cy="4195762"/>
        </a:xfrm>
        <a:prstGeom prst="roundRect">
          <a:avLst>
            <a:gd name="adj" fmla="val 10000"/>
          </a:avLst>
        </a:prstGeom>
        <a:solidFill>
          <a:srgbClr val="0070C0"/>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mj-lt"/>
            </a:rPr>
            <a:t>These coverage lines are submitted to the excess liability carrier on the application and will have required limits of insurance</a:t>
          </a:r>
          <a:endParaRPr lang="en-US" sz="2400" kern="1200" dirty="0">
            <a:latin typeface="+mj-lt"/>
          </a:endParaRPr>
        </a:p>
      </dsp:txBody>
      <dsp:txXfrm>
        <a:off x="3212997" y="78437"/>
        <a:ext cx="2521154" cy="4038888"/>
      </dsp:txXfrm>
    </dsp:sp>
    <dsp:sp modelId="{583773C5-DAEB-42CC-9FEE-1665BD7AD100}">
      <dsp:nvSpPr>
        <dsp:cNvPr id="0" name=""/>
        <dsp:cNvSpPr/>
      </dsp:nvSpPr>
      <dsp:spPr>
        <a:xfrm>
          <a:off x="6262498" y="0"/>
          <a:ext cx="2678028" cy="4195762"/>
        </a:xfrm>
        <a:prstGeom prst="roundRect">
          <a:avLst>
            <a:gd name="adj" fmla="val 10000"/>
          </a:avLst>
        </a:prstGeom>
        <a:solidFill>
          <a:srgbClr val="FF0000"/>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mj-lt"/>
            </a:rPr>
            <a:t>The underlying policies are sometimes referred to as the “burning layer”</a:t>
          </a:r>
          <a:endParaRPr lang="en-US" sz="2800" kern="1200" dirty="0">
            <a:latin typeface="+mj-lt"/>
          </a:endParaRPr>
        </a:p>
      </dsp:txBody>
      <dsp:txXfrm>
        <a:off x="6340935" y="78437"/>
        <a:ext cx="2521154" cy="40388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354A5-76BE-45CB-8679-95884DBBCE57}">
      <dsp:nvSpPr>
        <dsp:cNvPr id="0" name=""/>
        <dsp:cNvSpPr/>
      </dsp:nvSpPr>
      <dsp:spPr>
        <a:xfrm>
          <a:off x="0" y="2132229"/>
          <a:ext cx="8947150" cy="1612800"/>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2DE6659-5081-4993-96D2-978D89C6C05B}">
      <dsp:nvSpPr>
        <dsp:cNvPr id="0" name=""/>
        <dsp:cNvSpPr/>
      </dsp:nvSpPr>
      <dsp:spPr>
        <a:xfrm>
          <a:off x="425950" y="450732"/>
          <a:ext cx="8519006" cy="2626136"/>
        </a:xfrm>
        <a:prstGeom prst="round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6727" tIns="0" rIns="236727" bIns="0" numCol="1" spcCol="1270" anchor="ctr" anchorCtr="0">
          <a:noAutofit/>
        </a:bodyPr>
        <a:lstStyle/>
        <a:p>
          <a:pPr lvl="0" algn="l" defTabSz="1244600" rtl="0">
            <a:lnSpc>
              <a:spcPct val="90000"/>
            </a:lnSpc>
            <a:spcBef>
              <a:spcPct val="0"/>
            </a:spcBef>
            <a:spcAft>
              <a:spcPct val="35000"/>
            </a:spcAft>
          </a:pPr>
          <a:r>
            <a:rPr lang="en-US" sz="2800" kern="1200" dirty="0" smtClean="0">
              <a:latin typeface="+mj-lt"/>
            </a:rPr>
            <a:t>The underlying coverage must be exhausted either by the “occurrence” limit or the aggregate or both before the next layer is accessed for payment of either defense or damages</a:t>
          </a:r>
          <a:endParaRPr lang="en-US" sz="2800" kern="1200" dirty="0">
            <a:latin typeface="+mj-lt"/>
          </a:endParaRPr>
        </a:p>
      </dsp:txBody>
      <dsp:txXfrm>
        <a:off x="554147" y="578929"/>
        <a:ext cx="8262612" cy="23697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9641B-08C4-46EF-A1B0-69DBB1E8D050}">
      <dsp:nvSpPr>
        <dsp:cNvPr id="0" name=""/>
        <dsp:cNvSpPr/>
      </dsp:nvSpPr>
      <dsp:spPr>
        <a:xfrm>
          <a:off x="0" y="1763801"/>
          <a:ext cx="8947150" cy="1612800"/>
        </a:xfrm>
        <a:prstGeom prst="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EFFFED00-ADC5-4347-8E5C-64759E1A73F2}">
      <dsp:nvSpPr>
        <dsp:cNvPr id="0" name=""/>
        <dsp:cNvSpPr/>
      </dsp:nvSpPr>
      <dsp:spPr>
        <a:xfrm>
          <a:off x="447357" y="819160"/>
          <a:ext cx="7346066" cy="1889280"/>
        </a:xfrm>
        <a:prstGeom prst="round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36727" tIns="0" rIns="236727" bIns="0" numCol="1" spcCol="1270" anchor="ctr" anchorCtr="0">
          <a:noAutofit/>
        </a:bodyPr>
        <a:lstStyle/>
        <a:p>
          <a:pPr lvl="0" algn="l" defTabSz="1244600" rtl="0">
            <a:lnSpc>
              <a:spcPct val="90000"/>
            </a:lnSpc>
            <a:spcBef>
              <a:spcPct val="0"/>
            </a:spcBef>
            <a:spcAft>
              <a:spcPct val="35000"/>
            </a:spcAft>
          </a:pPr>
          <a:r>
            <a:rPr lang="en-US" sz="2800" kern="1200" smtClean="0"/>
            <a:t>Any liability policy with an aggregate limit and your umbrella or excess policy(</a:t>
          </a:r>
          <a:r>
            <a:rPr lang="en-US" sz="2800" kern="1200" dirty="0" err="1" smtClean="0"/>
            <a:t>ies</a:t>
          </a:r>
          <a:r>
            <a:rPr lang="en-US" sz="2800" kern="1200" dirty="0" smtClean="0"/>
            <a:t>) should have the same inception and expiration dates</a:t>
          </a:r>
          <a:endParaRPr lang="en-US" sz="2800" kern="1200" dirty="0"/>
        </a:p>
      </dsp:txBody>
      <dsp:txXfrm>
        <a:off x="539584" y="911387"/>
        <a:ext cx="7161612" cy="170482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4/3/2018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4/3/2018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4/3/2018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4/3/2018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4/3/2018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4/3/2018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Insurance 101—Umbrella and Excess Policies</a:t>
            </a:r>
          </a:p>
        </p:txBody>
      </p:sp>
      <p:sp>
        <p:nvSpPr>
          <p:cNvPr id="3" name="Subtitle 2"/>
          <p:cNvSpPr>
            <a:spLocks noGrp="1"/>
          </p:cNvSpPr>
          <p:nvPr>
            <p:ph type="subTitle" idx="1"/>
          </p:nvPr>
        </p:nvSpPr>
        <p:spPr>
          <a:xfrm>
            <a:off x="1307355" y="5632513"/>
            <a:ext cx="8825658" cy="1157754"/>
          </a:xfrm>
        </p:spPr>
        <p:txBody>
          <a:bodyPr>
            <a:noAutofit/>
          </a:bodyPr>
          <a:lstStyle/>
          <a:p>
            <a:pPr algn="r"/>
            <a:r>
              <a:rPr lang="en-US" sz="1800" cap="none" dirty="0">
                <a:solidFill>
                  <a:schemeClr val="bg2">
                    <a:lumMod val="20000"/>
                    <a:lumOff val="80000"/>
                  </a:schemeClr>
                </a:solidFill>
              </a:rPr>
              <a:t>By:  Mark A. Boyle, Boyle &amp; Leonard, P.A.</a:t>
            </a:r>
          </a:p>
          <a:p>
            <a:pPr algn="r"/>
            <a:r>
              <a:rPr lang="en-US" sz="1800" cap="none" dirty="0">
                <a:solidFill>
                  <a:schemeClr val="bg2">
                    <a:lumMod val="20000"/>
                    <a:lumOff val="80000"/>
                  </a:schemeClr>
                </a:solidFill>
              </a:rPr>
              <a:t>	</a:t>
            </a:r>
          </a:p>
        </p:txBody>
      </p:sp>
    </p:spTree>
    <p:extLst>
      <p:ext uri="{BB962C8B-B14F-4D97-AF65-F5344CB8AC3E}">
        <p14:creationId xmlns:p14="http://schemas.microsoft.com/office/powerpoint/2010/main" val="1701418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of the Underlying Policy</a:t>
            </a:r>
            <a:endParaRPr lang="en-US" dirty="0"/>
          </a:p>
        </p:txBody>
      </p:sp>
      <p:pic>
        <p:nvPicPr>
          <p:cNvPr id="4" name="Content Placeholder 3" descr="Clipart - &lt;strong&gt;Arrow&lt;/strong&gt; simple way gree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1658" y="1214421"/>
            <a:ext cx="7889805" cy="5111935"/>
          </a:xfrm>
        </p:spPr>
      </p:pic>
      <p:grpSp>
        <p:nvGrpSpPr>
          <p:cNvPr id="6" name="Group 5"/>
          <p:cNvGrpSpPr/>
          <p:nvPr/>
        </p:nvGrpSpPr>
        <p:grpSpPr>
          <a:xfrm>
            <a:off x="2961658" y="2773402"/>
            <a:ext cx="6647650" cy="1866749"/>
            <a:chOff x="485157" y="1630401"/>
            <a:chExt cx="6647650" cy="1866749"/>
          </a:xfrm>
          <a:scene3d>
            <a:camera prst="orthographicFront"/>
            <a:lightRig rig="threePt" dir="t">
              <a:rot lat="0" lon="0" rev="7500000"/>
            </a:lightRig>
          </a:scene3d>
        </p:grpSpPr>
        <p:sp>
          <p:nvSpPr>
            <p:cNvPr id="7" name="Rounded Rectangle 6"/>
            <p:cNvSpPr/>
            <p:nvPr/>
          </p:nvSpPr>
          <p:spPr>
            <a:xfrm>
              <a:off x="485157" y="1630401"/>
              <a:ext cx="6447234" cy="1828800"/>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Rounded Rectangle 4"/>
            <p:cNvSpPr txBox="1"/>
            <p:nvPr/>
          </p:nvSpPr>
          <p:spPr>
            <a:xfrm>
              <a:off x="780267" y="1757624"/>
              <a:ext cx="6352540" cy="17395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latin typeface="+mj-lt"/>
                </a:rPr>
                <a:t>All Excess and Liability policies (except Stand Alone Excess) require maintenance of underlying</a:t>
              </a:r>
              <a:endParaRPr lang="en-US" sz="3300" kern="1200" dirty="0">
                <a:latin typeface="+mj-lt"/>
              </a:endParaRPr>
            </a:p>
          </p:txBody>
        </p:sp>
      </p:grpSp>
    </p:spTree>
    <p:extLst>
      <p:ext uri="{BB962C8B-B14F-4D97-AF65-F5344CB8AC3E}">
        <p14:creationId xmlns:p14="http://schemas.microsoft.com/office/powerpoint/2010/main" val="4213891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Structuring an Umbrella/Excess Liability Program</a:t>
            </a:r>
            <a:endParaRPr lang="en-US" dirty="0"/>
          </a:p>
        </p:txBody>
      </p:sp>
      <p:sp>
        <p:nvSpPr>
          <p:cNvPr id="7" name="Content Placeholder 6"/>
          <p:cNvSpPr>
            <a:spLocks noGrp="1"/>
          </p:cNvSpPr>
          <p:nvPr>
            <p:ph idx="1"/>
          </p:nvPr>
        </p:nvSpPr>
        <p:spPr/>
        <p:txBody>
          <a:bodyPr>
            <a:normAutofit/>
          </a:bodyPr>
          <a:lstStyle/>
          <a:p>
            <a:r>
              <a:rPr lang="en-US" sz="2800" dirty="0" smtClean="0"/>
              <a:t>Building Blocks</a:t>
            </a:r>
            <a:endParaRPr lang="en-US" sz="2800" dirty="0"/>
          </a:p>
        </p:txBody>
      </p:sp>
      <p:graphicFrame>
        <p:nvGraphicFramePr>
          <p:cNvPr id="8" name="Diagram 7"/>
          <p:cNvGraphicFramePr/>
          <p:nvPr>
            <p:extLst>
              <p:ext uri="{D42A27DB-BD31-4B8C-83A1-F6EECF244321}">
                <p14:modId xmlns:p14="http://schemas.microsoft.com/office/powerpoint/2010/main" val="121713578"/>
              </p:ext>
            </p:extLst>
          </p:nvPr>
        </p:nvGraphicFramePr>
        <p:xfrm>
          <a:off x="2528582" y="2725455"/>
          <a:ext cx="60960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0101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Underlying Policy Types</a:t>
            </a:r>
          </a:p>
        </p:txBody>
      </p:sp>
      <p:sp>
        <p:nvSpPr>
          <p:cNvPr id="3" name="Text Placeholder 2"/>
          <p:cNvSpPr>
            <a:spLocks noGrp="1"/>
          </p:cNvSpPr>
          <p:nvPr>
            <p:ph type="body" idx="1"/>
          </p:nvPr>
        </p:nvSpPr>
        <p:spPr>
          <a:xfrm>
            <a:off x="832428" y="1539241"/>
            <a:ext cx="4396338" cy="628014"/>
          </a:xfrm>
        </p:spPr>
        <p:txBody>
          <a:bodyPr/>
          <a:lstStyle/>
          <a:p>
            <a:r>
              <a:rPr lang="en-US" dirty="0" smtClean="0"/>
              <a:t>Commercial General Liability</a:t>
            </a:r>
            <a:endParaRPr lang="en-US" dirty="0"/>
          </a:p>
        </p:txBody>
      </p:sp>
      <p:pic>
        <p:nvPicPr>
          <p:cNvPr id="7" name="Content Placeholder 6"/>
          <p:cNvPicPr>
            <a:picLocks noGrp="1" noChangeAspect="1"/>
          </p:cNvPicPr>
          <p:nvPr>
            <p:ph sz="half" idx="2"/>
          </p:nvPr>
        </p:nvPicPr>
        <p:blipFill>
          <a:blip r:embed="rId2"/>
          <a:stretch>
            <a:fillRect/>
          </a:stretch>
        </p:blipFill>
        <p:spPr>
          <a:xfrm>
            <a:off x="1440493" y="2240525"/>
            <a:ext cx="3581039" cy="4289888"/>
          </a:xfrm>
          <a:prstGeom prst="rect">
            <a:avLst/>
          </a:prstGeom>
        </p:spPr>
      </p:pic>
      <p:sp>
        <p:nvSpPr>
          <p:cNvPr id="5" name="Text Placeholder 4"/>
          <p:cNvSpPr>
            <a:spLocks noGrp="1"/>
          </p:cNvSpPr>
          <p:nvPr>
            <p:ph type="body" sz="quarter" idx="3"/>
          </p:nvPr>
        </p:nvSpPr>
        <p:spPr>
          <a:xfrm>
            <a:off x="6626269" y="1276986"/>
            <a:ext cx="4396339" cy="576262"/>
          </a:xfrm>
        </p:spPr>
        <p:txBody>
          <a:bodyPr/>
          <a:lstStyle/>
          <a:p>
            <a:r>
              <a:rPr lang="en-US" dirty="0" smtClean="0"/>
              <a:t>Personal Lines</a:t>
            </a:r>
            <a:endParaRPr lang="en-US" dirty="0"/>
          </a:p>
        </p:txBody>
      </p:sp>
      <p:pic>
        <p:nvPicPr>
          <p:cNvPr id="8" name="Content Placeholder 7"/>
          <p:cNvPicPr>
            <a:picLocks noGrp="1" noChangeAspect="1"/>
          </p:cNvPicPr>
          <p:nvPr>
            <p:ph sz="quarter" idx="4"/>
          </p:nvPr>
        </p:nvPicPr>
        <p:blipFill>
          <a:blip r:embed="rId3"/>
          <a:stretch>
            <a:fillRect/>
          </a:stretch>
        </p:blipFill>
        <p:spPr>
          <a:xfrm>
            <a:off x="6626269" y="2240525"/>
            <a:ext cx="3619254" cy="4289888"/>
          </a:xfrm>
          <a:prstGeom prst="rect">
            <a:avLst/>
          </a:prstGeom>
        </p:spPr>
      </p:pic>
    </p:spTree>
    <p:extLst>
      <p:ext uri="{BB962C8B-B14F-4D97-AF65-F5344CB8AC3E}">
        <p14:creationId xmlns:p14="http://schemas.microsoft.com/office/powerpoint/2010/main" val="2831712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Umbrella/Excess Underlying Requirements</a:t>
            </a:r>
            <a:endParaRPr lang="en-US" dirty="0"/>
          </a:p>
        </p:txBody>
      </p:sp>
      <p:graphicFrame>
        <p:nvGraphicFramePr>
          <p:cNvPr id="8" name="Content Placeholder 4"/>
          <p:cNvGraphicFramePr>
            <a:graphicFrameLocks noGrp="1"/>
          </p:cNvGraphicFramePr>
          <p:nvPr>
            <p:ph idx="1"/>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388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Underlying Insurance Requirements</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86814155"/>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0667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Concurrency</a:t>
            </a:r>
            <a:endParaRPr lang="en-US" dirty="0"/>
          </a:p>
        </p:txBody>
      </p:sp>
      <p:graphicFrame>
        <p:nvGraphicFramePr>
          <p:cNvPr id="4" name="Content Placeholder 1"/>
          <p:cNvGraphicFramePr>
            <a:graphicFrameLocks noGrp="1"/>
          </p:cNvGraphicFramePr>
          <p:nvPr>
            <p:ph idx="1"/>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4299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Concurrency Language</a:t>
            </a:r>
            <a:endParaRPr lang="en-US" dirty="0"/>
          </a:p>
        </p:txBody>
      </p:sp>
      <p:sp>
        <p:nvSpPr>
          <p:cNvPr id="3" name="Content Placeholder 2"/>
          <p:cNvSpPr>
            <a:spLocks noGrp="1"/>
          </p:cNvSpPr>
          <p:nvPr>
            <p:ph idx="1"/>
          </p:nvPr>
        </p:nvSpPr>
        <p:spPr/>
        <p:txBody>
          <a:bodyPr/>
          <a:lstStyle/>
          <a:p>
            <a:r>
              <a:rPr lang="en-US" altLang="en-US" dirty="0"/>
              <a:t>“It is a condition of this policy that the policies referred to in attached “Schedule of Underlying Insurance” shall be maintained in full effect during the policy period without reduction of coverage or limits except for any reduction in the aggregate limits contained therein solely by payment of claims in respect to accidents and/or occurrences occurring during </a:t>
            </a:r>
            <a:r>
              <a:rPr lang="en-US" altLang="en-US" u="sng" dirty="0"/>
              <a:t>the period of this policy</a:t>
            </a:r>
            <a:r>
              <a:rPr lang="en-US" altLang="en-US" dirty="0"/>
              <a:t>.  Failure of the named insured to comply with the foregoing shall not invalidate the policy but the underwriters will be liable to the same extent as they would have been had the named insured complied with the said condition.”</a:t>
            </a:r>
          </a:p>
          <a:p>
            <a:endParaRPr lang="en-US" dirty="0"/>
          </a:p>
        </p:txBody>
      </p:sp>
    </p:spTree>
    <p:extLst>
      <p:ext uri="{BB962C8B-B14F-4D97-AF65-F5344CB8AC3E}">
        <p14:creationId xmlns:p14="http://schemas.microsoft.com/office/powerpoint/2010/main" val="1580600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Non-Concurrency Endorsement</a:t>
            </a:r>
            <a:endParaRPr lang="en-US" dirty="0"/>
          </a:p>
        </p:txBody>
      </p:sp>
      <p:sp>
        <p:nvSpPr>
          <p:cNvPr id="3" name="Content Placeholder 2"/>
          <p:cNvSpPr>
            <a:spLocks noGrp="1"/>
          </p:cNvSpPr>
          <p:nvPr>
            <p:ph idx="1"/>
          </p:nvPr>
        </p:nvSpPr>
        <p:spPr/>
        <p:txBody>
          <a:bodyPr/>
          <a:lstStyle/>
          <a:p>
            <a:r>
              <a:rPr lang="en-US" altLang="en-US" dirty="0"/>
              <a:t>“In the event of reduction or exhaustion of the aggregate limit or limits designated in the underlying policy or policies solely by payment of losses in respect to accidents or occurrences during the period </a:t>
            </a:r>
            <a:r>
              <a:rPr lang="en-US" altLang="en-US" u="sng" dirty="0"/>
              <a:t>of such underlying policy or policies</a:t>
            </a:r>
            <a:r>
              <a:rPr lang="en-US" altLang="en-US" dirty="0"/>
              <a:t>, it is hereby understood and agreed that such insurance as is afforded by this policy shall apply in excess of the reduced underlying insurance…</a:t>
            </a:r>
          </a:p>
          <a:p>
            <a:endParaRPr lang="en-US" dirty="0"/>
          </a:p>
        </p:txBody>
      </p:sp>
    </p:spTree>
    <p:extLst>
      <p:ext uri="{BB962C8B-B14F-4D97-AF65-F5344CB8AC3E}">
        <p14:creationId xmlns:p14="http://schemas.microsoft.com/office/powerpoint/2010/main" val="2031388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 Danger!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Choice of Law Issues</a:t>
            </a:r>
          </a:p>
          <a:p>
            <a:pPr lvl="1"/>
            <a:r>
              <a:rPr lang="en-US" dirty="0" smtClean="0"/>
              <a:t>Higher in the Excess carrier chain, the more likely it is that the policy was delivered in a different jurisdiction with less favorable policy interpretation</a:t>
            </a:r>
          </a:p>
          <a:p>
            <a:r>
              <a:rPr lang="en-US" dirty="0" smtClean="0"/>
              <a:t>Within Limits</a:t>
            </a:r>
          </a:p>
          <a:p>
            <a:pPr lvl="1"/>
            <a:r>
              <a:rPr lang="en-US" dirty="0" smtClean="0"/>
              <a:t>Higher in the Excess carrier chain, the less likely it is that the defense fees are in limits</a:t>
            </a:r>
          </a:p>
          <a:p>
            <a:r>
              <a:rPr lang="en-US" dirty="0" smtClean="0"/>
              <a:t>Do the Named Insureds match the underlying policy?</a:t>
            </a:r>
          </a:p>
          <a:p>
            <a:r>
              <a:rPr lang="en-US" altLang="en-US" dirty="0"/>
              <a:t>Named Insured(s) match </a:t>
            </a:r>
            <a:r>
              <a:rPr lang="en-US" altLang="en-US" dirty="0" smtClean="0"/>
              <a:t>underlying?</a:t>
            </a:r>
            <a:endParaRPr lang="en-US" altLang="en-US" dirty="0"/>
          </a:p>
          <a:p>
            <a:pPr lvl="1"/>
            <a:r>
              <a:rPr lang="en-US" altLang="en-US" dirty="0"/>
              <a:t>May include prior entities, subsidiaries, etc.</a:t>
            </a:r>
          </a:p>
          <a:p>
            <a:pPr lvl="1"/>
            <a:r>
              <a:rPr lang="en-US" altLang="en-US" dirty="0"/>
              <a:t>If this is the case, will the policy agree to drop down to primary for defense and damage payment for these insured’s without applying the SIR?</a:t>
            </a:r>
          </a:p>
          <a:p>
            <a:pPr lvl="1"/>
            <a:r>
              <a:rPr lang="en-US" altLang="en-US" dirty="0"/>
              <a:t>On Personal XS, is the Trust or LLC accounted for if that is how the underlying ownership is structured?</a:t>
            </a:r>
          </a:p>
          <a:p>
            <a:r>
              <a:rPr lang="en-US" dirty="0" smtClean="0"/>
              <a:t>All Other Insureds the same as the underlying?</a:t>
            </a:r>
            <a:endParaRPr lang="en-US" dirty="0"/>
          </a:p>
        </p:txBody>
      </p:sp>
      <p:pic>
        <p:nvPicPr>
          <p:cNvPr id="4" name="Picture 3" descr="Clipart - Red signal &lt;strong&gt;light&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1934" y="112130"/>
            <a:ext cx="2317919" cy="2317919"/>
          </a:xfrm>
          <a:prstGeom prst="rect">
            <a:avLst/>
          </a:prstGeom>
        </p:spPr>
      </p:pic>
    </p:spTree>
    <p:extLst>
      <p:ext uri="{BB962C8B-B14F-4D97-AF65-F5344CB8AC3E}">
        <p14:creationId xmlns:p14="http://schemas.microsoft.com/office/powerpoint/2010/main" val="883101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Notify! Notify! Notify!</a:t>
            </a:r>
            <a:endParaRPr lang="en-US" dirty="0"/>
          </a:p>
        </p:txBody>
      </p:sp>
      <p:sp>
        <p:nvSpPr>
          <p:cNvPr id="3" name="Content Placeholder 2"/>
          <p:cNvSpPr>
            <a:spLocks noGrp="1"/>
          </p:cNvSpPr>
          <p:nvPr>
            <p:ph idx="1"/>
          </p:nvPr>
        </p:nvSpPr>
        <p:spPr/>
        <p:txBody>
          <a:bodyPr/>
          <a:lstStyle/>
          <a:p>
            <a:r>
              <a:rPr lang="en-US" dirty="0" smtClean="0"/>
              <a:t>If there is any plausible way that an excess carrier may be implicated in a suit, immediately notify the carrier. </a:t>
            </a:r>
          </a:p>
          <a:p>
            <a:r>
              <a:rPr lang="en-US" dirty="0" smtClean="0"/>
              <a:t>If the insured does not notify the excess carrier until much later in the suit, this gives rise to a late notice defense.</a:t>
            </a:r>
          </a:p>
          <a:p>
            <a:pPr lvl="1"/>
            <a:r>
              <a:rPr lang="en-US" dirty="0" smtClean="0"/>
              <a:t>As a practical point, a late notice defense is not a strong argument for an excess carrier</a:t>
            </a:r>
          </a:p>
          <a:p>
            <a:pPr lvl="2"/>
            <a:r>
              <a:rPr lang="en-US" dirty="0" smtClean="0"/>
              <a:t>Only meaningful prejudice the carrier may have suffered is the inability to participate in settlement discussions</a:t>
            </a:r>
            <a:endParaRPr lang="en-US" dirty="0" smtClean="0"/>
          </a:p>
        </p:txBody>
      </p:sp>
      <p:pic>
        <p:nvPicPr>
          <p:cNvPr id="4" name="Picture 3" descr="Blog Announcements!! And Future Plans of the blo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9925" y="4635150"/>
            <a:ext cx="2242427" cy="1928487"/>
          </a:xfrm>
          <a:prstGeom prst="rect">
            <a:avLst/>
          </a:prstGeom>
        </p:spPr>
      </p:pic>
    </p:spTree>
    <p:extLst>
      <p:ext uri="{BB962C8B-B14F-4D97-AF65-F5344CB8AC3E}">
        <p14:creationId xmlns:p14="http://schemas.microsoft.com/office/powerpoint/2010/main" val="2360673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Key Terms—Umbrella </a:t>
            </a:r>
          </a:p>
        </p:txBody>
      </p:sp>
      <p:sp>
        <p:nvSpPr>
          <p:cNvPr id="3" name="Content Placeholder 2"/>
          <p:cNvSpPr>
            <a:spLocks noGrp="1"/>
          </p:cNvSpPr>
          <p:nvPr>
            <p:ph idx="1"/>
          </p:nvPr>
        </p:nvSpPr>
        <p:spPr>
          <a:xfrm>
            <a:off x="1103313" y="2052918"/>
            <a:ext cx="7050088" cy="4195481"/>
          </a:xfrm>
        </p:spPr>
        <p:txBody>
          <a:bodyPr>
            <a:normAutofit fontScale="77500" lnSpcReduction="20000"/>
          </a:bodyPr>
          <a:lstStyle/>
          <a:p>
            <a:r>
              <a:rPr lang="en-US" sz="2400" dirty="0"/>
              <a:t>Umbrella coverage serves as excess coverage </a:t>
            </a:r>
          </a:p>
          <a:p>
            <a:r>
              <a:rPr lang="en-US" sz="2400" dirty="0"/>
              <a:t>May be broader than the Underlying </a:t>
            </a:r>
            <a:r>
              <a:rPr lang="en-US" sz="2400" dirty="0" smtClean="0"/>
              <a:t>Primary</a:t>
            </a:r>
          </a:p>
          <a:p>
            <a:pPr lvl="1"/>
            <a:r>
              <a:rPr lang="en-US" sz="2200" dirty="0" smtClean="0"/>
              <a:t>May provide coverage not present in the primary policy</a:t>
            </a:r>
            <a:endParaRPr lang="en-US" sz="2200" dirty="0"/>
          </a:p>
          <a:p>
            <a:r>
              <a:rPr lang="en-US" sz="2400" dirty="0"/>
              <a:t>Drops down to fill gaps; acts as primary coverage within a </a:t>
            </a:r>
            <a:r>
              <a:rPr lang="en-US" sz="2400" dirty="0" smtClean="0"/>
              <a:t>gap</a:t>
            </a:r>
          </a:p>
          <a:p>
            <a:r>
              <a:rPr lang="en-US" sz="2400" dirty="0" smtClean="0"/>
              <a:t>Should contain a duty to defend the </a:t>
            </a:r>
            <a:r>
              <a:rPr lang="en-US" sz="2400" dirty="0" smtClean="0"/>
              <a:t>insured</a:t>
            </a:r>
          </a:p>
          <a:p>
            <a:pPr lvl="1"/>
            <a:r>
              <a:rPr lang="en-US" sz="2200" dirty="0" smtClean="0"/>
              <a:t>If primary carrier does not defend the umbrella carrier must defend; can recoup costs if the primary carrier’s denial is wrongful. S</a:t>
            </a:r>
            <a:r>
              <a:rPr lang="en-US" sz="2200" u="sng" dirty="0" smtClean="0"/>
              <a:t>ee</a:t>
            </a:r>
            <a:r>
              <a:rPr lang="en-US" sz="2200" dirty="0" smtClean="0"/>
              <a:t> </a:t>
            </a:r>
            <a:r>
              <a:rPr lang="en-US" sz="2200" u="sng" dirty="0"/>
              <a:t>Ranger Ins. Co. v. Travelers Indemnity Co.</a:t>
            </a:r>
            <a:r>
              <a:rPr lang="en-US" sz="2200" dirty="0"/>
              <a:t>, 389 So.2d 272, 274–75 (Fla. 1st DCA 1980) (holding that excess insurer is subrogated to the insured's rights against a primary insurer for breach of the primary insurer's good-faith duty to settle</a:t>
            </a:r>
            <a:r>
              <a:rPr lang="en-US" sz="2200" dirty="0" smtClean="0"/>
              <a:t>).</a:t>
            </a:r>
            <a:endParaRPr lang="en-US" sz="2200" dirty="0"/>
          </a:p>
        </p:txBody>
      </p:sp>
      <p:pic>
        <p:nvPicPr>
          <p:cNvPr id="5" name="Picture 4"/>
          <p:cNvPicPr>
            <a:picLocks noChangeAspect="1"/>
          </p:cNvPicPr>
          <p:nvPr/>
        </p:nvPicPr>
        <p:blipFill>
          <a:blip r:embed="rId2"/>
          <a:stretch>
            <a:fillRect/>
          </a:stretch>
        </p:blipFill>
        <p:spPr>
          <a:xfrm rot="2213728">
            <a:off x="7971451" y="2209801"/>
            <a:ext cx="3508218" cy="3543300"/>
          </a:xfrm>
          <a:prstGeom prst="rect">
            <a:avLst/>
          </a:prstGeom>
        </p:spPr>
      </p:pic>
    </p:spTree>
    <p:extLst>
      <p:ext uri="{BB962C8B-B14F-4D97-AF65-F5344CB8AC3E}">
        <p14:creationId xmlns:p14="http://schemas.microsoft.com/office/powerpoint/2010/main" val="1836865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p>
        </p:txBody>
      </p:sp>
      <p:pic>
        <p:nvPicPr>
          <p:cNvPr id="23" name="Content Placeholder 22"/>
          <p:cNvPicPr>
            <a:picLocks noGrp="1" noChangeAspect="1"/>
          </p:cNvPicPr>
          <p:nvPr>
            <p:ph idx="1"/>
          </p:nvPr>
        </p:nvPicPr>
        <p:blipFill>
          <a:blip r:embed="rId2"/>
          <a:stretch>
            <a:fillRect/>
          </a:stretch>
        </p:blipFill>
        <p:spPr>
          <a:xfrm>
            <a:off x="3289301" y="1954848"/>
            <a:ext cx="5275196" cy="2617152"/>
          </a:xfrm>
        </p:spPr>
      </p:pic>
    </p:spTree>
    <p:extLst>
      <p:ext uri="{BB962C8B-B14F-4D97-AF65-F5344CB8AC3E}">
        <p14:creationId xmlns:p14="http://schemas.microsoft.com/office/powerpoint/2010/main" val="2767235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Key Terms—Excess </a:t>
            </a:r>
          </a:p>
        </p:txBody>
      </p:sp>
      <p:sp>
        <p:nvSpPr>
          <p:cNvPr id="3" name="Content Placeholder 2"/>
          <p:cNvSpPr>
            <a:spLocks noGrp="1"/>
          </p:cNvSpPr>
          <p:nvPr>
            <p:ph idx="1"/>
          </p:nvPr>
        </p:nvSpPr>
        <p:spPr/>
        <p:txBody>
          <a:bodyPr/>
          <a:lstStyle/>
          <a:p>
            <a:r>
              <a:rPr lang="en-US" dirty="0"/>
              <a:t>Supplements the coverage limits of the Primary </a:t>
            </a:r>
            <a:r>
              <a:rPr lang="en-US" dirty="0" smtClean="0"/>
              <a:t>policy</a:t>
            </a:r>
          </a:p>
          <a:p>
            <a:pPr lvl="1"/>
            <a:r>
              <a:rPr lang="en-US" dirty="0" smtClean="0"/>
              <a:t>Excess carrier uses its own coverage form</a:t>
            </a:r>
          </a:p>
          <a:p>
            <a:pPr lvl="1"/>
            <a:r>
              <a:rPr lang="en-US" dirty="0" smtClean="0"/>
              <a:t>Requires underlying insurance to be maintained</a:t>
            </a:r>
            <a:endParaRPr lang="en-US" dirty="0"/>
          </a:p>
          <a:p>
            <a:r>
              <a:rPr lang="en-US" dirty="0"/>
              <a:t>May be subject to additional </a:t>
            </a:r>
            <a:r>
              <a:rPr lang="en-US" dirty="0" smtClean="0"/>
              <a:t>terms—this means that coverage may be narrower!</a:t>
            </a:r>
          </a:p>
          <a:p>
            <a:r>
              <a:rPr lang="en-US" dirty="0" smtClean="0"/>
              <a:t>Coverage in the Excess policy will not be greater than the underlying policy</a:t>
            </a:r>
            <a:endParaRPr lang="en-US" dirty="0"/>
          </a:p>
        </p:txBody>
      </p:sp>
    </p:spTree>
    <p:extLst>
      <p:ext uri="{BB962C8B-B14F-4D97-AF65-F5344CB8AC3E}">
        <p14:creationId xmlns:p14="http://schemas.microsoft.com/office/powerpoint/2010/main" val="3842813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Excess Coverage</a:t>
            </a:r>
          </a:p>
        </p:txBody>
      </p:sp>
      <p:sp>
        <p:nvSpPr>
          <p:cNvPr id="3" name="Content Placeholder 2"/>
          <p:cNvSpPr>
            <a:spLocks noGrp="1"/>
          </p:cNvSpPr>
          <p:nvPr>
            <p:ph idx="1"/>
          </p:nvPr>
        </p:nvSpPr>
        <p:spPr/>
        <p:txBody>
          <a:bodyPr>
            <a:normAutofit fontScale="92500" lnSpcReduction="10000"/>
          </a:bodyPr>
          <a:lstStyle/>
          <a:p>
            <a:r>
              <a:rPr lang="en-US" dirty="0" smtClean="0"/>
              <a:t>Follow Form Excess Liability</a:t>
            </a:r>
          </a:p>
          <a:p>
            <a:pPr lvl="1"/>
            <a:r>
              <a:rPr lang="en-US" dirty="0" smtClean="0"/>
              <a:t>Excess liability coverage form</a:t>
            </a:r>
          </a:p>
          <a:p>
            <a:pPr lvl="2"/>
            <a:r>
              <a:rPr lang="en-US" dirty="0" smtClean="0"/>
              <a:t>Follows the underlying coverage form(s) for majority of coverage provisions</a:t>
            </a:r>
          </a:p>
          <a:p>
            <a:pPr lvl="2"/>
            <a:r>
              <a:rPr lang="en-US" dirty="0" smtClean="0"/>
              <a:t>Policy contains differing exclusions and definitions</a:t>
            </a:r>
          </a:p>
          <a:p>
            <a:pPr lvl="1"/>
            <a:r>
              <a:rPr lang="en-US" dirty="0" smtClean="0"/>
              <a:t>A true follow form policy mirrors the underlying policy </a:t>
            </a:r>
            <a:r>
              <a:rPr lang="en-US" dirty="0" smtClean="0"/>
              <a:t>exactly—in practice it never mirrors the underlying policy exactly!</a:t>
            </a:r>
            <a:endParaRPr lang="en-US" dirty="0" smtClean="0"/>
          </a:p>
          <a:p>
            <a:pPr lvl="1"/>
            <a:r>
              <a:rPr lang="en-US" dirty="0" smtClean="0"/>
              <a:t>Typical follow form language:</a:t>
            </a:r>
          </a:p>
          <a:p>
            <a:pPr lvl="2"/>
            <a:r>
              <a:rPr lang="en-US" dirty="0"/>
              <a:t>“Except to the extent the insuring agreements, terms, definitions, conditions and exclusions of this policy differ, the coverage provided by this policy shall follow the insuring agreements, definitions, conditions and exclusions of the first underlying insurance policy as shown in the schedule of underlying policies.”</a:t>
            </a:r>
          </a:p>
          <a:p>
            <a:pPr lvl="1"/>
            <a:r>
              <a:rPr lang="en-US" dirty="0" smtClean="0"/>
              <a:t>Requires exhaustion of the primary policy; only the primary policy has to defend until it is exhausted</a:t>
            </a:r>
            <a:endParaRPr lang="en-US" dirty="0" smtClean="0"/>
          </a:p>
        </p:txBody>
      </p:sp>
    </p:spTree>
    <p:extLst>
      <p:ext uri="{BB962C8B-B14F-4D97-AF65-F5344CB8AC3E}">
        <p14:creationId xmlns:p14="http://schemas.microsoft.com/office/powerpoint/2010/main" val="104112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Excess Coverage</a:t>
            </a:r>
          </a:p>
        </p:txBody>
      </p:sp>
      <p:sp>
        <p:nvSpPr>
          <p:cNvPr id="3" name="Content Placeholder 2"/>
          <p:cNvSpPr>
            <a:spLocks noGrp="1"/>
          </p:cNvSpPr>
          <p:nvPr>
            <p:ph idx="1"/>
          </p:nvPr>
        </p:nvSpPr>
        <p:spPr>
          <a:xfrm>
            <a:off x="1103313" y="2052918"/>
            <a:ext cx="5522956" cy="4059783"/>
          </a:xfrm>
        </p:spPr>
        <p:txBody>
          <a:bodyPr/>
          <a:lstStyle/>
          <a:p>
            <a:r>
              <a:rPr lang="en-US" dirty="0" smtClean="0"/>
              <a:t>Stand Alone Excess Liability</a:t>
            </a:r>
          </a:p>
          <a:p>
            <a:pPr lvl="1"/>
            <a:r>
              <a:rPr lang="en-US" dirty="0" smtClean="0"/>
              <a:t>Does not require underlying insurance policies</a:t>
            </a:r>
          </a:p>
          <a:p>
            <a:pPr lvl="1"/>
            <a:r>
              <a:rPr lang="en-US" dirty="0" smtClean="0"/>
              <a:t>Will be written excess of a specified retention</a:t>
            </a:r>
          </a:p>
          <a:p>
            <a:pPr lvl="1"/>
            <a:r>
              <a:rPr lang="en-US" dirty="0" smtClean="0"/>
              <a:t>The retained amount can be insured or </a:t>
            </a:r>
            <a:r>
              <a:rPr lang="en-US" dirty="0" smtClean="0"/>
              <a:t>not</a:t>
            </a:r>
          </a:p>
          <a:p>
            <a:r>
              <a:rPr lang="en-US" dirty="0" smtClean="0"/>
              <a:t>Generally this type of insurance is procured when the insured does not desire an underlying policy because they are self insured.</a:t>
            </a:r>
            <a:endParaRPr lang="en-US" dirty="0" smtClean="0"/>
          </a:p>
          <a:p>
            <a:pPr lvl="1"/>
            <a:endParaRPr lang="en-US" dirty="0"/>
          </a:p>
        </p:txBody>
      </p:sp>
      <p:pic>
        <p:nvPicPr>
          <p:cNvPr id="5" name="Picture 4" descr="mrdoupe - grou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7549" y="2597431"/>
            <a:ext cx="3619500" cy="2714625"/>
          </a:xfrm>
          <a:prstGeom prst="rect">
            <a:avLst/>
          </a:prstGeom>
        </p:spPr>
      </p:pic>
    </p:spTree>
    <p:extLst>
      <p:ext uri="{BB962C8B-B14F-4D97-AF65-F5344CB8AC3E}">
        <p14:creationId xmlns:p14="http://schemas.microsoft.com/office/powerpoint/2010/main" val="901971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Insured Retention vs. Deductible</a:t>
            </a:r>
            <a:endParaRPr lang="en-US" dirty="0"/>
          </a:p>
        </p:txBody>
      </p:sp>
      <p:sp>
        <p:nvSpPr>
          <p:cNvPr id="3" name="Content Placeholder 2"/>
          <p:cNvSpPr>
            <a:spLocks noGrp="1"/>
          </p:cNvSpPr>
          <p:nvPr>
            <p:ph idx="1"/>
          </p:nvPr>
        </p:nvSpPr>
        <p:spPr/>
        <p:txBody>
          <a:bodyPr>
            <a:normAutofit fontScale="92500"/>
          </a:bodyPr>
          <a:lstStyle/>
          <a:p>
            <a:r>
              <a:rPr lang="en-US" dirty="0" smtClean="0"/>
              <a:t>Self Insured Retention: a dollar amount specified in the insurance policy that must be paid before the insurance policy will respond to a loss</a:t>
            </a:r>
          </a:p>
          <a:p>
            <a:pPr lvl="1"/>
            <a:r>
              <a:rPr lang="en-US" dirty="0" smtClean="0"/>
              <a:t>Usually employed by insureds who have frequent but small losses</a:t>
            </a:r>
          </a:p>
          <a:p>
            <a:pPr lvl="1"/>
            <a:r>
              <a:rPr lang="en-US" dirty="0" smtClean="0"/>
              <a:t>TPA may be required</a:t>
            </a:r>
          </a:p>
          <a:p>
            <a:pPr lvl="1"/>
            <a:r>
              <a:rPr lang="en-US" dirty="0" smtClean="0"/>
              <a:t>Insured must pay this amount before insurer’s duty is triggered; defense is borne by the insured</a:t>
            </a:r>
          </a:p>
          <a:p>
            <a:r>
              <a:rPr lang="en-US" dirty="0" smtClean="0"/>
              <a:t>Fronting Policy</a:t>
            </a:r>
          </a:p>
          <a:p>
            <a:r>
              <a:rPr lang="en-US" dirty="0" smtClean="0"/>
              <a:t>Deductible: a portion of the loss that is not paid by the insurer</a:t>
            </a:r>
          </a:p>
          <a:p>
            <a:pPr lvl="1"/>
            <a:r>
              <a:rPr lang="en-US" dirty="0" smtClean="0"/>
              <a:t>Within the limits of the policy</a:t>
            </a:r>
          </a:p>
          <a:p>
            <a:pPr lvl="1"/>
            <a:r>
              <a:rPr lang="en-US" dirty="0" smtClean="0"/>
              <a:t>Usually paid by the insurer first</a:t>
            </a:r>
          </a:p>
          <a:p>
            <a:pPr lvl="1"/>
            <a:r>
              <a:rPr lang="en-US" dirty="0" smtClean="0"/>
              <a:t>Defense is borne by the carrier</a:t>
            </a:r>
            <a:endParaRPr lang="en-US" dirty="0"/>
          </a:p>
        </p:txBody>
      </p:sp>
    </p:spTree>
    <p:extLst>
      <p:ext uri="{BB962C8B-B14F-4D97-AF65-F5344CB8AC3E}">
        <p14:creationId xmlns:p14="http://schemas.microsoft.com/office/powerpoint/2010/main" val="1374360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 Form</a:t>
            </a:r>
            <a:endParaRPr lang="en-US" dirty="0"/>
          </a:p>
        </p:txBody>
      </p:sp>
      <p:sp>
        <p:nvSpPr>
          <p:cNvPr id="3" name="Content Placeholder 2"/>
          <p:cNvSpPr>
            <a:spLocks noGrp="1"/>
          </p:cNvSpPr>
          <p:nvPr>
            <p:ph idx="1"/>
          </p:nvPr>
        </p:nvSpPr>
        <p:spPr>
          <a:xfrm>
            <a:off x="1103312" y="2052918"/>
            <a:ext cx="7364283" cy="4473142"/>
          </a:xfrm>
        </p:spPr>
        <p:txBody>
          <a:bodyPr/>
          <a:lstStyle/>
          <a:p>
            <a:r>
              <a:rPr lang="en-US" dirty="0" smtClean="0"/>
              <a:t>Today many policies combine the attributes of Excess Liability and Umbrella</a:t>
            </a:r>
          </a:p>
          <a:p>
            <a:pPr lvl="1"/>
            <a:r>
              <a:rPr lang="en-US" dirty="0" smtClean="0"/>
              <a:t>Two sections of coverage</a:t>
            </a:r>
          </a:p>
          <a:p>
            <a:pPr lvl="1"/>
            <a:r>
              <a:rPr lang="en-US" dirty="0" smtClean="0"/>
              <a:t>One side more or less follows the underlying (Excess)</a:t>
            </a:r>
          </a:p>
          <a:p>
            <a:pPr lvl="1"/>
            <a:r>
              <a:rPr lang="en-US" dirty="0" smtClean="0"/>
              <a:t>The other side provides broadened coverage in a much more restrictive fashion than the earlier Umbrella forms</a:t>
            </a:r>
          </a:p>
          <a:p>
            <a:r>
              <a:rPr lang="en-US" dirty="0" smtClean="0"/>
              <a:t>Excess Umbrella</a:t>
            </a:r>
          </a:p>
          <a:p>
            <a:pPr lvl="1"/>
            <a:r>
              <a:rPr lang="en-US" dirty="0" smtClean="0"/>
              <a:t>Policy should follow the terms and conditions of the underlying umbrella</a:t>
            </a:r>
          </a:p>
          <a:p>
            <a:pPr lvl="2"/>
            <a:r>
              <a:rPr lang="en-US" dirty="0" smtClean="0"/>
              <a:t>Used when additional limits are needed</a:t>
            </a:r>
            <a:endParaRPr lang="en-US" dirty="0"/>
          </a:p>
        </p:txBody>
      </p:sp>
      <p:pic>
        <p:nvPicPr>
          <p:cNvPr id="4" name="Picture 3" descr="Bye Bye Gordura 12 anos online! » pe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595" y="2052918"/>
            <a:ext cx="3340100" cy="3740112"/>
          </a:xfrm>
          <a:prstGeom prst="rect">
            <a:avLst/>
          </a:prstGeom>
        </p:spPr>
      </p:pic>
    </p:spTree>
    <p:extLst>
      <p:ext uri="{BB962C8B-B14F-4D97-AF65-F5344CB8AC3E}">
        <p14:creationId xmlns:p14="http://schemas.microsoft.com/office/powerpoint/2010/main" val="3748146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Exhaustion	</a:t>
            </a:r>
          </a:p>
        </p:txBody>
      </p:sp>
      <p:sp>
        <p:nvSpPr>
          <p:cNvPr id="3" name="Text Placeholder 2"/>
          <p:cNvSpPr>
            <a:spLocks noGrp="1"/>
          </p:cNvSpPr>
          <p:nvPr>
            <p:ph type="body" idx="1"/>
          </p:nvPr>
        </p:nvSpPr>
        <p:spPr/>
        <p:txBody>
          <a:bodyPr/>
          <a:lstStyle/>
          <a:p>
            <a:r>
              <a:rPr lang="en-US" dirty="0"/>
              <a:t>Horizontal</a:t>
            </a:r>
          </a:p>
        </p:txBody>
      </p:sp>
      <p:sp>
        <p:nvSpPr>
          <p:cNvPr id="4" name="Content Placeholder 3"/>
          <p:cNvSpPr>
            <a:spLocks noGrp="1"/>
          </p:cNvSpPr>
          <p:nvPr>
            <p:ph sz="half" idx="2"/>
          </p:nvPr>
        </p:nvSpPr>
        <p:spPr/>
        <p:txBody>
          <a:bodyPr>
            <a:normAutofit fontScale="85000" lnSpcReduction="10000"/>
          </a:bodyPr>
          <a:lstStyle/>
          <a:p>
            <a:r>
              <a:rPr lang="en-US" dirty="0" smtClean="0"/>
              <a:t>Exhaustion theory that requires that all primary general liability policies available to insured must be exhausted before the umbrella or excess carrier will contribute. Florida, Illinois, New York, and California generally follows this theory.</a:t>
            </a:r>
          </a:p>
          <a:p>
            <a:r>
              <a:rPr lang="en-US" u="sng" dirty="0"/>
              <a:t>See</a:t>
            </a:r>
            <a:r>
              <a:rPr lang="en-US" dirty="0"/>
              <a:t> </a:t>
            </a:r>
            <a:r>
              <a:rPr lang="en-US" u="sng" dirty="0"/>
              <a:t>Galen Health Care, Inc. v. American </a:t>
            </a:r>
            <a:r>
              <a:rPr lang="en-US" u="sng" dirty="0" err="1"/>
              <a:t>Cas</a:t>
            </a:r>
            <a:r>
              <a:rPr lang="en-US" u="sng" dirty="0"/>
              <a:t>. Co. of Reading, Penn.</a:t>
            </a:r>
            <a:r>
              <a:rPr lang="en-US" dirty="0"/>
              <a:t>, 913 F. 2upp. 1525 (M.D. Fla. 1996) (“This is a claims made policy with legal costs and expenses inclusive within the ‘Limit of Liability”…and is excess of Underlying Amounts (as set forth in the attached schedule of underlying amounts)”). </a:t>
            </a:r>
            <a:endParaRPr lang="en-US" dirty="0"/>
          </a:p>
        </p:txBody>
      </p:sp>
      <p:sp>
        <p:nvSpPr>
          <p:cNvPr id="5" name="Text Placeholder 4"/>
          <p:cNvSpPr>
            <a:spLocks noGrp="1"/>
          </p:cNvSpPr>
          <p:nvPr>
            <p:ph type="body" sz="quarter" idx="3"/>
          </p:nvPr>
        </p:nvSpPr>
        <p:spPr/>
        <p:txBody>
          <a:bodyPr/>
          <a:lstStyle/>
          <a:p>
            <a:r>
              <a:rPr lang="en-US" dirty="0"/>
              <a:t>Vertical</a:t>
            </a:r>
          </a:p>
        </p:txBody>
      </p:sp>
      <p:sp>
        <p:nvSpPr>
          <p:cNvPr id="6" name="Content Placeholder 5"/>
          <p:cNvSpPr>
            <a:spLocks noGrp="1"/>
          </p:cNvSpPr>
          <p:nvPr>
            <p:ph sz="quarter" idx="4"/>
          </p:nvPr>
        </p:nvSpPr>
        <p:spPr/>
        <p:txBody>
          <a:bodyPr/>
          <a:lstStyle/>
          <a:p>
            <a:r>
              <a:rPr lang="en-US" dirty="0" smtClean="0"/>
              <a:t>Allows an insured to seek coverage from an excess or umbrella carrier where a primary policy </a:t>
            </a:r>
            <a:r>
              <a:rPr lang="en-US" dirty="0" smtClean="0"/>
              <a:t>scheduled in the excess policy has been exhausted</a:t>
            </a:r>
          </a:p>
          <a:p>
            <a:r>
              <a:rPr lang="en-US" dirty="0" smtClean="0"/>
              <a:t>Two types:</a:t>
            </a:r>
          </a:p>
          <a:p>
            <a:pPr lvl="1"/>
            <a:r>
              <a:rPr lang="en-US" dirty="0" smtClean="0"/>
              <a:t>Actual</a:t>
            </a:r>
          </a:p>
          <a:p>
            <a:pPr lvl="1"/>
            <a:r>
              <a:rPr lang="en-US" dirty="0" smtClean="0"/>
              <a:t>Practical</a:t>
            </a:r>
            <a:endParaRPr lang="en-US" dirty="0"/>
          </a:p>
        </p:txBody>
      </p:sp>
      <p:pic>
        <p:nvPicPr>
          <p:cNvPr id="8" name="Picture 7" descr="MuDeSelaLu: Alahai napela setan ni bertenggek kat mat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8455" y="4028347"/>
            <a:ext cx="2297223" cy="2261329"/>
          </a:xfrm>
          <a:prstGeom prst="rect">
            <a:avLst/>
          </a:prstGeom>
        </p:spPr>
      </p:pic>
    </p:spTree>
    <p:extLst>
      <p:ext uri="{BB962C8B-B14F-4D97-AF65-F5344CB8AC3E}">
        <p14:creationId xmlns:p14="http://schemas.microsoft.com/office/powerpoint/2010/main" val="2817053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Triggers Excess Carrier’s Payment Obligation?</a:t>
            </a:r>
            <a:endParaRPr lang="en-US" dirty="0"/>
          </a:p>
        </p:txBody>
      </p:sp>
      <p:sp>
        <p:nvSpPr>
          <p:cNvPr id="7" name="Content Placeholder 6"/>
          <p:cNvSpPr>
            <a:spLocks noGrp="1"/>
          </p:cNvSpPr>
          <p:nvPr>
            <p:ph idx="1"/>
          </p:nvPr>
        </p:nvSpPr>
        <p:spPr/>
        <p:txBody>
          <a:bodyPr>
            <a:normAutofit fontScale="85000" lnSpcReduction="20000"/>
          </a:bodyPr>
          <a:lstStyle/>
          <a:p>
            <a:r>
              <a:rPr lang="en-US" dirty="0" smtClean="0"/>
              <a:t>Exhaustion of primary insurance</a:t>
            </a:r>
          </a:p>
          <a:p>
            <a:r>
              <a:rPr lang="en-US" dirty="0" smtClean="0"/>
              <a:t>Lapse in coverage of primary policy</a:t>
            </a:r>
          </a:p>
          <a:p>
            <a:r>
              <a:rPr lang="en-US" dirty="0" smtClean="0"/>
              <a:t>Primary carrier becomes insolvent</a:t>
            </a:r>
          </a:p>
          <a:p>
            <a:pPr lvl="1"/>
            <a:r>
              <a:rPr lang="en-US" dirty="0" smtClean="0"/>
              <a:t>Insolvency Statute in Florida</a:t>
            </a:r>
          </a:p>
          <a:p>
            <a:pPr lvl="2"/>
            <a:r>
              <a:rPr lang="en-US" dirty="0" smtClean="0"/>
              <a:t>Ch. 631 Fla. Stat. Insurers Rehabilitation and Liquidation Act</a:t>
            </a:r>
          </a:p>
          <a:p>
            <a:pPr lvl="2"/>
            <a:r>
              <a:rPr lang="en-US" dirty="0" smtClean="0"/>
              <a:t>Purpose</a:t>
            </a:r>
            <a:r>
              <a:rPr lang="en-US" dirty="0"/>
              <a:t>: The purposes of this part, which are integral elements of the regulation of the business of insurance and are of vital public interest and concern, are to</a:t>
            </a:r>
            <a:r>
              <a:rPr lang="en-US" dirty="0" smtClean="0"/>
              <a:t>: (</a:t>
            </a:r>
            <a:r>
              <a:rPr lang="en-US" dirty="0"/>
              <a:t>a) Protect the interests of policyholders, creditors, and other claimants and the </a:t>
            </a:r>
            <a:r>
              <a:rPr lang="en-US" dirty="0" smtClean="0"/>
              <a:t>public;  (</a:t>
            </a:r>
            <a:r>
              <a:rPr lang="en-US" dirty="0"/>
              <a:t>b) Provide a comprehensive scheme for administering insurer </a:t>
            </a:r>
            <a:r>
              <a:rPr lang="en-US" dirty="0" smtClean="0"/>
              <a:t>receiverships; (c</a:t>
            </a:r>
            <a:r>
              <a:rPr lang="en-US" dirty="0"/>
              <a:t>) Detect any potentially dangerous condition in an insurer and promptly apply appropriate corrective </a:t>
            </a:r>
            <a:r>
              <a:rPr lang="en-US" dirty="0" smtClean="0"/>
              <a:t>measures; (d</a:t>
            </a:r>
            <a:r>
              <a:rPr lang="en-US" dirty="0"/>
              <a:t>) Implement improved methods for rehabilitating insurers, which methods involve the cooperation and management expertise of the insurance </a:t>
            </a:r>
            <a:r>
              <a:rPr lang="en-US" dirty="0" smtClean="0"/>
              <a:t>industry; (e</a:t>
            </a:r>
            <a:r>
              <a:rPr lang="en-US" dirty="0"/>
              <a:t>) Enhance the efficiency and economy of the liquidation process by clarifying the law to minimize legal uncertainty and </a:t>
            </a:r>
            <a:r>
              <a:rPr lang="en-US" dirty="0" smtClean="0"/>
              <a:t>litigation; (f</a:t>
            </a:r>
            <a:r>
              <a:rPr lang="en-US" dirty="0"/>
              <a:t>) Establish a system to equitably apportion any unavoidable </a:t>
            </a:r>
            <a:r>
              <a:rPr lang="en-US" dirty="0" smtClean="0"/>
              <a:t>loss; (g</a:t>
            </a:r>
            <a:r>
              <a:rPr lang="en-US" dirty="0"/>
              <a:t>) Administer insurer receiverships more efficiently on an interstate and international basis by facilitating cooperation between states and by extending the scope of personal jurisdiction over debtors of the insurer outside this </a:t>
            </a:r>
            <a:r>
              <a:rPr lang="en-US" dirty="0" smtClean="0"/>
              <a:t>state; (h</a:t>
            </a:r>
            <a:r>
              <a:rPr lang="en-US" dirty="0"/>
              <a:t>) Maximize recovery of assets for the benefit of the insurer’s estate; policyholders, creditors, and other claimants; and the public.</a:t>
            </a:r>
          </a:p>
        </p:txBody>
      </p:sp>
    </p:spTree>
    <p:extLst>
      <p:ext uri="{BB962C8B-B14F-4D97-AF65-F5344CB8AC3E}">
        <p14:creationId xmlns:p14="http://schemas.microsoft.com/office/powerpoint/2010/main" val="1767563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780</TotalTime>
  <Words>1286</Words>
  <Application>Microsoft Office PowerPoint</Application>
  <PresentationFormat>Widescreen</PresentationFormat>
  <Paragraphs>104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Wingdings 3</vt:lpstr>
      <vt:lpstr>Ion</vt:lpstr>
      <vt:lpstr>Insurance 101—Umbrella and Excess Policies</vt:lpstr>
      <vt:lpstr>Defining Key Terms—Umbrella </vt:lpstr>
      <vt:lpstr>Defining Key Terms—Excess </vt:lpstr>
      <vt:lpstr>Types of Excess Coverage</vt:lpstr>
      <vt:lpstr>Types of Excess Coverage</vt:lpstr>
      <vt:lpstr>Self Insured Retention vs. Deductible</vt:lpstr>
      <vt:lpstr>Combination Form</vt:lpstr>
      <vt:lpstr>Exhaustion </vt:lpstr>
      <vt:lpstr>What Triggers Excess Carrier’s Payment Obligation?</vt:lpstr>
      <vt:lpstr>Maintenance of the Underlying Policy</vt:lpstr>
      <vt:lpstr>Structuring an Umbrella/Excess Liability Program</vt:lpstr>
      <vt:lpstr>Underlying Policy Types</vt:lpstr>
      <vt:lpstr>Umbrella/Excess Underlying Requirements</vt:lpstr>
      <vt:lpstr>Underlying Insurance Requirements</vt:lpstr>
      <vt:lpstr>Concurrency</vt:lpstr>
      <vt:lpstr>Sample Concurrency Language</vt:lpstr>
      <vt:lpstr>Non-Concurrency Endorsement</vt:lpstr>
      <vt:lpstr>Danger! Danger!</vt:lpstr>
      <vt:lpstr>Notify! Notify! Notify!</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Mid-Construction Losses</dc:title>
  <dc:creator>Emily Ripple</dc:creator>
  <cp:lastModifiedBy>Katie Sloan</cp:lastModifiedBy>
  <cp:revision>79</cp:revision>
  <dcterms:created xsi:type="dcterms:W3CDTF">2016-01-20T22:16:23Z</dcterms:created>
  <dcterms:modified xsi:type="dcterms:W3CDTF">2018-04-03T13:57:15Z</dcterms:modified>
</cp:coreProperties>
</file>