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jamesmartinpa.com" TargetMode="Externa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unbiz.org" TargetMode="External"/><Relationship Id="rId3" Type="http://schemas.openxmlformats.org/officeDocument/2006/relationships/hyperlink" Target="http://governmentfilesonline.com"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media.avvosites.com/upload/sites/2089/2017/02/2003draftsettleababrief.pdf" TargetMode="External"/><Relationship Id="rId3" Type="http://schemas.openxmlformats.org/officeDocument/2006/relationships/hyperlink" Target="http://www.jamesmartinpa.com/published-articles/" TargetMode="External"/><Relationship Id="rId4" Type="http://schemas.openxmlformats.org/officeDocument/2006/relationships/hyperlink" Target="http://www.jamesmartinpa.com" TargetMode="Externa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mailto:jim@jamesmartinpa.com" TargetMode="External"/><Relationship Id="rId3" Type="http://schemas.openxmlformats.org/officeDocument/2006/relationships/hyperlink" Target="http://www.jamesmartinpa.com"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Drafting Settlement Agreements…"/>
          <p:cNvSpPr txBox="1"/>
          <p:nvPr>
            <p:ph type="ctrTitle"/>
          </p:nvPr>
        </p:nvSpPr>
        <p:spPr>
          <a:prstGeom prst="rect">
            <a:avLst/>
          </a:prstGeom>
        </p:spPr>
        <p:txBody>
          <a:bodyPr/>
          <a:lstStyle/>
          <a:p>
            <a:pPr defTabSz="549148">
              <a:defRPr sz="7519"/>
            </a:pPr>
            <a:r>
              <a:t>Drafting Settlement Agreements </a:t>
            </a:r>
          </a:p>
          <a:p>
            <a:pPr defTabSz="549148">
              <a:defRPr sz="5640"/>
            </a:pPr>
            <a:r>
              <a:t>(That Stay Out of Court)</a:t>
            </a:r>
          </a:p>
        </p:txBody>
      </p:sp>
      <p:sp>
        <p:nvSpPr>
          <p:cNvPr id="120" name="Presented by James W. Martin, Esq.…"/>
          <p:cNvSpPr txBox="1"/>
          <p:nvPr>
            <p:ph type="subTitle" sz="half" idx="1"/>
          </p:nvPr>
        </p:nvSpPr>
        <p:spPr>
          <a:xfrm>
            <a:off x="1270000" y="5651500"/>
            <a:ext cx="10464800" cy="2661644"/>
          </a:xfrm>
          <a:prstGeom prst="rect">
            <a:avLst/>
          </a:prstGeom>
        </p:spPr>
        <p:txBody>
          <a:bodyPr/>
          <a:lstStyle/>
          <a:p>
            <a:pPr defTabSz="449833">
              <a:defRPr sz="2772"/>
            </a:pPr>
            <a:r>
              <a:t>Presented by </a:t>
            </a:r>
            <a:r>
              <a:rPr u="sng">
                <a:hlinkClick r:id="rId2" invalidUrl="" action="" tgtFrame="" tooltip="" history="1" highlightClick="0" endSnd="0"/>
              </a:rPr>
              <a:t>James W. Martin, Esq.</a:t>
            </a:r>
            <a:r>
              <a:t> </a:t>
            </a:r>
          </a:p>
          <a:p>
            <a:pPr defTabSz="449833">
              <a:defRPr sz="2772"/>
            </a:pPr>
            <a:r>
              <a:t>Florida Bar Board Certified Real Estate Lawyer</a:t>
            </a:r>
          </a:p>
          <a:p>
            <a:pPr defTabSz="449833">
              <a:defRPr sz="2772"/>
            </a:pPr>
            <a:r>
              <a:t>St. Petersburg, Florida </a:t>
            </a:r>
          </a:p>
          <a:p>
            <a:pPr defTabSz="449833">
              <a:defRPr sz="2772"/>
            </a:pPr>
            <a:r>
              <a:t>January 8, 2018</a:t>
            </a:r>
          </a:p>
          <a:p>
            <a:pPr defTabSz="449833">
              <a:defRPr sz="2772"/>
            </a:pPr>
            <a:r>
              <a:t>Construction Law Committee </a:t>
            </a:r>
          </a:p>
          <a:p>
            <a:pPr defTabSz="449833">
              <a:defRPr sz="2772"/>
            </a:pPr>
            <a:r>
              <a:t>The Florida Bar RPPTL Section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How do you write…"/>
          <p:cNvSpPr txBox="1"/>
          <p:nvPr>
            <p:ph type="title"/>
          </p:nvPr>
        </p:nvSpPr>
        <p:spPr>
          <a:prstGeom prst="rect">
            <a:avLst/>
          </a:prstGeom>
        </p:spPr>
        <p:txBody>
          <a:bodyPr/>
          <a:lstStyle/>
          <a:p>
            <a:pPr>
              <a:defRPr sz="6000"/>
            </a:pPr>
            <a:r>
              <a:t>How do you write </a:t>
            </a:r>
          </a:p>
          <a:p>
            <a:pPr>
              <a:defRPr sz="6000"/>
            </a:pPr>
            <a:r>
              <a:t>that first word?</a:t>
            </a:r>
          </a:p>
        </p:txBody>
      </p:sp>
      <p:sp>
        <p:nvSpPr>
          <p:cNvPr id="150" name="Start with a simple, generic form of settlement agreement:"/>
          <p:cNvSpPr txBox="1"/>
          <p:nvPr>
            <p:ph type="body" idx="1"/>
          </p:nvPr>
        </p:nvSpPr>
        <p:spPr>
          <a:xfrm>
            <a:off x="1104900" y="3219450"/>
            <a:ext cx="11099800" cy="6286500"/>
          </a:xfrm>
          <a:prstGeom prst="rect">
            <a:avLst/>
          </a:prstGeom>
        </p:spPr>
        <p:txBody>
          <a:bodyPr anchor="t"/>
          <a:lstStyle/>
          <a:p>
            <a:pPr/>
            <a:r>
              <a:t>Start with a simple, generic form of settlement agreement: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ETTLEMENT AGREEMENT…"/>
          <p:cNvSpPr txBox="1"/>
          <p:nvPr>
            <p:ph type="body" idx="4294967295"/>
          </p:nvPr>
        </p:nvSpPr>
        <p:spPr>
          <a:xfrm>
            <a:off x="1714500" y="393700"/>
            <a:ext cx="10110540" cy="8966200"/>
          </a:xfrm>
          <a:prstGeom prst="rect">
            <a:avLst/>
          </a:prstGeom>
        </p:spPr>
        <p:txBody>
          <a:bodyPr/>
          <a:lstStyle/>
          <a:p>
            <a:pPr marL="248701" indent="-222349" algn="ctr" defTabSz="295147">
              <a:lnSpc>
                <a:spcPct val="80000"/>
              </a:lnSpc>
              <a:spcBef>
                <a:spcPts val="1900"/>
              </a:spcBef>
              <a:buClr>
                <a:srgbClr val="FFFFFF"/>
              </a:buClr>
              <a:buSzTx/>
              <a:buFont typeface="Courier New"/>
              <a:buNone/>
              <a:defRPr b="1" sz="1992">
                <a:latin typeface="Helvetica"/>
                <a:ea typeface="Helvetica"/>
                <a:cs typeface="Helvetica"/>
                <a:sym typeface="Helvetica"/>
              </a:defRPr>
            </a:pPr>
            <a:r>
              <a:t>SETTLEMENT AGREEMENT</a:t>
            </a:r>
          </a:p>
          <a:p>
            <a:pPr marL="318338" indent="-284607" defTabSz="295147">
              <a:lnSpc>
                <a:spcPct val="80000"/>
              </a:lnSpc>
              <a:spcBef>
                <a:spcPts val="1900"/>
              </a:spcBef>
              <a:buClr>
                <a:srgbClr val="FFFFFF"/>
              </a:buClr>
              <a:buSzPct val="100000"/>
              <a:buFont typeface="Courier New"/>
              <a:defRPr sz="1992">
                <a:latin typeface="Lucida Sans"/>
                <a:ea typeface="Lucida Sans"/>
                <a:cs typeface="Lucida Sans"/>
                <a:sym typeface="Lucida Sans"/>
              </a:defRPr>
            </a:pPr>
            <a:r>
              <a:t>	AGREEMENT made this _____ day of _________, 20__, between _________, hereinafter called "_________", and _________, hereinafter called "_________".</a:t>
            </a:r>
          </a:p>
          <a:p>
            <a:pPr marL="318338" indent="-284607" defTabSz="295147">
              <a:lnSpc>
                <a:spcPct val="80000"/>
              </a:lnSpc>
              <a:spcBef>
                <a:spcPts val="1900"/>
              </a:spcBef>
              <a:buClr>
                <a:srgbClr val="FFFFFF"/>
              </a:buClr>
              <a:buSzPct val="100000"/>
              <a:buFont typeface="Courier New"/>
              <a:defRPr sz="1992">
                <a:latin typeface="Lucida Sans"/>
                <a:ea typeface="Lucida Sans"/>
                <a:cs typeface="Lucida Sans"/>
                <a:sym typeface="Lucida Sans"/>
              </a:defRPr>
            </a:pPr>
            <a:r>
              <a:t>	WHEREAS, _________;</a:t>
            </a:r>
          </a:p>
          <a:p>
            <a:pPr marL="318338" indent="-284607" defTabSz="295147">
              <a:lnSpc>
                <a:spcPct val="80000"/>
              </a:lnSpc>
              <a:spcBef>
                <a:spcPts val="1900"/>
              </a:spcBef>
              <a:buClr>
                <a:srgbClr val="FFFFFF"/>
              </a:buClr>
              <a:buSzPct val="100000"/>
              <a:buFont typeface="Courier New"/>
              <a:defRPr sz="1992">
                <a:latin typeface="Lucida Sans"/>
                <a:ea typeface="Lucida Sans"/>
                <a:cs typeface="Lucida Sans"/>
                <a:sym typeface="Lucida Sans"/>
              </a:defRPr>
            </a:pPr>
            <a:r>
              <a:t>	NOW THEREFORE, in consideration of their mutual promises made herein, and for other good and valuable consideration, receipt of which is hereby acknowledged, the parties, intending to be legally bound, hereby agree as follows:</a:t>
            </a:r>
          </a:p>
          <a:p>
            <a:pPr marL="318338" indent="-284607" defTabSz="295147">
              <a:lnSpc>
                <a:spcPct val="80000"/>
              </a:lnSpc>
              <a:spcBef>
                <a:spcPts val="1900"/>
              </a:spcBef>
              <a:buClr>
                <a:srgbClr val="FFFFFF"/>
              </a:buClr>
              <a:buSzPct val="100000"/>
              <a:buFont typeface="Courier New"/>
              <a:defRPr sz="1992">
                <a:latin typeface="Lucida Sans"/>
                <a:ea typeface="Lucida Sans"/>
                <a:cs typeface="Lucida Sans"/>
                <a:sym typeface="Lucida Sans"/>
              </a:defRPr>
            </a:pPr>
            <a:r>
              <a:t>	1. </a:t>
            </a:r>
            <a:r>
              <a:rPr u="sng"/>
              <a:t>Recitals</a:t>
            </a:r>
            <a:r>
              <a:t>.  The parties agree that the foregoing recitals are true and correct and are incorporated herein by reference.</a:t>
            </a:r>
          </a:p>
          <a:p>
            <a:pPr marL="318338" indent="-284607" defTabSz="295147">
              <a:lnSpc>
                <a:spcPct val="80000"/>
              </a:lnSpc>
              <a:spcBef>
                <a:spcPts val="1900"/>
              </a:spcBef>
              <a:buClr>
                <a:srgbClr val="FFFFFF"/>
              </a:buClr>
              <a:buSzPct val="100000"/>
              <a:buFont typeface="Courier New"/>
              <a:defRPr sz="1992">
                <a:latin typeface="Lucida Sans"/>
                <a:ea typeface="Lucida Sans"/>
                <a:cs typeface="Lucida Sans"/>
                <a:sym typeface="Lucida Sans"/>
              </a:defRPr>
            </a:pPr>
            <a:r>
              <a:t>	2. __________________ [Insert settlement details here]</a:t>
            </a:r>
          </a:p>
          <a:p>
            <a:pPr marL="318338" indent="-284607" defTabSz="295147">
              <a:lnSpc>
                <a:spcPct val="80000"/>
              </a:lnSpc>
              <a:spcBef>
                <a:spcPts val="1900"/>
              </a:spcBef>
              <a:buClr>
                <a:srgbClr val="FFFFFF"/>
              </a:buClr>
              <a:buSzPct val="100000"/>
              <a:buFont typeface="Courier New"/>
              <a:defRPr sz="1992">
                <a:latin typeface="Lucida Sans"/>
                <a:ea typeface="Lucida Sans"/>
                <a:cs typeface="Lucida Sans"/>
                <a:sym typeface="Lucida Sans"/>
              </a:defRPr>
            </a:pPr>
            <a:r>
              <a:t>	3. </a:t>
            </a:r>
            <a:r>
              <a:rPr u="sng"/>
              <a:t>Miscellaneous</a:t>
            </a:r>
            <a:r>
              <a:t>.  Time is of the essence of this agreement.  This agreement is made in the State of Florida and shall be governed by Florida law.  This is the entire agreement between the parties, supersedes all prior discussions, and may not be modified or amended except by a written document signed by the party against whom enforcement is sought.  This agreement may be signed in more than one counterpart, in which case each counterpart shall constitute an original of this agreement.  Paragraph headings are for convenience only and are not intended to expand or restrict the scope or substance of the provisions of this agreement.  Wherever used herein, the singular shall include the plural, the plural shall include the singular, and pronouns shall be read as masculine, feminine or neuter as the context requires.  The prevailing party in any litigation or arbitration relating to this agreement shall be entitled to recover its reasonable attorneys fees from the other party for all matters, including but not limited to appeals.  Pinellas County, Florida, shall be proper venue for any litigation involving this agreement.  This agreement may not be assigned or delegated by either party without the prior written consent of the other party.</a:t>
            </a:r>
          </a:p>
          <a:p>
            <a:pPr marL="318338" indent="-284607" defTabSz="295147">
              <a:lnSpc>
                <a:spcPct val="80000"/>
              </a:lnSpc>
              <a:spcBef>
                <a:spcPts val="1900"/>
              </a:spcBef>
              <a:buClr>
                <a:srgbClr val="FFFFFF"/>
              </a:buClr>
              <a:buSzPct val="100000"/>
              <a:buFont typeface="Courier New"/>
              <a:defRPr sz="1992">
                <a:latin typeface="Lucida Sans"/>
                <a:ea typeface="Lucida Sans"/>
                <a:cs typeface="Lucida Sans"/>
                <a:sym typeface="Lucida Sans"/>
              </a:defRPr>
            </a:pPr>
            <a:r>
              <a:t>	IN WITNESS WHEREOF, the parties have signed this agreement as of the day and year first above written.</a:t>
            </a:r>
          </a:p>
          <a:p>
            <a:pPr marL="318338" indent="-284606" defTabSz="295147">
              <a:lnSpc>
                <a:spcPct val="80000"/>
              </a:lnSpc>
              <a:spcBef>
                <a:spcPts val="1900"/>
              </a:spcBef>
              <a:buClr>
                <a:srgbClr val="FFFFFF"/>
              </a:buClr>
              <a:buSzPct val="100000"/>
              <a:buFont typeface="Courier New"/>
              <a:defRPr b="1" sz="996">
                <a:solidFill>
                  <a:srgbClr val="FFFFFF"/>
                </a:solidFill>
                <a:latin typeface="Helvetica"/>
                <a:ea typeface="Helvetica"/>
                <a:cs typeface="Helvetica"/>
                <a:sym typeface="Helvetica"/>
              </a:defRPr>
            </a:pPr>
            <a:r>
              <a:t>______________________________	__________________________(Seal)</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Where do I find the correct legal names of the parties?"/>
          <p:cNvSpPr txBox="1"/>
          <p:nvPr>
            <p:ph type="title"/>
          </p:nvPr>
        </p:nvSpPr>
        <p:spPr>
          <a:prstGeom prst="rect">
            <a:avLst/>
          </a:prstGeom>
        </p:spPr>
        <p:txBody>
          <a:bodyPr/>
          <a:lstStyle>
            <a:lvl1pPr>
              <a:defRPr sz="6000"/>
            </a:lvl1pPr>
          </a:lstStyle>
          <a:p>
            <a:pPr/>
            <a:r>
              <a:t>Where do I find the correct legal names of the parties?</a:t>
            </a:r>
          </a:p>
        </p:txBody>
      </p:sp>
      <p:sp>
        <p:nvSpPr>
          <p:cNvPr id="155" name="See driver license…"/>
          <p:cNvSpPr txBox="1"/>
          <p:nvPr>
            <p:ph type="body" idx="1"/>
          </p:nvPr>
        </p:nvSpPr>
        <p:spPr>
          <a:xfrm>
            <a:off x="1104900" y="3219450"/>
            <a:ext cx="11099800" cy="6286500"/>
          </a:xfrm>
          <a:prstGeom prst="rect">
            <a:avLst/>
          </a:prstGeom>
        </p:spPr>
        <p:txBody>
          <a:bodyPr anchor="t"/>
          <a:lstStyle/>
          <a:p>
            <a:pPr/>
            <a:r>
              <a:t>See driver license</a:t>
            </a:r>
          </a:p>
          <a:p>
            <a:pPr/>
            <a:r>
              <a:t>Search </a:t>
            </a:r>
            <a:r>
              <a:rPr u="sng">
                <a:hlinkClick r:id="rId2" invalidUrl="" action="" tgtFrame="" tooltip="" history="1" highlightClick="0" endSnd="0"/>
              </a:rPr>
              <a:t>sunbiz.org</a:t>
            </a:r>
            <a:r>
              <a:t> for FL entities</a:t>
            </a:r>
          </a:p>
          <a:p>
            <a:pPr/>
            <a:r>
              <a:t>Search </a:t>
            </a:r>
            <a:r>
              <a:rPr u="sng">
                <a:hlinkClick r:id="rId3" invalidUrl="" action="" tgtFrame="" tooltip="" history="1" highlightClick="0" endSnd="0"/>
              </a:rPr>
              <a:t>governmentfilesonline.com</a:t>
            </a:r>
            <a:r>
              <a:t> for other states</a:t>
            </a:r>
          </a:p>
          <a:p>
            <a:pPr/>
            <a:r>
              <a:t>If construction contract varies, use both names and say “also known as” or “a/k/a”</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Why put the date on page 1?"/>
          <p:cNvSpPr txBox="1"/>
          <p:nvPr>
            <p:ph type="title"/>
          </p:nvPr>
        </p:nvSpPr>
        <p:spPr>
          <a:prstGeom prst="rect">
            <a:avLst/>
          </a:prstGeom>
        </p:spPr>
        <p:txBody>
          <a:bodyPr/>
          <a:lstStyle>
            <a:lvl1pPr>
              <a:defRPr sz="6000"/>
            </a:lvl1pPr>
          </a:lstStyle>
          <a:p>
            <a:pPr/>
            <a:r>
              <a:t>Why put the date on page 1?</a:t>
            </a:r>
          </a:p>
        </p:txBody>
      </p:sp>
      <p:sp>
        <p:nvSpPr>
          <p:cNvPr id="158" name="To later identify the settlement agreement by date…"/>
          <p:cNvSpPr txBox="1"/>
          <p:nvPr>
            <p:ph type="body" idx="1"/>
          </p:nvPr>
        </p:nvSpPr>
        <p:spPr>
          <a:xfrm>
            <a:off x="1104900" y="3219450"/>
            <a:ext cx="11099800" cy="6286500"/>
          </a:xfrm>
          <a:prstGeom prst="rect">
            <a:avLst/>
          </a:prstGeom>
        </p:spPr>
        <p:txBody>
          <a:bodyPr anchor="t"/>
          <a:lstStyle/>
          <a:p>
            <a:pPr/>
            <a:r>
              <a:t>To later identify the settlement agreement by date</a:t>
            </a:r>
          </a:p>
          <a:p>
            <a:pPr/>
            <a:r>
              <a:t>To make it easy to find</a:t>
            </a:r>
          </a:p>
          <a:p>
            <a:pPr/>
            <a:r>
              <a:t>Because parties sign on different dates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Can I abbreviate names?"/>
          <p:cNvSpPr txBox="1"/>
          <p:nvPr>
            <p:ph type="title"/>
          </p:nvPr>
        </p:nvSpPr>
        <p:spPr>
          <a:prstGeom prst="rect">
            <a:avLst/>
          </a:prstGeom>
        </p:spPr>
        <p:txBody>
          <a:bodyPr/>
          <a:lstStyle>
            <a:lvl1pPr>
              <a:defRPr sz="6000"/>
            </a:lvl1pPr>
          </a:lstStyle>
          <a:p>
            <a:pPr/>
            <a:r>
              <a:t>Can I abbreviate names?</a:t>
            </a:r>
          </a:p>
        </p:txBody>
      </p:sp>
      <p:sp>
        <p:nvSpPr>
          <p:cNvPr id="161" name="Identify the parties by nicknames, such as…"/>
          <p:cNvSpPr txBox="1"/>
          <p:nvPr>
            <p:ph type="body" idx="1"/>
          </p:nvPr>
        </p:nvSpPr>
        <p:spPr>
          <a:xfrm>
            <a:off x="1104900" y="3219450"/>
            <a:ext cx="11099800" cy="6286500"/>
          </a:xfrm>
          <a:prstGeom prst="rect">
            <a:avLst/>
          </a:prstGeom>
        </p:spPr>
        <p:txBody>
          <a:bodyPr anchor="t"/>
          <a:lstStyle/>
          <a:p>
            <a:pPr/>
            <a:r>
              <a:t>Identify the parties by nicknames, such as </a:t>
            </a:r>
          </a:p>
          <a:p>
            <a:pPr lvl="2"/>
            <a:r>
              <a:t>“Plaintiff” and “Defendant”</a:t>
            </a:r>
          </a:p>
          <a:p>
            <a:pPr lvl="2"/>
            <a:r>
              <a:t>“ABC” and “XYZ” </a:t>
            </a:r>
          </a:p>
          <a:p>
            <a:pPr/>
            <a:r>
              <a:t>But be careful when using legal terms for nicknames:</a:t>
            </a:r>
          </a:p>
          <a:p>
            <a:pPr lvl="2"/>
            <a:r>
              <a:t>“Owner”, “Contractor”, “Consultant”, “Engineer”, “Architect”, “Agent”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What are recitals…"/>
          <p:cNvSpPr txBox="1"/>
          <p:nvPr>
            <p:ph type="title"/>
          </p:nvPr>
        </p:nvSpPr>
        <p:spPr>
          <a:prstGeom prst="rect">
            <a:avLst/>
          </a:prstGeom>
        </p:spPr>
        <p:txBody>
          <a:bodyPr/>
          <a:lstStyle/>
          <a:p>
            <a:pPr>
              <a:defRPr sz="6000"/>
            </a:pPr>
            <a:r>
              <a:t>What are recitals </a:t>
            </a:r>
          </a:p>
          <a:p>
            <a:pPr>
              <a:defRPr sz="6000"/>
            </a:pPr>
            <a:r>
              <a:t>and why use them?</a:t>
            </a:r>
          </a:p>
        </p:txBody>
      </p:sp>
      <p:sp>
        <p:nvSpPr>
          <p:cNvPr id="164" name="“Whereas” clauses…"/>
          <p:cNvSpPr txBox="1"/>
          <p:nvPr>
            <p:ph type="body" idx="1"/>
          </p:nvPr>
        </p:nvSpPr>
        <p:spPr>
          <a:xfrm>
            <a:off x="952500" y="3181350"/>
            <a:ext cx="11099800" cy="6286500"/>
          </a:xfrm>
          <a:prstGeom prst="rect">
            <a:avLst/>
          </a:prstGeom>
        </p:spPr>
        <p:txBody>
          <a:bodyPr anchor="t"/>
          <a:lstStyle/>
          <a:p>
            <a:pPr/>
            <a:r>
              <a:t>“Whereas” clauses</a:t>
            </a:r>
          </a:p>
          <a:p>
            <a:pPr/>
            <a:r>
              <a:t>Provide background information to place the settlement agreement in context</a:t>
            </a:r>
          </a:p>
          <a:p>
            <a:pPr/>
            <a:r>
              <a:t>State facts for future use in court without leaving the four corners of the document</a:t>
            </a:r>
          </a:p>
          <a:p>
            <a:pPr/>
            <a:r>
              <a:t>Provide a place to define “Property”, “Project”, etc.</a:t>
            </a:r>
          </a:p>
          <a:p>
            <a:pPr/>
            <a:r>
              <a:rPr u="sng"/>
              <a:t>Not</a:t>
            </a:r>
            <a:r>
              <a:t> a place to create rights or duties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What comes after recitals?"/>
          <p:cNvSpPr txBox="1"/>
          <p:nvPr>
            <p:ph type="title"/>
          </p:nvPr>
        </p:nvSpPr>
        <p:spPr>
          <a:prstGeom prst="rect">
            <a:avLst/>
          </a:prstGeom>
        </p:spPr>
        <p:txBody>
          <a:bodyPr/>
          <a:lstStyle>
            <a:lvl1pPr>
              <a:defRPr sz="6000"/>
            </a:lvl1pPr>
          </a:lstStyle>
          <a:p>
            <a:pPr/>
            <a:r>
              <a:t>What comes after recitals?</a:t>
            </a:r>
          </a:p>
        </p:txBody>
      </p:sp>
      <p:sp>
        <p:nvSpPr>
          <p:cNvPr id="167" name="“NOW THEREFORE, in consideration of their mutual promises made herein, and for other good and valuable consideration, receipt of which is hereby acknowledged, the parties, intending to be legally bound, hereby agree as follows:”"/>
          <p:cNvSpPr txBox="1"/>
          <p:nvPr>
            <p:ph type="body" idx="1"/>
          </p:nvPr>
        </p:nvSpPr>
        <p:spPr>
          <a:xfrm>
            <a:off x="952500" y="3181350"/>
            <a:ext cx="11099800" cy="6286500"/>
          </a:xfrm>
          <a:prstGeom prst="rect">
            <a:avLst/>
          </a:prstGeom>
        </p:spPr>
        <p:txBody>
          <a:bodyPr anchor="t"/>
          <a:lstStyle/>
          <a:p>
            <a:pPr/>
            <a:r>
              <a:t>	“NOW THEREFORE, in consideration of their mutual promises made herein, </a:t>
            </a:r>
            <a:r>
              <a:rPr strike="sngStrike"/>
              <a:t>and for other good and valuable consideration, receipt of which is hereby acknowledged,</a:t>
            </a:r>
            <a:r>
              <a:t> the parties, intending to be legally bound, hereby agree as follows:”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How can I make…"/>
          <p:cNvSpPr txBox="1"/>
          <p:nvPr>
            <p:ph type="title"/>
          </p:nvPr>
        </p:nvSpPr>
        <p:spPr>
          <a:prstGeom prst="rect">
            <a:avLst/>
          </a:prstGeom>
        </p:spPr>
        <p:txBody>
          <a:bodyPr/>
          <a:lstStyle/>
          <a:p>
            <a:pPr>
              <a:defRPr sz="6000"/>
            </a:pPr>
            <a:r>
              <a:t>How can I make </a:t>
            </a:r>
          </a:p>
          <a:p>
            <a:pPr>
              <a:defRPr sz="6000"/>
            </a:pPr>
            <a:r>
              <a:t>the settlement clear?</a:t>
            </a:r>
          </a:p>
        </p:txBody>
      </p:sp>
      <p:sp>
        <p:nvSpPr>
          <p:cNvPr id="170" name="Outline the settlement agreement…"/>
          <p:cNvSpPr txBox="1"/>
          <p:nvPr>
            <p:ph type="body" idx="1"/>
          </p:nvPr>
        </p:nvSpPr>
        <p:spPr>
          <a:xfrm>
            <a:off x="952500" y="3181350"/>
            <a:ext cx="11099800" cy="6286500"/>
          </a:xfrm>
          <a:prstGeom prst="rect">
            <a:avLst/>
          </a:prstGeom>
        </p:spPr>
        <p:txBody>
          <a:bodyPr anchor="t"/>
          <a:lstStyle/>
          <a:p>
            <a:pPr marL="311150" indent="-311150" defTabSz="408940">
              <a:spcBef>
                <a:spcPts val="2900"/>
              </a:spcBef>
              <a:defRPr sz="2240"/>
            </a:pPr>
            <a:r>
              <a:t>Outline the settlement agreement</a:t>
            </a:r>
          </a:p>
          <a:p>
            <a:pPr marL="311150" indent="-311150" defTabSz="408940">
              <a:spcBef>
                <a:spcPts val="2900"/>
              </a:spcBef>
              <a:defRPr sz="2240"/>
            </a:pPr>
            <a:r>
              <a:t>List paragraph headings in their logical order</a:t>
            </a:r>
          </a:p>
          <a:p>
            <a:pPr lvl="3" marL="0" indent="480059" defTabSz="408940">
              <a:spcBef>
                <a:spcPts val="2900"/>
              </a:spcBef>
              <a:buSzTx/>
              <a:buNone/>
              <a:defRPr sz="2240"/>
            </a:pPr>
            <a:r>
              <a:t>1. Recitals.</a:t>
            </a:r>
          </a:p>
          <a:p>
            <a:pPr lvl="3" marL="0" indent="480059" defTabSz="408940">
              <a:spcBef>
                <a:spcPts val="2900"/>
              </a:spcBef>
              <a:buSzTx/>
              <a:buNone/>
              <a:defRPr sz="2240"/>
            </a:pPr>
            <a:r>
              <a:t>2. Settlement.</a:t>
            </a:r>
          </a:p>
          <a:p>
            <a:pPr lvl="3" marL="0" indent="480059" defTabSz="408940">
              <a:spcBef>
                <a:spcPts val="2900"/>
              </a:spcBef>
              <a:buSzTx/>
              <a:buNone/>
              <a:defRPr sz="2240"/>
            </a:pPr>
            <a:r>
              <a:t>3. No Admission.</a:t>
            </a:r>
          </a:p>
          <a:p>
            <a:pPr lvl="3" marL="0" indent="480059" defTabSz="408940">
              <a:spcBef>
                <a:spcPts val="2900"/>
              </a:spcBef>
              <a:buSzTx/>
              <a:buNone/>
              <a:defRPr sz="2240"/>
            </a:pPr>
            <a:r>
              <a:t>4. Releases.</a:t>
            </a:r>
          </a:p>
          <a:p>
            <a:pPr lvl="3" marL="0" indent="480059" defTabSz="408940">
              <a:spcBef>
                <a:spcPts val="2900"/>
              </a:spcBef>
              <a:buSzTx/>
              <a:buNone/>
              <a:defRPr sz="2240"/>
            </a:pPr>
            <a:r>
              <a:t>5. Confidentiality.</a:t>
            </a:r>
          </a:p>
          <a:p>
            <a:pPr lvl="3" marL="0" indent="480059" defTabSz="408940">
              <a:spcBef>
                <a:spcPts val="2900"/>
              </a:spcBef>
              <a:buSzTx/>
              <a:buNone/>
              <a:defRPr sz="2240"/>
            </a:pPr>
            <a:r>
              <a:t>6. Breach.</a:t>
            </a:r>
          </a:p>
          <a:p>
            <a:pPr lvl="3" marL="0" indent="480059" defTabSz="408940">
              <a:spcBef>
                <a:spcPts val="2900"/>
              </a:spcBef>
              <a:buSzTx/>
              <a:buNone/>
              <a:defRPr sz="2240"/>
            </a:pPr>
            <a:r>
              <a:t>7. Miscellaneous.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How do I actually draft the body of the settlement agreement?"/>
          <p:cNvSpPr txBox="1"/>
          <p:nvPr>
            <p:ph type="title"/>
          </p:nvPr>
        </p:nvSpPr>
        <p:spPr>
          <a:prstGeom prst="rect">
            <a:avLst/>
          </a:prstGeom>
        </p:spPr>
        <p:txBody>
          <a:bodyPr/>
          <a:lstStyle>
            <a:lvl1pPr defTabSz="566674">
              <a:defRPr sz="5820"/>
            </a:lvl1pPr>
          </a:lstStyle>
          <a:p>
            <a:pPr/>
            <a:r>
              <a:t>How do I actually draft the body of the settlement agreement?</a:t>
            </a:r>
          </a:p>
        </p:txBody>
      </p:sp>
      <p:sp>
        <p:nvSpPr>
          <p:cNvPr id="173" name="Write each paragraph by writing the terms that apply to it…"/>
          <p:cNvSpPr txBox="1"/>
          <p:nvPr>
            <p:ph type="body" idx="1"/>
          </p:nvPr>
        </p:nvSpPr>
        <p:spPr>
          <a:xfrm>
            <a:off x="952500" y="3181350"/>
            <a:ext cx="11099800" cy="6286500"/>
          </a:xfrm>
          <a:prstGeom prst="rect">
            <a:avLst/>
          </a:prstGeom>
        </p:spPr>
        <p:txBody>
          <a:bodyPr anchor="t"/>
          <a:lstStyle/>
          <a:p>
            <a:pPr/>
            <a:r>
              <a:t>Write each paragraph by writing the terms that apply to it</a:t>
            </a:r>
          </a:p>
          <a:p>
            <a:pPr/>
            <a:r>
              <a:t>Start out by writing the settlement points, heading by heading, as if you were speaking them</a:t>
            </a:r>
          </a:p>
          <a:p>
            <a:pPr/>
            <a:r>
              <a:t>Writing need not be difficult; it’s just thinking on paper…or computer screen</a:t>
            </a:r>
          </a:p>
          <a:p>
            <a:pPr/>
            <a:r>
              <a:t>Keep a legal pad at hand to write down other points you think of while drafting</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Divide the settlement terms into categories"/>
          <p:cNvSpPr txBox="1"/>
          <p:nvPr>
            <p:ph type="title"/>
          </p:nvPr>
        </p:nvSpPr>
        <p:spPr>
          <a:prstGeom prst="rect">
            <a:avLst/>
          </a:prstGeom>
        </p:spPr>
        <p:txBody>
          <a:bodyPr/>
          <a:lstStyle>
            <a:lvl1pPr>
              <a:defRPr sz="6000"/>
            </a:lvl1pPr>
          </a:lstStyle>
          <a:p>
            <a:pPr/>
            <a:r>
              <a:t>Divide the settlement terms into categories</a:t>
            </a:r>
          </a:p>
        </p:txBody>
      </p:sp>
      <p:sp>
        <p:nvSpPr>
          <p:cNvPr id="176" name="No overlapping (mutually exclusive)…"/>
          <p:cNvSpPr txBox="1"/>
          <p:nvPr>
            <p:ph type="body" idx="1"/>
          </p:nvPr>
        </p:nvSpPr>
        <p:spPr>
          <a:xfrm>
            <a:off x="952500" y="3181350"/>
            <a:ext cx="11099800" cy="6286500"/>
          </a:xfrm>
          <a:prstGeom prst="rect">
            <a:avLst/>
          </a:prstGeom>
        </p:spPr>
        <p:txBody>
          <a:bodyPr anchor="t"/>
          <a:lstStyle/>
          <a:p>
            <a:pPr/>
            <a:r>
              <a:t>No overlapping (mutually exclusive)</a:t>
            </a:r>
          </a:p>
          <a:p>
            <a:pPr/>
            <a:r>
              <a:t>Nothing missing (categories equal the whole)</a:t>
            </a:r>
          </a:p>
          <a:p>
            <a:pPr/>
            <a:r>
              <a:t>Division is based on just one consistent principle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Are you ready to defend…"/>
          <p:cNvSpPr txBox="1"/>
          <p:nvPr/>
        </p:nvSpPr>
        <p:spPr>
          <a:xfrm>
            <a:off x="2413000" y="4648894"/>
            <a:ext cx="8178800" cy="1852266"/>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0" sz="3200">
                <a:solidFill>
                  <a:srgbClr val="FFFFFF"/>
                </a:solidFill>
                <a:latin typeface="+mn-lt"/>
                <a:ea typeface="+mn-ea"/>
                <a:cs typeface="+mn-cs"/>
                <a:sym typeface="Helvetica Neue Medium"/>
              </a:defRPr>
            </a:pPr>
            <a:r>
              <a:t>Are you ready to defend </a:t>
            </a:r>
          </a:p>
          <a:p>
            <a:pPr>
              <a:defRPr b="0" sz="3200">
                <a:solidFill>
                  <a:srgbClr val="FFFFFF"/>
                </a:solidFill>
                <a:latin typeface="+mn-lt"/>
                <a:ea typeface="+mn-ea"/>
                <a:cs typeface="+mn-cs"/>
                <a:sym typeface="Helvetica Neue Medium"/>
              </a:defRPr>
            </a:pPr>
            <a:r>
              <a:t>your settlement agreement in court?</a:t>
            </a:r>
          </a:p>
          <a:p>
            <a:pPr>
              <a:defRPr b="0" sz="3200">
                <a:solidFill>
                  <a:srgbClr val="FFFFFF"/>
                </a:solidFill>
                <a:latin typeface="+mn-lt"/>
                <a:ea typeface="+mn-ea"/>
                <a:cs typeface="+mn-cs"/>
                <a:sym typeface="Helvetica Neue Medium"/>
              </a:defRPr>
            </a:pPr>
            <a:r>
              <a:t>Here are tips to avoid that.</a:t>
            </a:r>
          </a:p>
        </p:txBody>
      </p:sp>
      <p:pic>
        <p:nvPicPr>
          <p:cNvPr id="123" name="j0257173[1].pdf" descr="j0257173[1].pdf"/>
          <p:cNvPicPr>
            <a:picLocks noChangeAspect="0"/>
          </p:cNvPicPr>
          <p:nvPr/>
        </p:nvPicPr>
        <p:blipFill>
          <a:blip r:embed="rId2">
            <a:extLst/>
          </a:blip>
          <a:stretch>
            <a:fillRect/>
          </a:stretch>
        </p:blipFill>
        <p:spPr>
          <a:xfrm>
            <a:off x="4769941" y="1910357"/>
            <a:ext cx="2525118" cy="242962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What should I watch out for when drafting?"/>
          <p:cNvSpPr txBox="1"/>
          <p:nvPr>
            <p:ph type="title"/>
          </p:nvPr>
        </p:nvSpPr>
        <p:spPr>
          <a:prstGeom prst="rect">
            <a:avLst/>
          </a:prstGeom>
        </p:spPr>
        <p:txBody>
          <a:bodyPr/>
          <a:lstStyle>
            <a:lvl1pPr>
              <a:defRPr sz="6000"/>
            </a:lvl1pPr>
          </a:lstStyle>
          <a:p>
            <a:pPr/>
            <a:r>
              <a:t>What should I watch out for when drafting?</a:t>
            </a:r>
          </a:p>
        </p:txBody>
      </p:sp>
      <p:sp>
        <p:nvSpPr>
          <p:cNvPr id="179" name="Title must include “Contract” or “Agreement”…"/>
          <p:cNvSpPr txBox="1"/>
          <p:nvPr>
            <p:ph type="body" idx="1"/>
          </p:nvPr>
        </p:nvSpPr>
        <p:spPr>
          <a:xfrm>
            <a:off x="952500" y="3181350"/>
            <a:ext cx="11099800" cy="6286500"/>
          </a:xfrm>
          <a:prstGeom prst="rect">
            <a:avLst/>
          </a:prstGeom>
        </p:spPr>
        <p:txBody>
          <a:bodyPr anchor="t"/>
          <a:lstStyle/>
          <a:p>
            <a:pPr/>
            <a:r>
              <a:t>Title must include “Contract” or “Agreement”</a:t>
            </a:r>
          </a:p>
          <a:p>
            <a:pPr/>
            <a:r>
              <a:t>Write in short sentences</a:t>
            </a:r>
          </a:p>
          <a:p>
            <a:pPr/>
            <a:r>
              <a:t>Repeat yourself only to improve clarity</a:t>
            </a:r>
          </a:p>
          <a:p>
            <a:pPr/>
            <a:r>
              <a:t>Write in active tense, rather than passive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1" name="auto ins app 2.jpg" descr="auto ins app 2.jpg"/>
          <p:cNvPicPr>
            <a:picLocks noChangeAspect="0"/>
          </p:cNvPicPr>
          <p:nvPr/>
        </p:nvPicPr>
        <p:blipFill>
          <a:blip r:embed="rId2">
            <a:extLst/>
          </a:blip>
          <a:stretch>
            <a:fillRect/>
          </a:stretch>
        </p:blipFill>
        <p:spPr>
          <a:xfrm>
            <a:off x="1950045" y="431800"/>
            <a:ext cx="7656216" cy="7995097"/>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Don’t say things like “active termites and organisms” Say “active termites and active organisms”…"/>
          <p:cNvSpPr txBox="1"/>
          <p:nvPr>
            <p:ph type="body" idx="1"/>
          </p:nvPr>
        </p:nvSpPr>
        <p:spPr>
          <a:prstGeom prst="rect">
            <a:avLst/>
          </a:prstGeom>
        </p:spPr>
        <p:txBody>
          <a:bodyPr anchor="t"/>
          <a:lstStyle/>
          <a:p>
            <a:pPr/>
            <a:r>
              <a:t>Don’t say things like “active termites and organisms”</a:t>
            </a:r>
            <a:br/>
            <a:r>
              <a:t>Say “active termites and active organisms”</a:t>
            </a:r>
          </a:p>
          <a:p>
            <a:pPr/>
            <a:r>
              <a:t>Don’t say “Lessor” and “Lessee”</a:t>
            </a:r>
            <a:br/>
            <a:r>
              <a:t>Say “Landlord” and “Tenant”</a:t>
            </a:r>
          </a:p>
          <a:p>
            <a:pPr/>
            <a:r>
              <a:t>Watch out when using “herein”</a:t>
            </a:r>
          </a:p>
          <a:p>
            <a:pPr/>
            <a:r>
              <a:t>Write numbers as both words and numerals: ten (10)</a:t>
            </a:r>
          </a:p>
          <a:p>
            <a:pPr/>
            <a:r>
              <a:t>Don’t use ambiguous words “biweekly” and “bimonthly”</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When you write “including” consider adding “but not limited to”…"/>
          <p:cNvSpPr txBox="1"/>
          <p:nvPr>
            <p:ph type="body" idx="1"/>
          </p:nvPr>
        </p:nvSpPr>
        <p:spPr>
          <a:prstGeom prst="rect">
            <a:avLst/>
          </a:prstGeom>
        </p:spPr>
        <p:txBody>
          <a:bodyPr anchor="t"/>
          <a:lstStyle/>
          <a:p>
            <a:pPr/>
            <a:r>
              <a:t>When you write “including” consider adding “but not limited to”</a:t>
            </a:r>
          </a:p>
          <a:p>
            <a:pPr/>
            <a:r>
              <a:t>Don’t rely on rules of grammar to resolve ambiguous writing; we all learned different rules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Don’t be creative…"/>
          <p:cNvSpPr txBox="1"/>
          <p:nvPr>
            <p:ph type="title"/>
          </p:nvPr>
        </p:nvSpPr>
        <p:spPr>
          <a:prstGeom prst="rect">
            <a:avLst/>
          </a:prstGeom>
        </p:spPr>
        <p:txBody>
          <a:bodyPr/>
          <a:lstStyle/>
          <a:p>
            <a:pPr>
              <a:defRPr sz="6000"/>
            </a:pPr>
            <a:r>
              <a:t>Don’t be creative</a:t>
            </a:r>
          </a:p>
          <a:p>
            <a:pPr>
              <a:defRPr sz="6000"/>
            </a:pPr>
            <a:r>
              <a:t>Be consistent</a:t>
            </a:r>
          </a:p>
        </p:txBody>
      </p:sp>
      <p:sp>
        <p:nvSpPr>
          <p:cNvPr id="188" name="It’s ok to use the same word over and over for the same meaning…"/>
          <p:cNvSpPr txBox="1"/>
          <p:nvPr>
            <p:ph type="body" idx="1"/>
          </p:nvPr>
        </p:nvSpPr>
        <p:spPr>
          <a:xfrm>
            <a:off x="952500" y="3181350"/>
            <a:ext cx="11099800" cy="6286500"/>
          </a:xfrm>
          <a:prstGeom prst="rect">
            <a:avLst/>
          </a:prstGeom>
        </p:spPr>
        <p:txBody>
          <a:bodyPr anchor="t"/>
          <a:lstStyle/>
          <a:p>
            <a:pPr/>
            <a:r>
              <a:t>It’s ok to use the same word over and over for the same meaning</a:t>
            </a:r>
          </a:p>
          <a:p>
            <a:pPr/>
            <a:r>
              <a:t>Dates (January 1, 2018 or 1/1/18 or 1/1/2018)</a:t>
            </a:r>
          </a:p>
          <a:p>
            <a:pPr/>
            <a:r>
              <a:t>Numbers (ten or 10)</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How do I define terms?"/>
          <p:cNvSpPr txBox="1"/>
          <p:nvPr>
            <p:ph type="title"/>
          </p:nvPr>
        </p:nvSpPr>
        <p:spPr>
          <a:prstGeom prst="rect">
            <a:avLst/>
          </a:prstGeom>
        </p:spPr>
        <p:txBody>
          <a:bodyPr/>
          <a:lstStyle>
            <a:lvl1pPr>
              <a:defRPr sz="6000"/>
            </a:lvl1pPr>
          </a:lstStyle>
          <a:p>
            <a:pPr/>
            <a:r>
              <a:t>How do I define terms?</a:t>
            </a:r>
          </a:p>
        </p:txBody>
      </p:sp>
      <p:sp>
        <p:nvSpPr>
          <p:cNvPr id="191" name="Define words when first used…"/>
          <p:cNvSpPr txBox="1"/>
          <p:nvPr>
            <p:ph type="body" idx="1"/>
          </p:nvPr>
        </p:nvSpPr>
        <p:spPr>
          <a:xfrm>
            <a:off x="952500" y="3181350"/>
            <a:ext cx="11099800" cy="6286500"/>
          </a:xfrm>
          <a:prstGeom prst="rect">
            <a:avLst/>
          </a:prstGeom>
        </p:spPr>
        <p:txBody>
          <a:bodyPr anchor="t"/>
          <a:lstStyle/>
          <a:p>
            <a:pPr lvl="1"/>
            <a:r>
              <a:t>Define words when first used</a:t>
            </a:r>
          </a:p>
          <a:p>
            <a:pPr lvl="1"/>
            <a:r>
              <a:t>Define a word with capitals and quotes:</a:t>
            </a:r>
          </a:p>
          <a:p>
            <a:pPr lvl="5" marL="0" indent="1143000">
              <a:buSzTx/>
              <a:buNone/>
              <a:defRPr>
                <a:latin typeface="Courier"/>
                <a:ea typeface="Courier"/>
                <a:cs typeface="Courier"/>
                <a:sym typeface="Courier"/>
              </a:defRPr>
            </a:pPr>
            <a:r>
              <a:t>Wherever used herein, the word “Project” means the construction of an office building on the Property as more particularly set forth in the Plans.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Consider strategy…"/>
          <p:cNvSpPr txBox="1"/>
          <p:nvPr>
            <p:ph type="title"/>
          </p:nvPr>
        </p:nvSpPr>
        <p:spPr>
          <a:prstGeom prst="rect">
            <a:avLst/>
          </a:prstGeom>
        </p:spPr>
        <p:txBody>
          <a:bodyPr/>
          <a:lstStyle/>
          <a:p>
            <a:pPr>
              <a:defRPr sz="6000"/>
            </a:pPr>
            <a:r>
              <a:t>Consider strategy </a:t>
            </a:r>
          </a:p>
          <a:p>
            <a:pPr>
              <a:defRPr sz="6000"/>
            </a:pPr>
            <a:r>
              <a:t>before using these clauses</a:t>
            </a:r>
          </a:p>
        </p:txBody>
      </p:sp>
      <p:sp>
        <p:nvSpPr>
          <p:cNvPr id="194" name="Choice of law…"/>
          <p:cNvSpPr txBox="1"/>
          <p:nvPr>
            <p:ph type="body" idx="1"/>
          </p:nvPr>
        </p:nvSpPr>
        <p:spPr>
          <a:xfrm>
            <a:off x="952500" y="3181350"/>
            <a:ext cx="11099800" cy="6286500"/>
          </a:xfrm>
          <a:prstGeom prst="rect">
            <a:avLst/>
          </a:prstGeom>
        </p:spPr>
        <p:txBody>
          <a:bodyPr anchor="t"/>
          <a:lstStyle/>
          <a:p>
            <a:pPr lvl="1"/>
            <a:r>
              <a:t>Choice of law</a:t>
            </a:r>
          </a:p>
          <a:p>
            <a:pPr lvl="1"/>
            <a:r>
              <a:t>Venue selection</a:t>
            </a:r>
          </a:p>
          <a:p>
            <a:pPr lvl="1"/>
            <a:r>
              <a:t>Attorneys fees to prevailing party</a:t>
            </a:r>
          </a:p>
          <a:p>
            <a:pPr lvl="1"/>
            <a:r>
              <a:t>Arbitration and mediation</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Consider a merger clause"/>
          <p:cNvSpPr txBox="1"/>
          <p:nvPr>
            <p:ph type="title"/>
          </p:nvPr>
        </p:nvSpPr>
        <p:spPr>
          <a:prstGeom prst="rect">
            <a:avLst/>
          </a:prstGeom>
        </p:spPr>
        <p:txBody>
          <a:bodyPr/>
          <a:lstStyle>
            <a:lvl1pPr>
              <a:defRPr sz="6000"/>
            </a:lvl1pPr>
          </a:lstStyle>
          <a:p>
            <a:pPr/>
            <a:r>
              <a:t>Consider a merger clause</a:t>
            </a:r>
          </a:p>
        </p:txBody>
      </p:sp>
      <p:sp>
        <p:nvSpPr>
          <p:cNvPr id="197" name="“This settlement agreement is the final expression of the settlement between the parties and is the complete and exclusive statement of the settlement terms. There is no other agreement between the parties regarding this settlement.”"/>
          <p:cNvSpPr txBox="1"/>
          <p:nvPr>
            <p:ph type="body" idx="1"/>
          </p:nvPr>
        </p:nvSpPr>
        <p:spPr>
          <a:xfrm>
            <a:off x="952500" y="3181350"/>
            <a:ext cx="11099800" cy="6286500"/>
          </a:xfrm>
          <a:prstGeom prst="rect">
            <a:avLst/>
          </a:prstGeom>
        </p:spPr>
        <p:txBody>
          <a:bodyPr anchor="t"/>
          <a:lstStyle/>
          <a:p>
            <a:pPr lvl="1" marL="0" indent="228600">
              <a:buSzTx/>
              <a:buNone/>
            </a:pPr>
            <a:r>
              <a:t>“This settlement agreement is the final expression of the settlement between the parties and is the complete and exclusive statement of the settlement terms. There is no other agreement between the parties regarding this settlement.”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Consider a…"/>
          <p:cNvSpPr txBox="1"/>
          <p:nvPr>
            <p:ph type="title"/>
          </p:nvPr>
        </p:nvSpPr>
        <p:spPr>
          <a:prstGeom prst="rect">
            <a:avLst/>
          </a:prstGeom>
        </p:spPr>
        <p:txBody>
          <a:bodyPr/>
          <a:lstStyle/>
          <a:p>
            <a:pPr>
              <a:defRPr sz="6000"/>
            </a:pPr>
            <a:r>
              <a:t>Consider a </a:t>
            </a:r>
          </a:p>
          <a:p>
            <a:pPr>
              <a:defRPr sz="6000"/>
            </a:pPr>
            <a:r>
              <a:t>time of essence clause</a:t>
            </a:r>
          </a:p>
        </p:txBody>
      </p:sp>
      <p:sp>
        <p:nvSpPr>
          <p:cNvPr id="200" name="“Time is of the essence of the payment provisions of this settlement agreement. Plaintiff is relying upon the timely payment of the Settlement Amount in entering into this settlement, and Plaintiff would not have entered into this settlement agreement otherwise.”"/>
          <p:cNvSpPr txBox="1"/>
          <p:nvPr>
            <p:ph type="body" idx="1"/>
          </p:nvPr>
        </p:nvSpPr>
        <p:spPr>
          <a:xfrm>
            <a:off x="952500" y="3181350"/>
            <a:ext cx="11099800" cy="6286500"/>
          </a:xfrm>
          <a:prstGeom prst="rect">
            <a:avLst/>
          </a:prstGeom>
        </p:spPr>
        <p:txBody>
          <a:bodyPr anchor="t"/>
          <a:lstStyle/>
          <a:p>
            <a:pPr lvl="1" marL="0" indent="228600">
              <a:buSzTx/>
              <a:buNone/>
            </a:pPr>
            <a:r>
              <a:t>“Time is of the essence of the payment provisions of this settlement agreement. Plaintiff is relying upon the timely payment of the Settlement Amount in entering into this settlement, and Plaintiff would not have entered into this settlement agreement otherwise.”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Write as if the reader were…"/>
          <p:cNvSpPr txBox="1"/>
          <p:nvPr>
            <p:ph type="title"/>
          </p:nvPr>
        </p:nvSpPr>
        <p:spPr>
          <a:prstGeom prst="rect">
            <a:avLst/>
          </a:prstGeom>
        </p:spPr>
        <p:txBody>
          <a:bodyPr/>
          <a:lstStyle/>
          <a:p>
            <a:pPr defTabSz="432308">
              <a:defRPr sz="4440"/>
            </a:pPr>
            <a:r>
              <a:t>Write as if the reader were </a:t>
            </a:r>
          </a:p>
          <a:p>
            <a:pPr defTabSz="432308">
              <a:defRPr sz="4440"/>
            </a:pPr>
            <a:r>
              <a:t>a knowledgeable layman</a:t>
            </a:r>
          </a:p>
        </p:txBody>
      </p:sp>
      <p:sp>
        <p:nvSpPr>
          <p:cNvPr id="203" name="Explain technical terms and concepts…"/>
          <p:cNvSpPr txBox="1"/>
          <p:nvPr>
            <p:ph type="body" idx="1"/>
          </p:nvPr>
        </p:nvSpPr>
        <p:spPr>
          <a:xfrm>
            <a:off x="952500" y="3181350"/>
            <a:ext cx="11099800" cy="6286500"/>
          </a:xfrm>
          <a:prstGeom prst="rect">
            <a:avLst/>
          </a:prstGeom>
        </p:spPr>
        <p:txBody>
          <a:bodyPr anchor="t"/>
          <a:lstStyle/>
          <a:p>
            <a:pPr lvl="1"/>
            <a:r>
              <a:t>Explain technical terms and concepts</a:t>
            </a:r>
          </a:p>
          <a:p>
            <a:pPr lvl="1"/>
            <a:r>
              <a:t>Let your secretary, assistant, paralegal, partner, or someone else read it</a:t>
            </a:r>
          </a:p>
          <a:p>
            <a:pPr lvl="1"/>
            <a:r>
              <a:t>But maintain the attorney-client privilege, work product doctrine, and ethics confidentiality</a:t>
            </a:r>
          </a:p>
          <a:p>
            <a:pPr lvl="1"/>
            <a:r>
              <a:t>Let your client read it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ettlement agreements…"/>
          <p:cNvSpPr txBox="1"/>
          <p:nvPr>
            <p:ph type="title"/>
          </p:nvPr>
        </p:nvSpPr>
        <p:spPr>
          <a:xfrm>
            <a:off x="7924800" y="977900"/>
            <a:ext cx="4630738" cy="2159000"/>
          </a:xfrm>
          <a:prstGeom prst="rect">
            <a:avLst/>
          </a:prstGeom>
        </p:spPr>
        <p:txBody>
          <a:bodyPr/>
          <a:lstStyle/>
          <a:p>
            <a:pPr defTabSz="432308">
              <a:defRPr sz="4440"/>
            </a:pPr>
            <a:r>
              <a:t>Settlement agreements </a:t>
            </a:r>
          </a:p>
          <a:p>
            <a:pPr defTabSz="432308">
              <a:defRPr sz="4440"/>
            </a:pPr>
            <a:r>
              <a:t>are contracts</a:t>
            </a:r>
          </a:p>
        </p:txBody>
      </p:sp>
      <p:pic>
        <p:nvPicPr>
          <p:cNvPr id="126" name="Screen Shot 2018-01-01 at 7.33.47 PM.png" descr="Screen Shot 2018-01-01 at 7.33.47 PM.png"/>
          <p:cNvPicPr>
            <a:picLocks noChangeAspect="1"/>
          </p:cNvPicPr>
          <p:nvPr/>
        </p:nvPicPr>
        <p:blipFill>
          <a:blip r:embed="rId2">
            <a:extLst/>
          </a:blip>
          <a:srcRect l="0" t="202" r="0" b="0"/>
          <a:stretch>
            <a:fillRect/>
          </a:stretch>
        </p:blipFill>
        <p:spPr>
          <a:xfrm>
            <a:off x="1802069" y="734814"/>
            <a:ext cx="5739252" cy="8720946"/>
          </a:xfrm>
          <a:prstGeom prst="rect">
            <a:avLst/>
          </a:prstGeom>
          <a:ln w="12700">
            <a:miter lim="400000"/>
          </a:ln>
        </p:spPr>
      </p:pic>
      <p:sp>
        <p:nvSpPr>
          <p:cNvPr id="127" name="Ribich v Evergreen, 784 So.2d 1201 (Fla. 2nd DCA 2001)"/>
          <p:cNvSpPr txBox="1"/>
          <p:nvPr/>
        </p:nvSpPr>
        <p:spPr>
          <a:xfrm>
            <a:off x="8306791" y="5357470"/>
            <a:ext cx="3239990" cy="1197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Ribich v Evergreen, 784 So.2d 1201 (Fla. 2nd DCA 2001)</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Attorney David Boies said to Ken Auletta, author of World War 3.0: Microsoft and Its Enemies, in re his closing argument in the federal antitrust trial:…"/>
          <p:cNvSpPr txBox="1"/>
          <p:nvPr>
            <p:ph type="body" idx="1"/>
          </p:nvPr>
        </p:nvSpPr>
        <p:spPr>
          <a:prstGeom prst="rect">
            <a:avLst/>
          </a:prstGeom>
        </p:spPr>
        <p:txBody>
          <a:bodyPr anchor="t"/>
          <a:lstStyle/>
          <a:p>
            <a:pPr marL="0" indent="0">
              <a:buSzTx/>
              <a:buNone/>
            </a:pPr>
            <a:r>
              <a:t>Attorney David Boies said to Ken Auletta, author of World War 3.0: Microsoft and Its Enemies, in re his closing argument in the federal antitrust trial:</a:t>
            </a:r>
            <a:br/>
          </a:p>
          <a:p>
            <a:pPr marL="0" indent="0">
              <a:buSzTx/>
              <a:buNone/>
            </a:pPr>
            <a:r>
              <a:t>“Obviously, the judge looked at me as a partisan. But I wanted to perform, as much as possible, a law clerk's role." </a:t>
            </a:r>
          </a:p>
          <a:p>
            <a:pPr marL="0" indent="0">
              <a:buSzTx/>
              <a:buNone/>
              <a:defRPr sz="2100"/>
            </a:pPr>
          </a:p>
          <a:p>
            <a:pPr marL="0" indent="0">
              <a:buSzTx/>
              <a:buNone/>
              <a:defRPr sz="2100"/>
            </a:pPr>
          </a:p>
          <a:p>
            <a:pPr marL="0" indent="0">
              <a:buSzTx/>
              <a:buNone/>
              <a:defRPr sz="2100"/>
            </a:pPr>
            <a:r>
              <a:t>(page 287)</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Keep your client informed while you write"/>
          <p:cNvSpPr txBox="1"/>
          <p:nvPr>
            <p:ph type="title"/>
          </p:nvPr>
        </p:nvSpPr>
        <p:spPr>
          <a:prstGeom prst="rect">
            <a:avLst/>
          </a:prstGeom>
        </p:spPr>
        <p:txBody>
          <a:bodyPr/>
          <a:lstStyle>
            <a:lvl1pPr>
              <a:defRPr sz="6000"/>
            </a:lvl1pPr>
          </a:lstStyle>
          <a:p>
            <a:pPr/>
            <a:r>
              <a:t>Keep your client informed while you write</a:t>
            </a:r>
          </a:p>
        </p:txBody>
      </p:sp>
      <p:sp>
        <p:nvSpPr>
          <p:cNvPr id="208" name="Settlement agreements should come with a cover letter…"/>
          <p:cNvSpPr txBox="1"/>
          <p:nvPr>
            <p:ph type="body" idx="1"/>
          </p:nvPr>
        </p:nvSpPr>
        <p:spPr>
          <a:xfrm>
            <a:off x="952500" y="3181350"/>
            <a:ext cx="11099800" cy="6286500"/>
          </a:xfrm>
          <a:prstGeom prst="rect">
            <a:avLst/>
          </a:prstGeom>
        </p:spPr>
        <p:txBody>
          <a:bodyPr anchor="t"/>
          <a:lstStyle/>
          <a:p>
            <a:pPr lvl="1"/>
            <a:r>
              <a:t>Settlement agreements should come with a cover letter</a:t>
            </a:r>
          </a:p>
          <a:p>
            <a:pPr lvl="1"/>
            <a:r>
              <a:t>Tell your client the ideas that come as you write</a:t>
            </a:r>
          </a:p>
          <a:p>
            <a:pPr lvl="1"/>
            <a:r>
              <a:t>Inform your client of the risks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What to check after…"/>
          <p:cNvSpPr txBox="1"/>
          <p:nvPr>
            <p:ph type="title"/>
          </p:nvPr>
        </p:nvSpPr>
        <p:spPr>
          <a:prstGeom prst="rect">
            <a:avLst/>
          </a:prstGeom>
        </p:spPr>
        <p:txBody>
          <a:bodyPr/>
          <a:lstStyle/>
          <a:p>
            <a:pPr>
              <a:defRPr sz="6000"/>
            </a:pPr>
            <a:r>
              <a:t>What to check after </a:t>
            </a:r>
          </a:p>
          <a:p>
            <a:pPr>
              <a:defRPr sz="6000"/>
            </a:pPr>
            <a:r>
              <a:t>the first draft is written</a:t>
            </a:r>
          </a:p>
        </p:txBody>
      </p:sp>
      <p:sp>
        <p:nvSpPr>
          <p:cNvPr id="211" name="Spelling…"/>
          <p:cNvSpPr txBox="1"/>
          <p:nvPr>
            <p:ph type="body" idx="1"/>
          </p:nvPr>
        </p:nvSpPr>
        <p:spPr>
          <a:xfrm>
            <a:off x="952500" y="3181350"/>
            <a:ext cx="11099800" cy="6286500"/>
          </a:xfrm>
          <a:prstGeom prst="rect">
            <a:avLst/>
          </a:prstGeom>
        </p:spPr>
        <p:txBody>
          <a:bodyPr anchor="t"/>
          <a:lstStyle/>
          <a:p>
            <a:pPr lvl="1"/>
            <a:r>
              <a:t>Spelling</a:t>
            </a:r>
          </a:p>
          <a:p>
            <a:pPr lvl="1"/>
            <a:r>
              <a:t>Defined terms</a:t>
            </a:r>
          </a:p>
          <a:p>
            <a:pPr lvl="1"/>
            <a:r>
              <a:t>Cross references</a:t>
            </a:r>
          </a:p>
          <a:p>
            <a:pPr lvl="1"/>
            <a:r>
              <a:t>Paragraph numbering</a:t>
            </a:r>
          </a:p>
          <a:p>
            <a:pPr lvl="1"/>
            <a:r>
              <a:t>Page numbering</a:t>
            </a:r>
          </a:p>
          <a:p>
            <a:pPr lvl="1"/>
            <a:r>
              <a:t>Use both computer and manual proofing</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ave drafts as multiple files on your computer…"/>
          <p:cNvSpPr txBox="1"/>
          <p:nvPr>
            <p:ph type="body" idx="1"/>
          </p:nvPr>
        </p:nvSpPr>
        <p:spPr>
          <a:prstGeom prst="rect">
            <a:avLst/>
          </a:prstGeom>
        </p:spPr>
        <p:txBody>
          <a:bodyPr anchor="t"/>
          <a:lstStyle/>
          <a:p>
            <a:pPr/>
            <a:r>
              <a:t>Save drafts as multiple files on your computer</a:t>
            </a:r>
          </a:p>
          <a:p>
            <a:pPr/>
            <a:r>
              <a:t>Name drafts: </a:t>
            </a:r>
          </a:p>
          <a:p>
            <a:pPr lvl="2" marL="0" indent="457200">
              <a:buSzTx/>
              <a:buNone/>
            </a:pPr>
            <a:r>
              <a:t>Settlement agreement d2 by Smith 2018.01.08</a:t>
            </a:r>
          </a:p>
          <a:p>
            <a:pPr/>
            <a:r>
              <a:t>Compare the current draft to prior drafts using Compare Documents command in Word and name it:</a:t>
            </a:r>
          </a:p>
          <a:p>
            <a:pPr lvl="2" marL="0" indent="457200">
              <a:buSzTx/>
              <a:buNone/>
            </a:pPr>
            <a:r>
              <a:t>Comparison settlement agreement d2 to d1 2018.01.08</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How to print &amp; sign…"/>
          <p:cNvSpPr txBox="1"/>
          <p:nvPr>
            <p:ph type="title"/>
          </p:nvPr>
        </p:nvSpPr>
        <p:spPr>
          <a:prstGeom prst="rect">
            <a:avLst/>
          </a:prstGeom>
        </p:spPr>
        <p:txBody>
          <a:bodyPr/>
          <a:lstStyle/>
          <a:p>
            <a:pPr>
              <a:defRPr sz="6000"/>
            </a:pPr>
            <a:r>
              <a:t>How to print &amp; sign </a:t>
            </a:r>
          </a:p>
          <a:p>
            <a:pPr>
              <a:defRPr sz="6000"/>
            </a:pPr>
            <a:r>
              <a:t>the settlement agreement</a:t>
            </a:r>
          </a:p>
        </p:txBody>
      </p:sp>
      <p:sp>
        <p:nvSpPr>
          <p:cNvPr id="216" name="Print on pages using the same paper (watermarks)…"/>
          <p:cNvSpPr txBox="1"/>
          <p:nvPr>
            <p:ph type="body" idx="1"/>
          </p:nvPr>
        </p:nvSpPr>
        <p:spPr>
          <a:xfrm>
            <a:off x="863600" y="3130550"/>
            <a:ext cx="11099800" cy="6286500"/>
          </a:xfrm>
          <a:prstGeom prst="rect">
            <a:avLst/>
          </a:prstGeom>
        </p:spPr>
        <p:txBody>
          <a:bodyPr anchor="t"/>
          <a:lstStyle/>
          <a:p>
            <a:pPr lvl="1"/>
            <a:r>
              <a:t>Print on pages using the same paper (watermarks)</a:t>
            </a:r>
          </a:p>
          <a:p>
            <a:pPr lvl="1"/>
            <a:r>
              <a:t>If pages change, reprint the entire document</a:t>
            </a:r>
          </a:p>
          <a:p>
            <a:pPr lvl="1"/>
            <a:r>
              <a:t>Initial every page</a:t>
            </a:r>
          </a:p>
          <a:p>
            <a:pPr lvl="1"/>
            <a:r>
              <a:t>Sign in blue ink, not black</a:t>
            </a:r>
          </a:p>
          <a:p>
            <a:pPr lvl="1"/>
            <a:r>
              <a:t>Sign enough that each party gets an original</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To avoid personal liability, be sure entity signers include their titles, the entity name and the words “by” and “as its”:…"/>
          <p:cNvSpPr txBox="1"/>
          <p:nvPr>
            <p:ph type="body" idx="1"/>
          </p:nvPr>
        </p:nvSpPr>
        <p:spPr>
          <a:prstGeom prst="rect">
            <a:avLst/>
          </a:prstGeom>
        </p:spPr>
        <p:txBody>
          <a:bodyPr anchor="t"/>
          <a:lstStyle/>
          <a:p>
            <a:pPr/>
            <a:r>
              <a:t>To avoid personal liability, be sure entity signers include their titles, the entity name and the words “by” and “as its”:</a:t>
            </a:r>
          </a:p>
          <a:p>
            <a:pPr marL="0" indent="0">
              <a:buSzTx/>
              <a:buNone/>
            </a:pPr>
            <a:r>
              <a:t>		ABC Corporation, a Florida corporation</a:t>
            </a:r>
          </a:p>
          <a:p>
            <a:pPr marL="0" indent="0">
              <a:buSzTx/>
              <a:buNone/>
            </a:pPr>
            <a:r>
              <a:t>		By:________________________________</a:t>
            </a:r>
          </a:p>
          <a:p>
            <a:pPr marL="0" indent="0">
              <a:buSzTx/>
              <a:buNone/>
            </a:pPr>
            <a:r>
              <a:t>		As its:____________________________</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Add a notary clause that complies with the notary law where the settlement agreement is signed…"/>
          <p:cNvSpPr txBox="1"/>
          <p:nvPr>
            <p:ph type="body" idx="1"/>
          </p:nvPr>
        </p:nvSpPr>
        <p:spPr>
          <a:prstGeom prst="rect">
            <a:avLst/>
          </a:prstGeom>
        </p:spPr>
        <p:txBody>
          <a:bodyPr anchor="t"/>
          <a:lstStyle/>
          <a:p>
            <a:pPr marL="355600" indent="-355600" defTabSz="467359">
              <a:spcBef>
                <a:spcPts val="3300"/>
              </a:spcBef>
              <a:defRPr sz="2560"/>
            </a:pPr>
            <a:r>
              <a:t>Add a notary clause that complies with the notary law where the settlement agreement is signed</a:t>
            </a:r>
          </a:p>
          <a:p>
            <a:pPr marL="0" indent="0" defTabSz="467359">
              <a:spcBef>
                <a:spcPts val="3300"/>
              </a:spcBef>
              <a:buSzTx/>
              <a:buNone/>
              <a:defRPr sz="2560"/>
            </a:pPr>
            <a:r>
              <a:t>STATE OF FLORIDA</a:t>
            </a:r>
            <a:br/>
            <a:r>
              <a:t>COUNTY OF PINELLAS</a:t>
            </a:r>
            <a:br/>
            <a:r>
              <a:t>The foregoing instrument was acknowledged before me this _____ day __________________, ______, by __________________, as _____ of ___________________________________, a Florida corporation.</a:t>
            </a:r>
          </a:p>
          <a:p>
            <a:pPr marL="0" indent="0" defTabSz="467359">
              <a:spcBef>
                <a:spcPts val="3300"/>
              </a:spcBef>
              <a:buSzTx/>
              <a:buNone/>
              <a:defRPr sz="2560"/>
            </a:pPr>
            <a:r>
              <a:t>Notary Public-State of Florida:                            sign_________________________________                           print________________________________</a:t>
            </a:r>
          </a:p>
          <a:p>
            <a:pPr marL="0" indent="0" defTabSz="467359">
              <a:spcBef>
                <a:spcPts val="3300"/>
              </a:spcBef>
              <a:buSzTx/>
              <a:buNone/>
              <a:defRPr sz="2560"/>
            </a:pPr>
            <a:r>
              <a:t>	Personally Known _____; OR Produced Identification ______</a:t>
            </a:r>
          </a:p>
          <a:p>
            <a:pPr marL="0" indent="0" defTabSz="467359">
              <a:spcBef>
                <a:spcPts val="3300"/>
              </a:spcBef>
              <a:buSzTx/>
              <a:buNone/>
              <a:defRPr sz="2560"/>
            </a:pPr>
            <a:r>
              <a:t>	Type of Identification Produced: ____________________________</a:t>
            </a:r>
          </a:p>
          <a:p>
            <a:pPr marL="0" indent="0" defTabSz="467359">
              <a:spcBef>
                <a:spcPts val="3300"/>
              </a:spcBef>
              <a:buSzTx/>
              <a:buNone/>
              <a:defRPr sz="2560"/>
            </a:pPr>
            <a:r>
              <a:t>	Affix Seal Below:</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imple Things…"/>
          <p:cNvSpPr txBox="1"/>
          <p:nvPr>
            <p:ph type="title"/>
          </p:nvPr>
        </p:nvSpPr>
        <p:spPr>
          <a:prstGeom prst="rect">
            <a:avLst/>
          </a:prstGeom>
        </p:spPr>
        <p:txBody>
          <a:bodyPr/>
          <a:lstStyle/>
          <a:p>
            <a:pPr>
              <a:defRPr sz="6000"/>
            </a:pPr>
            <a:r>
              <a:t>Simple Things </a:t>
            </a:r>
          </a:p>
          <a:p>
            <a:pPr>
              <a:defRPr sz="6000"/>
            </a:pPr>
            <a:r>
              <a:t>Make a Big Difference</a:t>
            </a:r>
          </a:p>
        </p:txBody>
      </p:sp>
      <p:sp>
        <p:nvSpPr>
          <p:cNvPr id="223" name="Number every page…"/>
          <p:cNvSpPr txBox="1"/>
          <p:nvPr>
            <p:ph type="body" idx="1"/>
          </p:nvPr>
        </p:nvSpPr>
        <p:spPr>
          <a:xfrm>
            <a:off x="863600" y="3130550"/>
            <a:ext cx="11099800" cy="6286500"/>
          </a:xfrm>
          <a:prstGeom prst="rect">
            <a:avLst/>
          </a:prstGeom>
        </p:spPr>
        <p:txBody>
          <a:bodyPr anchor="t"/>
          <a:lstStyle/>
          <a:p>
            <a:pPr lvl="1"/>
            <a:r>
              <a:t>Number every page</a:t>
            </a:r>
          </a:p>
          <a:p>
            <a:pPr lvl="1"/>
            <a:r>
              <a:t>Number every paragraph</a:t>
            </a:r>
          </a:p>
          <a:p>
            <a:pPr lvl="1"/>
            <a:r>
              <a:t>Proofread every document</a:t>
            </a:r>
          </a:p>
          <a:p>
            <a:pPr lvl="1"/>
            <a:r>
              <a:t>Use your skills for your client’s good</a:t>
            </a:r>
          </a:p>
          <a:p>
            <a:pPr lvl="1"/>
            <a:r>
              <a:t>Be respectful of opposing counsel</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Download article:…"/>
          <p:cNvSpPr txBox="1"/>
          <p:nvPr>
            <p:ph type="body" idx="1"/>
          </p:nvPr>
        </p:nvSpPr>
        <p:spPr>
          <a:prstGeom prst="rect">
            <a:avLst/>
          </a:prstGeom>
        </p:spPr>
        <p:txBody>
          <a:bodyPr anchor="t"/>
          <a:lstStyle/>
          <a:p>
            <a:pPr marL="0" indent="0" defTabSz="543305">
              <a:spcBef>
                <a:spcPts val="3900"/>
              </a:spcBef>
              <a:buSzTx/>
              <a:buNone/>
              <a:defRPr sz="2976"/>
            </a:pPr>
          </a:p>
          <a:p>
            <a:pPr marL="0" indent="0" defTabSz="543305">
              <a:spcBef>
                <a:spcPts val="3900"/>
              </a:spcBef>
              <a:buSzTx/>
              <a:buNone/>
              <a:defRPr b="1" sz="2976"/>
            </a:pPr>
            <a:r>
              <a:t>Download article: </a:t>
            </a:r>
          </a:p>
          <a:p>
            <a:pPr marL="0" indent="0" defTabSz="543305">
              <a:spcBef>
                <a:spcPts val="3900"/>
              </a:spcBef>
              <a:buSzTx/>
              <a:buNone/>
              <a:defRPr sz="2976"/>
            </a:pPr>
            <a:r>
              <a:rPr u="sng">
                <a:hlinkClick r:id="rId2" invalidUrl="" action="" tgtFrame="" tooltip="" history="1" highlightClick="0" endSnd="0"/>
              </a:rPr>
              <a:t>Drafting the Contract or Settlement Agreement That Stays Out of Court, The Brief (ABA Tort Trial &amp; Insurance Practice Section, Winter 2003)</a:t>
            </a:r>
          </a:p>
          <a:p>
            <a:pPr marL="0" indent="0" defTabSz="543305">
              <a:spcBef>
                <a:spcPts val="3900"/>
              </a:spcBef>
              <a:buSzTx/>
              <a:buNone/>
              <a:defRPr b="1" sz="2976"/>
            </a:pPr>
            <a:r>
              <a:t>Other articles:</a:t>
            </a:r>
          </a:p>
          <a:p>
            <a:pPr marL="0" indent="0" defTabSz="543305">
              <a:spcBef>
                <a:spcPts val="3900"/>
              </a:spcBef>
              <a:buSzTx/>
              <a:buNone/>
              <a:defRPr sz="2976"/>
            </a:pPr>
            <a:r>
              <a:rPr u="sng">
                <a:hlinkClick r:id="rId3" invalidUrl="" action="" tgtFrame="" tooltip="" history="1" highlightClick="0" endSnd="0"/>
              </a:rPr>
              <a:t>http://www.jamesmartinpa.com/published-articles/</a:t>
            </a:r>
            <a:r>
              <a:t> </a:t>
            </a:r>
          </a:p>
          <a:p>
            <a:pPr marL="0" indent="0" defTabSz="543305">
              <a:spcBef>
                <a:spcPts val="3900"/>
              </a:spcBef>
              <a:buSzTx/>
              <a:buNone/>
              <a:defRPr b="1" sz="2976"/>
            </a:pPr>
            <a:r>
              <a:t>For more information: </a:t>
            </a:r>
          </a:p>
          <a:p>
            <a:pPr marL="0" indent="0" defTabSz="543305">
              <a:spcBef>
                <a:spcPts val="3900"/>
              </a:spcBef>
              <a:buSzTx/>
              <a:buNone/>
              <a:defRPr sz="2976"/>
            </a:pPr>
            <a:r>
              <a:rPr u="sng">
                <a:hlinkClick r:id="rId4" invalidUrl="" action="" tgtFrame="" tooltip="" history="1" highlightClick="0" endSnd="0"/>
              </a:rPr>
              <a:t>www.jamesmartinpa.com</a:t>
            </a:r>
            <a:r>
              <a:t> </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James W. Martin, Esq.…"/>
          <p:cNvSpPr txBox="1"/>
          <p:nvPr>
            <p:ph type="body" idx="1"/>
          </p:nvPr>
        </p:nvSpPr>
        <p:spPr>
          <a:prstGeom prst="rect">
            <a:avLst/>
          </a:prstGeom>
        </p:spPr>
        <p:txBody>
          <a:bodyPr anchor="t"/>
          <a:lstStyle/>
          <a:p>
            <a:pPr marL="0" indent="0" algn="ctr" defTabSz="543305">
              <a:spcBef>
                <a:spcPts val="3900"/>
              </a:spcBef>
              <a:buSzTx/>
              <a:buNone/>
              <a:defRPr sz="2976"/>
            </a:pPr>
            <a:r>
              <a:t>James W. Martin, Esq.</a:t>
            </a:r>
          </a:p>
          <a:p>
            <a:pPr marL="0" indent="0" algn="ctr" defTabSz="543305">
              <a:spcBef>
                <a:spcPts val="3900"/>
              </a:spcBef>
              <a:buSzTx/>
              <a:buNone/>
              <a:defRPr sz="2976"/>
            </a:pPr>
            <a:r>
              <a:t>540 4th Street North</a:t>
            </a:r>
          </a:p>
          <a:p>
            <a:pPr marL="0" indent="0" algn="ctr" defTabSz="543305">
              <a:spcBef>
                <a:spcPts val="3900"/>
              </a:spcBef>
              <a:buSzTx/>
              <a:buNone/>
              <a:defRPr sz="2976"/>
            </a:pPr>
            <a:r>
              <a:t>St. Petersburg, FL 33701</a:t>
            </a:r>
          </a:p>
          <a:p>
            <a:pPr marL="0" indent="0" algn="ctr" defTabSz="543305">
              <a:spcBef>
                <a:spcPts val="3900"/>
              </a:spcBef>
              <a:buSzTx/>
              <a:buNone/>
              <a:defRPr sz="2976"/>
            </a:pPr>
            <a:r>
              <a:t>Tel (727) 821-0904</a:t>
            </a:r>
          </a:p>
          <a:p>
            <a:pPr marL="0" indent="0" algn="ctr" defTabSz="543305">
              <a:spcBef>
                <a:spcPts val="3900"/>
              </a:spcBef>
              <a:buSzTx/>
              <a:buNone/>
              <a:defRPr sz="2976"/>
            </a:pPr>
            <a:r>
              <a:t>Fax (727) 823-3479</a:t>
            </a:r>
          </a:p>
          <a:p>
            <a:pPr marL="0" indent="0" algn="ctr" defTabSz="543305">
              <a:spcBef>
                <a:spcPts val="3900"/>
              </a:spcBef>
              <a:buSzTx/>
              <a:buNone/>
              <a:defRPr sz="2976"/>
            </a:pPr>
            <a:r>
              <a:t>Email </a:t>
            </a:r>
            <a:r>
              <a:rPr u="sng">
                <a:hlinkClick r:id="rId2" invalidUrl="" action="" tgtFrame="" tooltip="" history="1" highlightClick="0" endSnd="0"/>
              </a:rPr>
              <a:t>jim@jamesmartinpa.com</a:t>
            </a:r>
          </a:p>
          <a:p>
            <a:pPr marL="0" indent="0" algn="ctr" defTabSz="543305">
              <a:spcBef>
                <a:spcPts val="3900"/>
              </a:spcBef>
              <a:buSzTx/>
              <a:buNone/>
              <a:defRPr sz="2976"/>
            </a:pPr>
            <a:r>
              <a:t>Web </a:t>
            </a:r>
            <a:r>
              <a:rPr u="sng">
                <a:hlinkClick r:id="rId3" invalidUrl="" action="" tgtFrame="" tooltip="" history="1" highlightClick="0" endSnd="0"/>
              </a:rPr>
              <a:t>www.jamesmartinpa.com</a:t>
            </a:r>
            <a:r>
              <a:t> </a:t>
            </a:r>
          </a:p>
          <a:p>
            <a:pPr marL="0" indent="0" algn="ctr" defTabSz="543305">
              <a:spcBef>
                <a:spcPts val="3900"/>
              </a:spcBef>
              <a:buSzTx/>
              <a:buNone/>
              <a:defRPr sz="2976"/>
            </a:pPr>
            <a:r>
              <a:t>Florida Bar Board Certified Real Estate Lawyer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Parol evidence is not admissible to vary, contradict or defeat terms of a complete and unambiguous written instrument."/>
          <p:cNvSpPr txBox="1"/>
          <p:nvPr>
            <p:ph type="title"/>
          </p:nvPr>
        </p:nvSpPr>
        <p:spPr>
          <a:xfrm>
            <a:off x="7924800" y="977900"/>
            <a:ext cx="4630738" cy="2159000"/>
          </a:xfrm>
          <a:prstGeom prst="rect">
            <a:avLst/>
          </a:prstGeom>
        </p:spPr>
        <p:txBody>
          <a:bodyPr/>
          <a:lstStyle>
            <a:lvl1pPr defTabSz="251206">
              <a:defRPr sz="2580"/>
            </a:lvl1pPr>
          </a:lstStyle>
          <a:p>
            <a:pPr/>
            <a:r>
              <a:t>Parol evidence is not admissible to vary, contradict or defeat terms of a complete and unambiguous written instrument.</a:t>
            </a:r>
          </a:p>
        </p:txBody>
      </p:sp>
      <p:pic>
        <p:nvPicPr>
          <p:cNvPr id="130" name="Screen Shot 2018-01-08 at 7.33.20 AM.png" descr="Screen Shot 2018-01-08 at 7.33.20 AM.png"/>
          <p:cNvPicPr>
            <a:picLocks noChangeAspect="1"/>
          </p:cNvPicPr>
          <p:nvPr/>
        </p:nvPicPr>
        <p:blipFill>
          <a:blip r:embed="rId2">
            <a:extLst/>
          </a:blip>
          <a:stretch>
            <a:fillRect/>
          </a:stretch>
        </p:blipFill>
        <p:spPr>
          <a:xfrm>
            <a:off x="860706" y="538386"/>
            <a:ext cx="5856719" cy="8974559"/>
          </a:xfrm>
          <a:prstGeom prst="rect">
            <a:avLst/>
          </a:prstGeom>
          <a:ln w="12700">
            <a:miter lim="400000"/>
          </a:ln>
        </p:spPr>
      </p:pic>
      <p:sp>
        <p:nvSpPr>
          <p:cNvPr id="131" name="Florida Moss v Leesburg, 112 So. 572 (Fla. 1927)"/>
          <p:cNvSpPr txBox="1"/>
          <p:nvPr/>
        </p:nvSpPr>
        <p:spPr>
          <a:xfrm>
            <a:off x="8590584" y="5674970"/>
            <a:ext cx="3032271" cy="1197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Florida Moss v Leesburg, 112 So. 572 (Fla. 1927)</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Latent ambiguities may require…"/>
          <p:cNvSpPr txBox="1"/>
          <p:nvPr>
            <p:ph type="title"/>
          </p:nvPr>
        </p:nvSpPr>
        <p:spPr>
          <a:xfrm>
            <a:off x="7924800" y="977900"/>
            <a:ext cx="4630738" cy="2159000"/>
          </a:xfrm>
          <a:prstGeom prst="rect">
            <a:avLst/>
          </a:prstGeom>
        </p:spPr>
        <p:txBody>
          <a:bodyPr/>
          <a:lstStyle/>
          <a:p>
            <a:pPr defTabSz="385572">
              <a:defRPr sz="3960"/>
            </a:pPr>
            <a:r>
              <a:t>Latent ambiguities may require</a:t>
            </a:r>
          </a:p>
          <a:p>
            <a:pPr defTabSz="385572">
              <a:defRPr sz="3960"/>
            </a:pPr>
            <a:r>
              <a:t>court interpretation</a:t>
            </a:r>
          </a:p>
        </p:txBody>
      </p:sp>
      <p:pic>
        <p:nvPicPr>
          <p:cNvPr id="134" name="Screen Shot 2018-01-08 at 7.27.10 AM.png" descr="Screen Shot 2018-01-08 at 7.27.10 AM.png"/>
          <p:cNvPicPr>
            <a:picLocks noChangeAspect="1"/>
          </p:cNvPicPr>
          <p:nvPr/>
        </p:nvPicPr>
        <p:blipFill>
          <a:blip r:embed="rId2">
            <a:extLst/>
          </a:blip>
          <a:stretch>
            <a:fillRect/>
          </a:stretch>
        </p:blipFill>
        <p:spPr>
          <a:xfrm>
            <a:off x="885605" y="357455"/>
            <a:ext cx="6193343" cy="9256197"/>
          </a:xfrm>
          <a:prstGeom prst="rect">
            <a:avLst/>
          </a:prstGeom>
          <a:ln w="12700">
            <a:miter lim="400000"/>
          </a:ln>
        </p:spPr>
      </p:pic>
      <p:sp>
        <p:nvSpPr>
          <p:cNvPr id="135" name="Centennial Mortgage v SG/SC, 772 So.2d 564 (Fla. 1st DCA 2000)"/>
          <p:cNvSpPr txBox="1"/>
          <p:nvPr/>
        </p:nvSpPr>
        <p:spPr>
          <a:xfrm>
            <a:off x="8419612" y="4951070"/>
            <a:ext cx="3641114" cy="1197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Centennial Mortgage v SG/SC, 772 So.2d 564 (Fla. 1st DCA 2000)</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What do you do before you write  the first word?"/>
          <p:cNvSpPr txBox="1"/>
          <p:nvPr>
            <p:ph type="title"/>
          </p:nvPr>
        </p:nvSpPr>
        <p:spPr>
          <a:prstGeom prst="rect">
            <a:avLst/>
          </a:prstGeom>
        </p:spPr>
        <p:txBody>
          <a:bodyPr/>
          <a:lstStyle/>
          <a:p>
            <a:pPr defTabSz="330708">
              <a:defRPr b="1" sz="5580">
                <a:latin typeface="Helvetica Neue"/>
                <a:ea typeface="Helvetica Neue"/>
                <a:cs typeface="Helvetica Neue"/>
                <a:sym typeface="Helvetica Neue"/>
              </a:defRPr>
            </a:pPr>
            <a:r>
              <a:t>What do you do before you write </a:t>
            </a:r>
          </a:p>
          <a:p>
            <a:pPr defTabSz="330708">
              <a:defRPr b="1" sz="5580">
                <a:latin typeface="Helvetica Neue"/>
                <a:ea typeface="Helvetica Neue"/>
                <a:cs typeface="Helvetica Neue"/>
                <a:sym typeface="Helvetica Neue"/>
              </a:defRPr>
            </a:pPr>
            <a:r>
              <a:t>the first word?</a:t>
            </a:r>
          </a:p>
        </p:txBody>
      </p:sp>
      <p:sp>
        <p:nvSpPr>
          <p:cNvPr id="138" name="With your client, list the settlement points…"/>
          <p:cNvSpPr txBox="1"/>
          <p:nvPr>
            <p:ph type="body" idx="1"/>
          </p:nvPr>
        </p:nvSpPr>
        <p:spPr>
          <a:prstGeom prst="rect">
            <a:avLst/>
          </a:prstGeom>
        </p:spPr>
        <p:txBody>
          <a:bodyPr anchor="t"/>
          <a:lstStyle/>
          <a:p>
            <a:pPr/>
            <a:r>
              <a:t>With your client, list the settlement points</a:t>
            </a:r>
          </a:p>
          <a:p>
            <a:pPr/>
            <a:r>
              <a:t>Engage your client in “what if” scenarios</a:t>
            </a:r>
          </a:p>
          <a:p>
            <a:pPr/>
            <a:r>
              <a:t>Find settlement points from other cases</a:t>
            </a:r>
          </a:p>
          <a:p>
            <a:pPr/>
            <a:r>
              <a:t>Search your computer for prior settlement forms</a:t>
            </a:r>
          </a:p>
          <a:p>
            <a:pPr/>
            <a:r>
              <a:t>Obtain forms in books, library databases, online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How do you determine the client’s objectives?"/>
          <p:cNvSpPr txBox="1"/>
          <p:nvPr>
            <p:ph type="title"/>
          </p:nvPr>
        </p:nvSpPr>
        <p:spPr>
          <a:prstGeom prst="rect">
            <a:avLst/>
          </a:prstGeom>
        </p:spPr>
        <p:txBody>
          <a:bodyPr/>
          <a:lstStyle>
            <a:lvl1pPr>
              <a:defRPr sz="6000"/>
            </a:lvl1pPr>
          </a:lstStyle>
          <a:p>
            <a:pPr/>
            <a:r>
              <a:t>How do you determine the client’s objectives?</a:t>
            </a:r>
          </a:p>
        </p:txBody>
      </p:sp>
      <p:sp>
        <p:nvSpPr>
          <p:cNvPr id="141" name="WWWWWHHMHL (whowhatwhenwherewhyhowhowmuchhowlong)"/>
          <p:cNvSpPr txBox="1"/>
          <p:nvPr>
            <p:ph type="body" sz="half" idx="1"/>
          </p:nvPr>
        </p:nvSpPr>
        <p:spPr>
          <a:xfrm>
            <a:off x="1270000" y="2668438"/>
            <a:ext cx="11099800" cy="3770462"/>
          </a:xfrm>
          <a:prstGeom prst="rect">
            <a:avLst/>
          </a:prstGeom>
        </p:spPr>
        <p:txBody>
          <a:bodyPr anchor="t"/>
          <a:lstStyle/>
          <a:p>
            <a:pPr/>
            <a:r>
              <a:t>WWWWWHHMHL (whowhatwhenwherewhyhowhowmuchhowlong)</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Who is the audience for the settlement agreement?"/>
          <p:cNvSpPr txBox="1"/>
          <p:nvPr>
            <p:ph type="title"/>
          </p:nvPr>
        </p:nvSpPr>
        <p:spPr>
          <a:prstGeom prst="rect">
            <a:avLst/>
          </a:prstGeom>
        </p:spPr>
        <p:txBody>
          <a:bodyPr/>
          <a:lstStyle>
            <a:lvl1pPr>
              <a:defRPr sz="6000"/>
            </a:lvl1pPr>
          </a:lstStyle>
          <a:p>
            <a:pPr/>
            <a:r>
              <a:t>Who is the audience for the settlement agreement?</a:t>
            </a:r>
          </a:p>
        </p:txBody>
      </p:sp>
      <p:sp>
        <p:nvSpPr>
          <p:cNvPr id="144" name="Client…"/>
          <p:cNvSpPr txBox="1"/>
          <p:nvPr>
            <p:ph type="body" idx="1"/>
          </p:nvPr>
        </p:nvSpPr>
        <p:spPr>
          <a:xfrm>
            <a:off x="952500" y="2597150"/>
            <a:ext cx="11099800" cy="6286500"/>
          </a:xfrm>
          <a:prstGeom prst="rect">
            <a:avLst/>
          </a:prstGeom>
        </p:spPr>
        <p:txBody>
          <a:bodyPr anchor="t"/>
          <a:lstStyle/>
          <a:p>
            <a:pPr/>
            <a:r>
              <a:t>Client</a:t>
            </a:r>
          </a:p>
          <a:p>
            <a:pPr/>
            <a:r>
              <a:t>Other parties</a:t>
            </a:r>
          </a:p>
          <a:p>
            <a:pPr/>
            <a:r>
              <a:t>Opposing counsel</a:t>
            </a:r>
          </a:p>
          <a:p>
            <a:pPr/>
            <a:r>
              <a:t>Court</a:t>
            </a:r>
          </a:p>
          <a:p>
            <a:pPr/>
            <a:r>
              <a:t>Public</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How do you make…"/>
          <p:cNvSpPr txBox="1"/>
          <p:nvPr>
            <p:ph type="title"/>
          </p:nvPr>
        </p:nvSpPr>
        <p:spPr>
          <a:prstGeom prst="rect">
            <a:avLst/>
          </a:prstGeom>
        </p:spPr>
        <p:txBody>
          <a:bodyPr/>
          <a:lstStyle/>
          <a:p>
            <a:pPr defTabSz="566674">
              <a:defRPr sz="5820"/>
            </a:pPr>
            <a:r>
              <a:t>How do you make </a:t>
            </a:r>
          </a:p>
          <a:p>
            <a:pPr defTabSz="566674">
              <a:defRPr sz="5820"/>
            </a:pPr>
            <a:r>
              <a:t>non-binding lists of deal points?</a:t>
            </a:r>
          </a:p>
        </p:txBody>
      </p:sp>
      <p:sp>
        <p:nvSpPr>
          <p:cNvPr id="147" name="“This is a non-binding outline of points that are being discussed for a possible settlement. This is not a settlement agreement or contract. No one is legally bound by this document.”"/>
          <p:cNvSpPr txBox="1"/>
          <p:nvPr>
            <p:ph type="body" idx="1"/>
          </p:nvPr>
        </p:nvSpPr>
        <p:spPr>
          <a:xfrm>
            <a:off x="952500" y="2787401"/>
            <a:ext cx="11099800" cy="4680199"/>
          </a:xfrm>
          <a:prstGeom prst="rect">
            <a:avLst/>
          </a:prstGeom>
        </p:spPr>
        <p:txBody>
          <a:bodyPr anchor="t"/>
          <a:lstStyle/>
          <a:p>
            <a:pPr lvl="2" marL="0" indent="457200">
              <a:buSzTx/>
              <a:buNone/>
            </a:pPr>
            <a:r>
              <a:t>“This is a non-binding outline of points that are being discussed for a possible settlement. This is not a settlement agreement or contract. No one is legally bound by this document.”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