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18"/>
  </p:notesMasterIdLst>
  <p:sldIdLst>
    <p:sldId id="256" r:id="rId2"/>
    <p:sldId id="272" r:id="rId3"/>
    <p:sldId id="257" r:id="rId4"/>
    <p:sldId id="258" r:id="rId5"/>
    <p:sldId id="259" r:id="rId6"/>
    <p:sldId id="260" r:id="rId7"/>
    <p:sldId id="268" r:id="rId8"/>
    <p:sldId id="262" r:id="rId9"/>
    <p:sldId id="265" r:id="rId10"/>
    <p:sldId id="266" r:id="rId11"/>
    <p:sldId id="267" r:id="rId12"/>
    <p:sldId id="269" r:id="rId13"/>
    <p:sldId id="270" r:id="rId14"/>
    <p:sldId id="261" r:id="rId15"/>
    <p:sldId id="273"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72"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FA2F75-1E23-4B0C-8343-50A92C01BF48}" type="datetimeFigureOut">
              <a:rPr lang="en-US" smtClean="0"/>
              <a:t>12/11/2017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DE277C-299D-488F-B3C2-C97131551D95}" type="slidenum">
              <a:rPr lang="en-US" smtClean="0"/>
              <a:t>‹#›</a:t>
            </a:fld>
            <a:endParaRPr lang="en-US"/>
          </a:p>
        </p:txBody>
      </p:sp>
    </p:spTree>
    <p:extLst>
      <p:ext uri="{BB962C8B-B14F-4D97-AF65-F5344CB8AC3E}">
        <p14:creationId xmlns:p14="http://schemas.microsoft.com/office/powerpoint/2010/main" val="1103792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2B80C7-CBD9-4AC7-A8DE-78768D53B498}" type="datetime1">
              <a:rPr lang="en-US" smtClean="0"/>
              <a:t>12/11/2017</a:t>
            </a:fld>
            <a:endParaRPr lang="en-US"/>
          </a:p>
        </p:txBody>
      </p:sp>
      <p:sp>
        <p:nvSpPr>
          <p:cNvPr id="5" name="Footer Placeholder 4"/>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5"/>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3536202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E1D3613-8EA7-4737-85BC-F4E1CF92C96D}" type="datetime1">
              <a:rPr lang="en-US" smtClean="0"/>
              <a:t>12/11/2017</a:t>
            </a:fld>
            <a:endParaRPr lang="en-US"/>
          </a:p>
        </p:txBody>
      </p:sp>
      <p:sp>
        <p:nvSpPr>
          <p:cNvPr id="6" name="Footer Placeholder 5"/>
          <p:cNvSpPr>
            <a:spLocks noGrp="1"/>
          </p:cNvSpPr>
          <p:nvPr>
            <p:ph type="ftr" sz="quarter" idx="11"/>
          </p:nvPr>
        </p:nvSpPr>
        <p:spPr/>
        <p:txBody>
          <a:bodyPr/>
          <a:lstStyle/>
          <a:p>
            <a:r>
              <a:rPr lang="it-IT"/>
              <a:t>Moffa, Sutton, &amp; Donnini, P.A.              JeanetteMoffa@FloridaSalesTax.com          (954) 800-4138 </a:t>
            </a:r>
            <a:endParaRPr lang="en-US"/>
          </a:p>
        </p:txBody>
      </p:sp>
      <p:sp>
        <p:nvSpPr>
          <p:cNvPr id="7" name="Slide Number Placeholder 6"/>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3596128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9DCEBC9C-5A72-4ED2-B0C7-1CAD22B41405}" type="datetime1">
              <a:rPr lang="en-US" smtClean="0"/>
              <a:t>12/11/2017</a:t>
            </a:fld>
            <a:endParaRPr lang="en-US"/>
          </a:p>
        </p:txBody>
      </p:sp>
      <p:sp>
        <p:nvSpPr>
          <p:cNvPr id="5" name="Footer Placeholder 4"/>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5"/>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1029155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6785FFE8-5301-4E5F-B32B-65462F912916}" type="datetime1">
              <a:rPr lang="en-US" smtClean="0"/>
              <a:t>12/11/2017</a:t>
            </a:fld>
            <a:endParaRPr lang="en-US"/>
          </a:p>
        </p:txBody>
      </p:sp>
      <p:sp>
        <p:nvSpPr>
          <p:cNvPr id="5" name="Footer Placeholder 4"/>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5"/>
          <p:cNvSpPr>
            <a:spLocks noGrp="1"/>
          </p:cNvSpPr>
          <p:nvPr>
            <p:ph type="sldNum" sz="quarter" idx="12"/>
          </p:nvPr>
        </p:nvSpPr>
        <p:spPr/>
        <p:txBody>
          <a:bodyPr/>
          <a:lstStyle/>
          <a:p>
            <a:fld id="{A6DCC552-4044-4172-87CD-44B3438AF839}" type="slidenum">
              <a:rPr lang="en-US" smtClean="0"/>
              <a:t>‹#›</a:t>
            </a:fld>
            <a:endParaRPr lang="en-US"/>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51140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6D8C42-6F79-4E09-B5DC-B8AA54289299}" type="datetime1">
              <a:rPr lang="en-US" smtClean="0"/>
              <a:t>12/11/2017</a:t>
            </a:fld>
            <a:endParaRPr lang="en-US"/>
          </a:p>
        </p:txBody>
      </p:sp>
      <p:sp>
        <p:nvSpPr>
          <p:cNvPr id="5" name="Footer Placeholder 4"/>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5"/>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3935469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BAB9A4F-8305-4E7C-B7D7-1B3DD8C52092}" type="datetime1">
              <a:rPr lang="en-US" smtClean="0"/>
              <a:t>12/11/2017</a:t>
            </a:fld>
            <a:endParaRPr lang="en-US"/>
          </a:p>
        </p:txBody>
      </p:sp>
      <p:sp>
        <p:nvSpPr>
          <p:cNvPr id="4" name="Footer Placeholder 4"/>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5"/>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19207767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43EFF59-9D6C-49A0-8B5B-90DE1E6E5D9C}" type="datetime1">
              <a:rPr lang="en-US" smtClean="0"/>
              <a:t>12/11/2017</a:t>
            </a:fld>
            <a:endParaRPr lang="en-US"/>
          </a:p>
        </p:txBody>
      </p:sp>
      <p:sp>
        <p:nvSpPr>
          <p:cNvPr id="4" name="Footer Placeholder 4"/>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5"/>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42676634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071F8C-ED91-4B09-888B-598E41E89957}" type="datetime1">
              <a:rPr lang="en-US" smtClean="0"/>
              <a:t>12/11/2017</a:t>
            </a:fld>
            <a:endParaRPr lang="en-US"/>
          </a:p>
        </p:txBody>
      </p:sp>
      <p:sp>
        <p:nvSpPr>
          <p:cNvPr id="5" name="Footer Placeholder 4"/>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5"/>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20989870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0A544D-E21C-4BFD-A4F9-15EB4203CE22}" type="datetime1">
              <a:rPr lang="en-US" smtClean="0"/>
              <a:t>12/11/2017</a:t>
            </a:fld>
            <a:endParaRPr lang="en-US"/>
          </a:p>
        </p:txBody>
      </p:sp>
      <p:sp>
        <p:nvSpPr>
          <p:cNvPr id="5" name="Footer Placeholder 4"/>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5"/>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3026993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AF561D-3125-4731-A9F7-13AD03BE8AB9}" type="datetime1">
              <a:rPr lang="en-US" smtClean="0"/>
              <a:t>12/11/2017</a:t>
            </a:fld>
            <a:endParaRPr lang="en-US"/>
          </a:p>
        </p:txBody>
      </p:sp>
      <p:sp>
        <p:nvSpPr>
          <p:cNvPr id="5" name="Footer Placeholder 4"/>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5"/>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1913929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736849-718C-4237-8F48-2A04922910CF}" type="datetime1">
              <a:rPr lang="en-US" smtClean="0"/>
              <a:t>12/11/2017</a:t>
            </a:fld>
            <a:endParaRPr lang="en-US"/>
          </a:p>
        </p:txBody>
      </p:sp>
      <p:sp>
        <p:nvSpPr>
          <p:cNvPr id="5" name="Footer Placeholder 4"/>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5"/>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3061492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BA75BB-356A-4E56-81F1-8A52C12BE4F6}" type="datetime1">
              <a:rPr lang="en-US" smtClean="0"/>
              <a:t>12/11/2017</a:t>
            </a:fld>
            <a:endParaRPr lang="en-US"/>
          </a:p>
        </p:txBody>
      </p:sp>
      <p:sp>
        <p:nvSpPr>
          <p:cNvPr id="6" name="Footer Placeholder 5"/>
          <p:cNvSpPr>
            <a:spLocks noGrp="1"/>
          </p:cNvSpPr>
          <p:nvPr>
            <p:ph type="ftr" sz="quarter" idx="11"/>
          </p:nvPr>
        </p:nvSpPr>
        <p:spPr/>
        <p:txBody>
          <a:bodyPr/>
          <a:lstStyle/>
          <a:p>
            <a:r>
              <a:rPr lang="it-IT"/>
              <a:t>Moffa, Sutton, &amp; Donnini, P.A.              JeanetteMoffa@FloridaSalesTax.com          (954) 800-4138 </a:t>
            </a:r>
            <a:endParaRPr lang="en-US"/>
          </a:p>
        </p:txBody>
      </p:sp>
      <p:sp>
        <p:nvSpPr>
          <p:cNvPr id="7" name="Slide Number Placeholder 6"/>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3348695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AA82BC-A055-49DD-B6DA-EC54FF218940}" type="datetime1">
              <a:rPr lang="en-US" smtClean="0"/>
              <a:t>12/11/2017</a:t>
            </a:fld>
            <a:endParaRPr lang="en-US"/>
          </a:p>
        </p:txBody>
      </p:sp>
      <p:sp>
        <p:nvSpPr>
          <p:cNvPr id="8" name="Footer Placeholder 7"/>
          <p:cNvSpPr>
            <a:spLocks noGrp="1"/>
          </p:cNvSpPr>
          <p:nvPr>
            <p:ph type="ftr" sz="quarter" idx="11"/>
          </p:nvPr>
        </p:nvSpPr>
        <p:spPr/>
        <p:txBody>
          <a:bodyPr/>
          <a:lstStyle/>
          <a:p>
            <a:r>
              <a:rPr lang="it-IT"/>
              <a:t>Moffa, Sutton, &amp; Donnini, P.A.              JeanetteMoffa@FloridaSalesTax.com          (954) 800-4138 </a:t>
            </a:r>
            <a:endParaRPr lang="en-US"/>
          </a:p>
        </p:txBody>
      </p:sp>
      <p:sp>
        <p:nvSpPr>
          <p:cNvPr id="9" name="Slide Number Placeholder 8"/>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2292807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8F91DA-F754-44D2-ABC5-B41FF647B5F8}" type="datetime1">
              <a:rPr lang="en-US" smtClean="0"/>
              <a:t>12/11/2017</a:t>
            </a:fld>
            <a:endParaRPr lang="en-US"/>
          </a:p>
        </p:txBody>
      </p:sp>
      <p:sp>
        <p:nvSpPr>
          <p:cNvPr id="5" name="Footer Placeholder 3"/>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4"/>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4249750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4BD2998-1818-443D-92E7-CB7A13AE5FCE}" type="datetime1">
              <a:rPr lang="en-US" smtClean="0"/>
              <a:t>12/11/2017</a:t>
            </a:fld>
            <a:endParaRPr lang="en-US"/>
          </a:p>
        </p:txBody>
      </p:sp>
      <p:sp>
        <p:nvSpPr>
          <p:cNvPr id="5" name="Footer Placeholder 2"/>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3"/>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3595094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A8A1A0FF-1E98-4ECC-BF73-6D3FBA6A65D7}" type="datetime1">
              <a:rPr lang="en-US" smtClean="0"/>
              <a:t>12/11/2017</a:t>
            </a:fld>
            <a:endParaRPr lang="en-US"/>
          </a:p>
        </p:txBody>
      </p:sp>
      <p:sp>
        <p:nvSpPr>
          <p:cNvPr id="5" name="Footer Placeholder 5"/>
          <p:cNvSpPr>
            <a:spLocks noGrp="1"/>
          </p:cNvSpPr>
          <p:nvPr>
            <p:ph type="ftr" sz="quarter" idx="11"/>
          </p:nvPr>
        </p:nvSpPr>
        <p:spPr/>
        <p:txBody>
          <a:bodyPr/>
          <a:lstStyle/>
          <a:p>
            <a:r>
              <a:rPr lang="it-IT"/>
              <a:t>Moffa, Sutton, &amp; Donnini, P.A.              JeanetteMoffa@FloridaSalesTax.com          (954) 800-4138 </a:t>
            </a:r>
            <a:endParaRPr lang="en-US"/>
          </a:p>
        </p:txBody>
      </p:sp>
      <p:sp>
        <p:nvSpPr>
          <p:cNvPr id="6" name="Slide Number Placeholder 6"/>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2494931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5E47191-AC71-4454-91A6-BF1246024324}" type="datetime1">
              <a:rPr lang="en-US" smtClean="0"/>
              <a:t>12/11/2017</a:t>
            </a:fld>
            <a:endParaRPr lang="en-US"/>
          </a:p>
        </p:txBody>
      </p:sp>
      <p:sp>
        <p:nvSpPr>
          <p:cNvPr id="6" name="Footer Placeholder 5"/>
          <p:cNvSpPr>
            <a:spLocks noGrp="1"/>
          </p:cNvSpPr>
          <p:nvPr>
            <p:ph type="ftr" sz="quarter" idx="11"/>
          </p:nvPr>
        </p:nvSpPr>
        <p:spPr/>
        <p:txBody>
          <a:bodyPr/>
          <a:lstStyle/>
          <a:p>
            <a:r>
              <a:rPr lang="it-IT"/>
              <a:t>Moffa, Sutton, &amp; Donnini, P.A.              JeanetteMoffa@FloridaSalesTax.com          (954) 800-4138 </a:t>
            </a:r>
            <a:endParaRPr lang="en-US"/>
          </a:p>
        </p:txBody>
      </p:sp>
      <p:sp>
        <p:nvSpPr>
          <p:cNvPr id="7" name="Slide Number Placeholder 6"/>
          <p:cNvSpPr>
            <a:spLocks noGrp="1"/>
          </p:cNvSpPr>
          <p:nvPr>
            <p:ph type="sldNum" sz="quarter" idx="12"/>
          </p:nvPr>
        </p:nvSpPr>
        <p:spPr/>
        <p:txBody>
          <a:bodyPr/>
          <a:lstStyle/>
          <a:p>
            <a:fld id="{A6DCC552-4044-4172-87CD-44B3438AF839}" type="slidenum">
              <a:rPr lang="en-US" smtClean="0"/>
              <a:t>‹#›</a:t>
            </a:fld>
            <a:endParaRPr lang="en-US"/>
          </a:p>
        </p:txBody>
      </p:sp>
    </p:spTree>
    <p:extLst>
      <p:ext uri="{BB962C8B-B14F-4D97-AF65-F5344CB8AC3E}">
        <p14:creationId xmlns:p14="http://schemas.microsoft.com/office/powerpoint/2010/main" val="2457352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EB18DC9-5471-48C6-B39D-20F666D69778}" type="datetime1">
              <a:rPr lang="en-US" smtClean="0"/>
              <a:t>12/11/2017</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it-IT"/>
              <a:t>Moffa, Sutton, &amp; Donnini, P.A.              JeanetteMoffa@FloridaSalesTax.com          (954) 800-4138 </a:t>
            </a:r>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6DCC552-4044-4172-87CD-44B3438AF839}" type="slidenum">
              <a:rPr lang="en-US" smtClean="0"/>
              <a:t>‹#›</a:t>
            </a:fld>
            <a:endParaRPr lang="en-US"/>
          </a:p>
        </p:txBody>
      </p:sp>
    </p:spTree>
    <p:extLst>
      <p:ext uri="{BB962C8B-B14F-4D97-AF65-F5344CB8AC3E}">
        <p14:creationId xmlns:p14="http://schemas.microsoft.com/office/powerpoint/2010/main" val="3561407190"/>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hf sldNum="0"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2EB1B-0E18-45F3-87A5-344C46369A62}"/>
              </a:ext>
            </a:extLst>
          </p:cNvPr>
          <p:cNvSpPr>
            <a:spLocks noGrp="1"/>
          </p:cNvSpPr>
          <p:nvPr>
            <p:ph type="ctrTitle"/>
          </p:nvPr>
        </p:nvSpPr>
        <p:spPr>
          <a:xfrm>
            <a:off x="1048938" y="480391"/>
            <a:ext cx="8825658" cy="3601278"/>
          </a:xfrm>
        </p:spPr>
        <p:txBody>
          <a:bodyPr/>
          <a:lstStyle/>
          <a:p>
            <a:r>
              <a:rPr lang="en-US" dirty="0"/>
              <a:t>Sales Tax for Construction Lawyers</a:t>
            </a:r>
          </a:p>
        </p:txBody>
      </p:sp>
      <p:sp>
        <p:nvSpPr>
          <p:cNvPr id="3" name="Subtitle 2">
            <a:extLst>
              <a:ext uri="{FF2B5EF4-FFF2-40B4-BE49-F238E27FC236}">
                <a16:creationId xmlns:a16="http://schemas.microsoft.com/office/drawing/2014/main" id="{753515E8-D9CE-4E10-91B8-9A6832020849}"/>
              </a:ext>
            </a:extLst>
          </p:cNvPr>
          <p:cNvSpPr>
            <a:spLocks noGrp="1"/>
          </p:cNvSpPr>
          <p:nvPr>
            <p:ph type="subTitle" idx="1"/>
          </p:nvPr>
        </p:nvSpPr>
        <p:spPr/>
        <p:txBody>
          <a:bodyPr/>
          <a:lstStyle/>
          <a:p>
            <a:r>
              <a:rPr lang="en-US" dirty="0"/>
              <a:t>Jeanette Moffa, </a:t>
            </a:r>
            <a:r>
              <a:rPr lang="en-US" dirty="0" err="1"/>
              <a:t>esq.</a:t>
            </a:r>
            <a:endParaRPr lang="en-US" dirty="0"/>
          </a:p>
          <a:p>
            <a:r>
              <a:rPr lang="en-US" dirty="0"/>
              <a:t>Moffa, Sutton, &amp; Donnini, P.a.</a:t>
            </a:r>
          </a:p>
        </p:txBody>
      </p:sp>
      <p:sp>
        <p:nvSpPr>
          <p:cNvPr id="4" name="Footer Placeholder 3">
            <a:extLst>
              <a:ext uri="{FF2B5EF4-FFF2-40B4-BE49-F238E27FC236}">
                <a16:creationId xmlns:a16="http://schemas.microsoft.com/office/drawing/2014/main" id="{2102C269-BF72-4A63-BAF3-3C4DA7FBF456}"/>
              </a:ext>
            </a:extLst>
          </p:cNvPr>
          <p:cNvSpPr>
            <a:spLocks noGrp="1"/>
          </p:cNvSpPr>
          <p:nvPr>
            <p:ph type="ftr" sz="quarter" idx="11"/>
          </p:nvPr>
        </p:nvSpPr>
        <p:spPr>
          <a:xfrm>
            <a:off x="755374" y="6056243"/>
            <a:ext cx="9925878" cy="583097"/>
          </a:xfrm>
        </p:spPr>
        <p:txBody>
          <a:bodyPr/>
          <a:lstStyle/>
          <a:p>
            <a:pPr algn="ctr"/>
            <a:r>
              <a:rPr lang="it-IT" sz="1600" b="1" dirty="0"/>
              <a:t>Moffa, Sutton, &amp; Donnini, P.A.              JeanetteMoffa@FloridaSalesTax.com          (954) 800-4138</a:t>
            </a:r>
            <a:endParaRPr lang="en-US" sz="1600" b="1" dirty="0"/>
          </a:p>
          <a:p>
            <a:pPr algn="ctr"/>
            <a:endParaRPr lang="en-US" sz="1600" b="1" dirty="0"/>
          </a:p>
        </p:txBody>
      </p:sp>
    </p:spTree>
    <p:extLst>
      <p:ext uri="{BB962C8B-B14F-4D97-AF65-F5344CB8AC3E}">
        <p14:creationId xmlns:p14="http://schemas.microsoft.com/office/powerpoint/2010/main" val="4231070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6DF2E-778F-4E8A-955D-1A3AD70C1450}"/>
              </a:ext>
            </a:extLst>
          </p:cNvPr>
          <p:cNvSpPr>
            <a:spLocks noGrp="1"/>
          </p:cNvSpPr>
          <p:nvPr>
            <p:ph type="title"/>
          </p:nvPr>
        </p:nvSpPr>
        <p:spPr/>
        <p:txBody>
          <a:bodyPr/>
          <a:lstStyle/>
          <a:p>
            <a:r>
              <a:rPr lang="en-US" dirty="0"/>
              <a:t>501(c)(3)</a:t>
            </a:r>
          </a:p>
        </p:txBody>
      </p:sp>
      <p:sp>
        <p:nvSpPr>
          <p:cNvPr id="3" name="Content Placeholder 2">
            <a:extLst>
              <a:ext uri="{FF2B5EF4-FFF2-40B4-BE49-F238E27FC236}">
                <a16:creationId xmlns:a16="http://schemas.microsoft.com/office/drawing/2014/main" id="{E346C681-C1AE-4B39-B1C3-90E465BF8512}"/>
              </a:ext>
            </a:extLst>
          </p:cNvPr>
          <p:cNvSpPr>
            <a:spLocks noGrp="1"/>
          </p:cNvSpPr>
          <p:nvPr>
            <p:ph idx="1"/>
          </p:nvPr>
        </p:nvSpPr>
        <p:spPr>
          <a:xfrm>
            <a:off x="875199" y="1239121"/>
            <a:ext cx="8946541" cy="4195481"/>
          </a:xfrm>
        </p:spPr>
        <p:txBody>
          <a:bodyPr/>
          <a:lstStyle/>
          <a:p>
            <a:r>
              <a:rPr lang="en-US" dirty="0"/>
              <a:t>While Certificates of Entitlement are exclusively for government entities, the Department of Revenue will evaluate the “3d Contract” using the same 5-part test.</a:t>
            </a:r>
          </a:p>
          <a:p>
            <a:r>
              <a:rPr lang="en-US" dirty="0"/>
              <a:t>“[A] </a:t>
            </a:r>
            <a:r>
              <a:rPr lang="en-US" dirty="0" err="1"/>
              <a:t>ll</a:t>
            </a:r>
            <a:r>
              <a:rPr lang="en-US" dirty="0"/>
              <a:t> the materials that will be incorporated into the work must be itemized and priced in the contract before work begins. If a contract itemizes some materials but does not itemize other materials that will be incorporated into the work, the contract is not [a 3d contract].” </a:t>
            </a:r>
          </a:p>
          <a:p>
            <a:pPr lvl="1"/>
            <a:r>
              <a:rPr lang="en-US" dirty="0"/>
              <a:t>SEE: Rule 12A-1.051 - </a:t>
            </a:r>
            <a:r>
              <a:rPr lang="en-US" b="1" dirty="0"/>
              <a:t>Sales to or by Contractors Who Repair, Alter, Improve and Construct Real Property</a:t>
            </a:r>
          </a:p>
        </p:txBody>
      </p:sp>
      <p:sp>
        <p:nvSpPr>
          <p:cNvPr id="4" name="Footer Placeholder 3">
            <a:extLst>
              <a:ext uri="{FF2B5EF4-FFF2-40B4-BE49-F238E27FC236}">
                <a16:creationId xmlns:a16="http://schemas.microsoft.com/office/drawing/2014/main" id="{E83F87EF-5AAE-4469-92E0-E4F4C976D0A3}"/>
              </a:ext>
            </a:extLst>
          </p:cNvPr>
          <p:cNvSpPr>
            <a:spLocks noGrp="1"/>
          </p:cNvSpPr>
          <p:nvPr>
            <p:ph type="ftr" sz="quarter" idx="11"/>
          </p:nvPr>
        </p:nvSpPr>
        <p:spPr>
          <a:xfrm>
            <a:off x="212035" y="6221005"/>
            <a:ext cx="11807687" cy="304801"/>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2081866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CD154-2C0B-43B2-BB91-72253CF89F0B}"/>
              </a:ext>
            </a:extLst>
          </p:cNvPr>
          <p:cNvSpPr>
            <a:spLocks noGrp="1"/>
          </p:cNvSpPr>
          <p:nvPr>
            <p:ph type="title"/>
          </p:nvPr>
        </p:nvSpPr>
        <p:spPr/>
        <p:txBody>
          <a:bodyPr/>
          <a:lstStyle/>
          <a:p>
            <a:r>
              <a:rPr lang="en-US" dirty="0"/>
              <a:t>Fabrication</a:t>
            </a:r>
          </a:p>
        </p:txBody>
      </p:sp>
      <p:sp>
        <p:nvSpPr>
          <p:cNvPr id="3" name="Content Placeholder 2">
            <a:extLst>
              <a:ext uri="{FF2B5EF4-FFF2-40B4-BE49-F238E27FC236}">
                <a16:creationId xmlns:a16="http://schemas.microsoft.com/office/drawing/2014/main" id="{9A6791F1-A7E0-44CD-965F-E70D731096ED}"/>
              </a:ext>
            </a:extLst>
          </p:cNvPr>
          <p:cNvSpPr>
            <a:spLocks noGrp="1"/>
          </p:cNvSpPr>
          <p:nvPr>
            <p:ph idx="1"/>
          </p:nvPr>
        </p:nvSpPr>
        <p:spPr/>
        <p:txBody>
          <a:bodyPr/>
          <a:lstStyle/>
          <a:p>
            <a:r>
              <a:rPr lang="en-US" dirty="0"/>
              <a:t>Fabricated Items = items contractor manufactures for their own use in performing contracts for improvements to real property</a:t>
            </a:r>
          </a:p>
          <a:p>
            <a:pPr lvl="1"/>
            <a:r>
              <a:rPr lang="en-US" dirty="0"/>
              <a:t>Applies </a:t>
            </a:r>
            <a:r>
              <a:rPr lang="en-US" i="1" dirty="0"/>
              <a:t>only </a:t>
            </a:r>
            <a:r>
              <a:rPr lang="en-US" dirty="0"/>
              <a:t>to items the contractor manufactures at a plant or shop maintained by the contractor</a:t>
            </a:r>
          </a:p>
          <a:p>
            <a:pPr lvl="2"/>
            <a:r>
              <a:rPr lang="en-US" dirty="0"/>
              <a:t>Does not include temporary manufacturing plant</a:t>
            </a:r>
          </a:p>
          <a:p>
            <a:pPr marL="0" indent="0">
              <a:buNone/>
            </a:pPr>
            <a:endParaRPr lang="en-US" dirty="0"/>
          </a:p>
          <a:p>
            <a:endParaRPr lang="en-US" dirty="0"/>
          </a:p>
        </p:txBody>
      </p:sp>
      <p:sp>
        <p:nvSpPr>
          <p:cNvPr id="4" name="Footer Placeholder 3">
            <a:extLst>
              <a:ext uri="{FF2B5EF4-FFF2-40B4-BE49-F238E27FC236}">
                <a16:creationId xmlns:a16="http://schemas.microsoft.com/office/drawing/2014/main" id="{247DB526-AB15-4D8B-833E-2C5330D0E3BA}"/>
              </a:ext>
            </a:extLst>
          </p:cNvPr>
          <p:cNvSpPr>
            <a:spLocks noGrp="1"/>
          </p:cNvSpPr>
          <p:nvPr>
            <p:ph type="ftr" sz="quarter" idx="11"/>
          </p:nvPr>
        </p:nvSpPr>
        <p:spPr>
          <a:xfrm>
            <a:off x="132523" y="6295668"/>
            <a:ext cx="11966712" cy="449689"/>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3654097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1E7-406C-46B5-B4C5-A0D63E26D16F}"/>
              </a:ext>
            </a:extLst>
          </p:cNvPr>
          <p:cNvSpPr>
            <a:spLocks noGrp="1"/>
          </p:cNvSpPr>
          <p:nvPr>
            <p:ph type="title"/>
          </p:nvPr>
        </p:nvSpPr>
        <p:spPr/>
        <p:txBody>
          <a:bodyPr/>
          <a:lstStyle/>
          <a:p>
            <a:r>
              <a:rPr lang="en-US" dirty="0"/>
              <a:t>Fabrication</a:t>
            </a:r>
          </a:p>
        </p:txBody>
      </p:sp>
      <p:sp>
        <p:nvSpPr>
          <p:cNvPr id="3" name="Content Placeholder 2">
            <a:extLst>
              <a:ext uri="{FF2B5EF4-FFF2-40B4-BE49-F238E27FC236}">
                <a16:creationId xmlns:a16="http://schemas.microsoft.com/office/drawing/2014/main" id="{F12EF0C8-B14D-4237-BBDA-F9992239853A}"/>
              </a:ext>
            </a:extLst>
          </p:cNvPr>
          <p:cNvSpPr>
            <a:spLocks noGrp="1"/>
          </p:cNvSpPr>
          <p:nvPr>
            <p:ph idx="1"/>
          </p:nvPr>
        </p:nvSpPr>
        <p:spPr/>
        <p:txBody>
          <a:bodyPr>
            <a:normAutofit fontScale="92500" lnSpcReduction="20000"/>
          </a:bodyPr>
          <a:lstStyle/>
          <a:p>
            <a:r>
              <a:rPr lang="en-US" dirty="0"/>
              <a:t>Materials PLUS labor = subject to sales tax</a:t>
            </a:r>
          </a:p>
          <a:p>
            <a:pPr lvl="1"/>
            <a:r>
              <a:rPr lang="en-US" dirty="0"/>
              <a:t>Labor includes wages, bonuses, benefits, insurance costs, workmen’s compensation, compensation of officers an costs of service, engineering, design, or other support employees allocated to production, at the manufacturing plant. </a:t>
            </a:r>
          </a:p>
          <a:p>
            <a:pPr lvl="1"/>
            <a:r>
              <a:rPr lang="en-US" dirty="0"/>
              <a:t>Surtax also due in surtax counties</a:t>
            </a:r>
          </a:p>
          <a:p>
            <a:r>
              <a:rPr lang="en-US" dirty="0"/>
              <a:t>In-Coming Freight = subject to sales tax</a:t>
            </a:r>
          </a:p>
          <a:p>
            <a:pPr lvl="1"/>
            <a:r>
              <a:rPr lang="en-US" dirty="0"/>
              <a:t>Delivery charges for direct materials to the fabricator</a:t>
            </a:r>
          </a:p>
          <a:p>
            <a:r>
              <a:rPr lang="en-US" dirty="0"/>
              <a:t>Warehousing and Handling = subject to sales tax</a:t>
            </a:r>
          </a:p>
          <a:p>
            <a:pPr lvl="1"/>
            <a:r>
              <a:rPr lang="en-US" dirty="0"/>
              <a:t>For direct materials from time they are purchased until fabrication is complete</a:t>
            </a:r>
          </a:p>
          <a:p>
            <a:r>
              <a:rPr lang="en-US" dirty="0"/>
              <a:t>Services</a:t>
            </a:r>
          </a:p>
          <a:p>
            <a:pPr lvl="1"/>
            <a:r>
              <a:rPr lang="en-US" dirty="0"/>
              <a:t>Consulting or professional services by employees and non-employees</a:t>
            </a:r>
          </a:p>
          <a:p>
            <a:pPr lvl="1"/>
            <a:endParaRPr lang="en-US" dirty="0"/>
          </a:p>
        </p:txBody>
      </p:sp>
      <p:sp>
        <p:nvSpPr>
          <p:cNvPr id="4" name="Footer Placeholder 3">
            <a:extLst>
              <a:ext uri="{FF2B5EF4-FFF2-40B4-BE49-F238E27FC236}">
                <a16:creationId xmlns:a16="http://schemas.microsoft.com/office/drawing/2014/main" id="{5EAA1FCA-C3D9-40E2-A7EF-29A54CCED08B}"/>
              </a:ext>
            </a:extLst>
          </p:cNvPr>
          <p:cNvSpPr>
            <a:spLocks noGrp="1"/>
          </p:cNvSpPr>
          <p:nvPr>
            <p:ph type="ftr" sz="quarter" idx="11"/>
          </p:nvPr>
        </p:nvSpPr>
        <p:spPr>
          <a:xfrm>
            <a:off x="106017" y="6347791"/>
            <a:ext cx="11926957" cy="405079"/>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3906740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BC1E3-F312-49BA-A8F9-1CD4CF62E177}"/>
              </a:ext>
            </a:extLst>
          </p:cNvPr>
          <p:cNvSpPr>
            <a:spLocks noGrp="1"/>
          </p:cNvSpPr>
          <p:nvPr>
            <p:ph type="title"/>
          </p:nvPr>
        </p:nvSpPr>
        <p:spPr/>
        <p:txBody>
          <a:bodyPr/>
          <a:lstStyle/>
          <a:p>
            <a:r>
              <a:rPr lang="en-US" dirty="0"/>
              <a:t>Fabrication</a:t>
            </a:r>
          </a:p>
        </p:txBody>
      </p:sp>
      <p:sp>
        <p:nvSpPr>
          <p:cNvPr id="3" name="Content Placeholder 2">
            <a:extLst>
              <a:ext uri="{FF2B5EF4-FFF2-40B4-BE49-F238E27FC236}">
                <a16:creationId xmlns:a16="http://schemas.microsoft.com/office/drawing/2014/main" id="{F46CE552-F036-4534-AC4D-921A4E0D8DD1}"/>
              </a:ext>
            </a:extLst>
          </p:cNvPr>
          <p:cNvSpPr>
            <a:spLocks noGrp="1"/>
          </p:cNvSpPr>
          <p:nvPr>
            <p:ph idx="1"/>
          </p:nvPr>
        </p:nvSpPr>
        <p:spPr/>
        <p:txBody>
          <a:bodyPr/>
          <a:lstStyle/>
          <a:p>
            <a:endParaRPr lang="en-US" dirty="0"/>
          </a:p>
          <a:p>
            <a:r>
              <a:rPr lang="en-US" dirty="0"/>
              <a:t>Rule 12A-1.051(2)(a)</a:t>
            </a:r>
          </a:p>
          <a:p>
            <a:pPr lvl="1"/>
            <a:r>
              <a:rPr lang="en-US" dirty="0"/>
              <a:t>In real property contracts, the cost of transporting fabricated items from the contractor’s plant to the real property job site and the cost of labor at the job site where the fabricated items are incorporated into the real property improvement are exempt</a:t>
            </a:r>
          </a:p>
          <a:p>
            <a:pPr lvl="1"/>
            <a:endParaRPr lang="en-US" dirty="0"/>
          </a:p>
        </p:txBody>
      </p:sp>
      <p:sp>
        <p:nvSpPr>
          <p:cNvPr id="4" name="Footer Placeholder 3">
            <a:extLst>
              <a:ext uri="{FF2B5EF4-FFF2-40B4-BE49-F238E27FC236}">
                <a16:creationId xmlns:a16="http://schemas.microsoft.com/office/drawing/2014/main" id="{311886BD-EB66-44B6-9550-0BF474DCE248}"/>
              </a:ext>
            </a:extLst>
          </p:cNvPr>
          <p:cNvSpPr>
            <a:spLocks noGrp="1"/>
          </p:cNvSpPr>
          <p:nvPr>
            <p:ph type="ftr" sz="quarter" idx="11"/>
          </p:nvPr>
        </p:nvSpPr>
        <p:spPr>
          <a:xfrm>
            <a:off x="185530" y="6248399"/>
            <a:ext cx="11913705" cy="443949"/>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2937438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15CBB-B974-4DB5-90D6-FF614BE4A338}"/>
              </a:ext>
            </a:extLst>
          </p:cNvPr>
          <p:cNvSpPr>
            <a:spLocks noGrp="1"/>
          </p:cNvSpPr>
          <p:nvPr>
            <p:ph type="title"/>
          </p:nvPr>
        </p:nvSpPr>
        <p:spPr/>
        <p:txBody>
          <a:bodyPr/>
          <a:lstStyle/>
          <a:p>
            <a:r>
              <a:rPr lang="en-US" dirty="0"/>
              <a:t>When DOR Calls…</a:t>
            </a:r>
          </a:p>
        </p:txBody>
      </p:sp>
      <p:sp>
        <p:nvSpPr>
          <p:cNvPr id="3" name="Content Placeholder 2">
            <a:extLst>
              <a:ext uri="{FF2B5EF4-FFF2-40B4-BE49-F238E27FC236}">
                <a16:creationId xmlns:a16="http://schemas.microsoft.com/office/drawing/2014/main" id="{AA4C1399-C2AA-4451-88A9-ABF07D01DEEC}"/>
              </a:ext>
            </a:extLst>
          </p:cNvPr>
          <p:cNvSpPr>
            <a:spLocks noGrp="1"/>
          </p:cNvSpPr>
          <p:nvPr>
            <p:ph idx="1"/>
          </p:nvPr>
        </p:nvSpPr>
        <p:spPr/>
        <p:txBody>
          <a:bodyPr/>
          <a:lstStyle/>
          <a:p>
            <a:r>
              <a:rPr lang="en-US" dirty="0"/>
              <a:t>1. Are you registered to collect and remit sales tax?</a:t>
            </a:r>
          </a:p>
          <a:p>
            <a:pPr lvl="1"/>
            <a:r>
              <a:rPr lang="en-US" dirty="0"/>
              <a:t>If yes, then SOL is 3 years</a:t>
            </a:r>
          </a:p>
          <a:p>
            <a:pPr lvl="1"/>
            <a:r>
              <a:rPr lang="en-US" dirty="0"/>
              <a:t>If no, then DOR can assess back to the beginning of the business</a:t>
            </a:r>
          </a:p>
        </p:txBody>
      </p:sp>
      <p:sp>
        <p:nvSpPr>
          <p:cNvPr id="4" name="Footer Placeholder 3">
            <a:extLst>
              <a:ext uri="{FF2B5EF4-FFF2-40B4-BE49-F238E27FC236}">
                <a16:creationId xmlns:a16="http://schemas.microsoft.com/office/drawing/2014/main" id="{17215780-A801-4492-A2F8-C48C98739BBE}"/>
              </a:ext>
            </a:extLst>
          </p:cNvPr>
          <p:cNvSpPr>
            <a:spLocks noGrp="1"/>
          </p:cNvSpPr>
          <p:nvPr>
            <p:ph type="ftr" sz="quarter" idx="11"/>
          </p:nvPr>
        </p:nvSpPr>
        <p:spPr>
          <a:xfrm>
            <a:off x="92765" y="6248399"/>
            <a:ext cx="11966713" cy="352071"/>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1498447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B527C-8429-466A-8A39-DE67143FBAF5}"/>
              </a:ext>
            </a:extLst>
          </p:cNvPr>
          <p:cNvSpPr>
            <a:spLocks noGrp="1"/>
          </p:cNvSpPr>
          <p:nvPr>
            <p:ph type="title"/>
          </p:nvPr>
        </p:nvSpPr>
        <p:spPr/>
        <p:txBody>
          <a:bodyPr/>
          <a:lstStyle/>
          <a:p>
            <a:r>
              <a:rPr lang="en-US" dirty="0"/>
              <a:t>Voluntary Disclosure</a:t>
            </a:r>
          </a:p>
        </p:txBody>
      </p:sp>
      <p:sp>
        <p:nvSpPr>
          <p:cNvPr id="3" name="Content Placeholder 2">
            <a:extLst>
              <a:ext uri="{FF2B5EF4-FFF2-40B4-BE49-F238E27FC236}">
                <a16:creationId xmlns:a16="http://schemas.microsoft.com/office/drawing/2014/main" id="{D2BC0A15-0397-435C-AD73-02899227B4C2}"/>
              </a:ext>
            </a:extLst>
          </p:cNvPr>
          <p:cNvSpPr>
            <a:spLocks noGrp="1"/>
          </p:cNvSpPr>
          <p:nvPr>
            <p:ph idx="1"/>
          </p:nvPr>
        </p:nvSpPr>
        <p:spPr/>
        <p:txBody>
          <a:bodyPr/>
          <a:lstStyle/>
          <a:p>
            <a:r>
              <a:rPr lang="en-US" dirty="0"/>
              <a:t>Pay tax and interest for 3 years</a:t>
            </a:r>
          </a:p>
          <a:p>
            <a:r>
              <a:rPr lang="en-US" dirty="0"/>
              <a:t>DOR is barred from assessing you past that</a:t>
            </a:r>
          </a:p>
          <a:p>
            <a:r>
              <a:rPr lang="en-US" dirty="0"/>
              <a:t>Cannot have had contact from DOR</a:t>
            </a:r>
          </a:p>
        </p:txBody>
      </p:sp>
      <p:sp>
        <p:nvSpPr>
          <p:cNvPr id="4" name="Footer Placeholder 3">
            <a:extLst>
              <a:ext uri="{FF2B5EF4-FFF2-40B4-BE49-F238E27FC236}">
                <a16:creationId xmlns:a16="http://schemas.microsoft.com/office/drawing/2014/main" id="{BA39C8B7-62B9-4F9C-990E-E4C10F4AFDDD}"/>
              </a:ext>
            </a:extLst>
          </p:cNvPr>
          <p:cNvSpPr>
            <a:spLocks noGrp="1"/>
          </p:cNvSpPr>
          <p:nvPr>
            <p:ph type="ftr" sz="quarter" idx="11"/>
          </p:nvPr>
        </p:nvSpPr>
        <p:spPr>
          <a:xfrm>
            <a:off x="119270" y="6096000"/>
            <a:ext cx="11953460" cy="504469"/>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3462732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B8EB1-53A3-4CDE-8C28-6709CF366DD2}"/>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59EF4A8F-9CF2-49BE-9691-CEACB11D4BC5}"/>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sz="2400" b="1" dirty="0"/>
              <a:t>Jeanette Moffa, Esq.</a:t>
            </a:r>
          </a:p>
          <a:p>
            <a:pPr marL="0" indent="0" algn="ctr">
              <a:buNone/>
            </a:pPr>
            <a:r>
              <a:rPr lang="en-US" b="1" dirty="0"/>
              <a:t>Moffa, Sutton, &amp; Donnini, P.A.</a:t>
            </a:r>
          </a:p>
          <a:p>
            <a:pPr marL="0" indent="0" algn="ctr">
              <a:buNone/>
            </a:pPr>
            <a:r>
              <a:rPr lang="en-US" b="1" dirty="0"/>
              <a:t>JeanetteMoffa@FloridaSalesTax.com</a:t>
            </a:r>
          </a:p>
          <a:p>
            <a:pPr marL="0" indent="0" algn="ctr">
              <a:buNone/>
            </a:pPr>
            <a:r>
              <a:rPr lang="en-US" b="1" dirty="0"/>
              <a:t>(954)-800-4138</a:t>
            </a:r>
          </a:p>
          <a:p>
            <a:pPr marL="0" indent="0">
              <a:buNone/>
            </a:pPr>
            <a:endParaRPr lang="en-US" dirty="0"/>
          </a:p>
        </p:txBody>
      </p:sp>
      <p:sp>
        <p:nvSpPr>
          <p:cNvPr id="4" name="Footer Placeholder 3">
            <a:extLst>
              <a:ext uri="{FF2B5EF4-FFF2-40B4-BE49-F238E27FC236}">
                <a16:creationId xmlns:a16="http://schemas.microsoft.com/office/drawing/2014/main" id="{3B799B19-35D8-469B-ABE9-F5D3461D2C54}"/>
              </a:ext>
            </a:extLst>
          </p:cNvPr>
          <p:cNvSpPr>
            <a:spLocks noGrp="1"/>
          </p:cNvSpPr>
          <p:nvPr>
            <p:ph type="ftr" sz="quarter" idx="11"/>
          </p:nvPr>
        </p:nvSpPr>
        <p:spPr>
          <a:xfrm>
            <a:off x="8991330" y="3185540"/>
            <a:ext cx="3859795" cy="304801"/>
          </a:xfrm>
        </p:spPr>
        <p:txBody>
          <a:bodyPr/>
          <a:lstStyle/>
          <a:p>
            <a:endParaRPr lang="en-US" dirty="0"/>
          </a:p>
        </p:txBody>
      </p:sp>
    </p:spTree>
    <p:extLst>
      <p:ext uri="{BB962C8B-B14F-4D97-AF65-F5344CB8AC3E}">
        <p14:creationId xmlns:p14="http://schemas.microsoft.com/office/powerpoint/2010/main" val="988426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FEB39-6D2D-46AA-91ED-D3588D917C2C}"/>
              </a:ext>
            </a:extLst>
          </p:cNvPr>
          <p:cNvSpPr>
            <a:spLocks noGrp="1"/>
          </p:cNvSpPr>
          <p:nvPr>
            <p:ph type="title"/>
          </p:nvPr>
        </p:nvSpPr>
        <p:spPr/>
        <p:txBody>
          <a:bodyPr/>
          <a:lstStyle/>
          <a:p>
            <a:r>
              <a:rPr lang="en-US" dirty="0"/>
              <a:t>General Issues for Contractors</a:t>
            </a:r>
          </a:p>
        </p:txBody>
      </p:sp>
      <p:sp>
        <p:nvSpPr>
          <p:cNvPr id="3" name="Content Placeholder 2">
            <a:extLst>
              <a:ext uri="{FF2B5EF4-FFF2-40B4-BE49-F238E27FC236}">
                <a16:creationId xmlns:a16="http://schemas.microsoft.com/office/drawing/2014/main" id="{C2A756A3-6095-4176-9E0D-70182911876E}"/>
              </a:ext>
            </a:extLst>
          </p:cNvPr>
          <p:cNvSpPr>
            <a:spLocks noGrp="1"/>
          </p:cNvSpPr>
          <p:nvPr>
            <p:ph idx="1"/>
          </p:nvPr>
        </p:nvSpPr>
        <p:spPr/>
        <p:txBody>
          <a:bodyPr/>
          <a:lstStyle/>
          <a:p>
            <a:r>
              <a:rPr lang="en-US" dirty="0"/>
              <a:t>Generally, contractors should pay sales tax on all materials they purchase to incorporate into real property</a:t>
            </a:r>
          </a:p>
          <a:p>
            <a:pPr lvl="1"/>
            <a:r>
              <a:rPr lang="en-US" dirty="0"/>
              <a:t>Rule 12A-1.051</a:t>
            </a:r>
          </a:p>
          <a:p>
            <a:r>
              <a:rPr lang="en-US" dirty="0"/>
              <a:t>Tangible Property vs. Real Property</a:t>
            </a:r>
          </a:p>
          <a:p>
            <a:pPr marL="457200" lvl="1" indent="0">
              <a:buNone/>
            </a:pPr>
            <a:endParaRPr lang="en-US" dirty="0"/>
          </a:p>
        </p:txBody>
      </p:sp>
      <p:sp>
        <p:nvSpPr>
          <p:cNvPr id="4" name="Footer Placeholder 3">
            <a:extLst>
              <a:ext uri="{FF2B5EF4-FFF2-40B4-BE49-F238E27FC236}">
                <a16:creationId xmlns:a16="http://schemas.microsoft.com/office/drawing/2014/main" id="{FAA3A04C-D056-4117-9932-7469D5BB6C6C}"/>
              </a:ext>
            </a:extLst>
          </p:cNvPr>
          <p:cNvSpPr>
            <a:spLocks noGrp="1"/>
          </p:cNvSpPr>
          <p:nvPr>
            <p:ph type="ftr" sz="quarter" idx="11"/>
          </p:nvPr>
        </p:nvSpPr>
        <p:spPr>
          <a:xfrm>
            <a:off x="291548" y="6143268"/>
            <a:ext cx="11781182" cy="496071"/>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3196946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2D766-86FF-4146-B899-067DC83F9486}"/>
              </a:ext>
            </a:extLst>
          </p:cNvPr>
          <p:cNvSpPr>
            <a:spLocks noGrp="1"/>
          </p:cNvSpPr>
          <p:nvPr>
            <p:ph type="title"/>
          </p:nvPr>
        </p:nvSpPr>
        <p:spPr/>
        <p:txBody>
          <a:bodyPr/>
          <a:lstStyle/>
          <a:p>
            <a:r>
              <a:rPr lang="en-US" dirty="0"/>
              <a:t>Imposition of Tax</a:t>
            </a:r>
          </a:p>
        </p:txBody>
      </p:sp>
      <p:sp>
        <p:nvSpPr>
          <p:cNvPr id="3" name="Content Placeholder 2">
            <a:extLst>
              <a:ext uri="{FF2B5EF4-FFF2-40B4-BE49-F238E27FC236}">
                <a16:creationId xmlns:a16="http://schemas.microsoft.com/office/drawing/2014/main" id="{10B4D062-F285-44DF-AC39-8E7353514C80}"/>
              </a:ext>
            </a:extLst>
          </p:cNvPr>
          <p:cNvSpPr>
            <a:spLocks noGrp="1"/>
          </p:cNvSpPr>
          <p:nvPr>
            <p:ph idx="1"/>
          </p:nvPr>
        </p:nvSpPr>
        <p:spPr/>
        <p:txBody>
          <a:bodyPr/>
          <a:lstStyle/>
          <a:p>
            <a:r>
              <a:rPr lang="en-US" dirty="0"/>
              <a:t>212.05, F.S. Sales, storage, use tax. –</a:t>
            </a:r>
          </a:p>
          <a:p>
            <a:pPr lvl="1"/>
            <a:r>
              <a:rPr lang="en-US" dirty="0"/>
              <a:t>“It is hereby declared to be the legislative intent that every person is exercising a taxable privilege who engages in the business of selling tangible personal property at retail in this state”</a:t>
            </a:r>
          </a:p>
          <a:p>
            <a:r>
              <a:rPr lang="en-US" dirty="0"/>
              <a:t>Rule12A-1.051</a:t>
            </a:r>
          </a:p>
          <a:p>
            <a:pPr lvl="1"/>
            <a:r>
              <a:rPr lang="en-US" dirty="0"/>
              <a:t>“Contractors are the ultimate consumers of materials and supplies they use to perform real property contracts”</a:t>
            </a:r>
          </a:p>
          <a:p>
            <a:r>
              <a:rPr lang="en-US" dirty="0"/>
              <a:t>Exemptions </a:t>
            </a:r>
          </a:p>
          <a:p>
            <a:pPr lvl="1"/>
            <a:r>
              <a:rPr lang="en-US" dirty="0"/>
              <a:t>Sales of Tangible Personal Property to Government Entities or 501(c)(3) organizations are generally exempt from tax</a:t>
            </a:r>
          </a:p>
        </p:txBody>
      </p:sp>
      <p:sp>
        <p:nvSpPr>
          <p:cNvPr id="4" name="Footer Placeholder 3">
            <a:extLst>
              <a:ext uri="{FF2B5EF4-FFF2-40B4-BE49-F238E27FC236}">
                <a16:creationId xmlns:a16="http://schemas.microsoft.com/office/drawing/2014/main" id="{432C87AB-75D9-4A5F-8D6E-51E930E5529A}"/>
              </a:ext>
            </a:extLst>
          </p:cNvPr>
          <p:cNvSpPr>
            <a:spLocks noGrp="1"/>
          </p:cNvSpPr>
          <p:nvPr>
            <p:ph type="ftr" sz="quarter" idx="11"/>
          </p:nvPr>
        </p:nvSpPr>
        <p:spPr>
          <a:xfrm>
            <a:off x="291549" y="6143268"/>
            <a:ext cx="11489634" cy="482819"/>
          </a:xfrm>
        </p:spPr>
        <p:txBody>
          <a:bodyPr/>
          <a:lstStyle/>
          <a:p>
            <a:pPr algn="ctr"/>
            <a:r>
              <a:rPr lang="it-IT" sz="1400" b="1" dirty="0"/>
              <a:t>Moffa, Sutton, &amp; Donnini, P.A.              JeanetteMoffa@FloridaSalesTax.com          (954) 800-4138</a:t>
            </a:r>
            <a:endParaRPr lang="en-US" sz="1400" b="1" dirty="0"/>
          </a:p>
        </p:txBody>
      </p:sp>
      <p:sp>
        <p:nvSpPr>
          <p:cNvPr id="6" name="TextBox 5">
            <a:extLst>
              <a:ext uri="{FF2B5EF4-FFF2-40B4-BE49-F238E27FC236}">
                <a16:creationId xmlns:a16="http://schemas.microsoft.com/office/drawing/2014/main" id="{6E91E607-FBE7-43F9-904C-39C6B88BF060}"/>
              </a:ext>
            </a:extLst>
          </p:cNvPr>
          <p:cNvSpPr txBox="1"/>
          <p:nvPr/>
        </p:nvSpPr>
        <p:spPr>
          <a:xfrm>
            <a:off x="291548" y="6374296"/>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34762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AA50F-BD95-4DDD-BD9A-2529E4CC4914}"/>
              </a:ext>
            </a:extLst>
          </p:cNvPr>
          <p:cNvSpPr>
            <a:spLocks noGrp="1"/>
          </p:cNvSpPr>
          <p:nvPr>
            <p:ph type="title"/>
          </p:nvPr>
        </p:nvSpPr>
        <p:spPr/>
        <p:txBody>
          <a:bodyPr/>
          <a:lstStyle/>
          <a:p>
            <a:r>
              <a:rPr lang="en-US" dirty="0"/>
              <a:t>Resale Certificates</a:t>
            </a:r>
          </a:p>
        </p:txBody>
      </p:sp>
      <p:sp>
        <p:nvSpPr>
          <p:cNvPr id="3" name="Content Placeholder 2">
            <a:extLst>
              <a:ext uri="{FF2B5EF4-FFF2-40B4-BE49-F238E27FC236}">
                <a16:creationId xmlns:a16="http://schemas.microsoft.com/office/drawing/2014/main" id="{520D4107-4A04-4CD1-A137-99C1C0E2CCEC}"/>
              </a:ext>
            </a:extLst>
          </p:cNvPr>
          <p:cNvSpPr>
            <a:spLocks noGrp="1"/>
          </p:cNvSpPr>
          <p:nvPr>
            <p:ph idx="1"/>
          </p:nvPr>
        </p:nvSpPr>
        <p:spPr/>
        <p:txBody>
          <a:bodyPr/>
          <a:lstStyle/>
          <a:p>
            <a:r>
              <a:rPr lang="en-US" dirty="0"/>
              <a:t>Generally, contractors should not have Resale Certificates.</a:t>
            </a:r>
          </a:p>
          <a:p>
            <a:r>
              <a:rPr lang="en-US" dirty="0"/>
              <a:t>Contractors can obtain Resale Certificates to make purchases tax free.</a:t>
            </a:r>
          </a:p>
          <a:p>
            <a:r>
              <a:rPr lang="en-US" dirty="0"/>
              <a:t>However, these are only valid for purchases of tangible personal property for resale.</a:t>
            </a:r>
          </a:p>
          <a:p>
            <a:r>
              <a:rPr lang="en-US" dirty="0"/>
              <a:t>They are not valid for improvements to real property. </a:t>
            </a:r>
          </a:p>
        </p:txBody>
      </p:sp>
      <p:sp>
        <p:nvSpPr>
          <p:cNvPr id="4" name="Footer Placeholder 3">
            <a:extLst>
              <a:ext uri="{FF2B5EF4-FFF2-40B4-BE49-F238E27FC236}">
                <a16:creationId xmlns:a16="http://schemas.microsoft.com/office/drawing/2014/main" id="{2DA25371-7F94-4414-93C9-4239AB066E01}"/>
              </a:ext>
            </a:extLst>
          </p:cNvPr>
          <p:cNvSpPr>
            <a:spLocks noGrp="1"/>
          </p:cNvSpPr>
          <p:nvPr>
            <p:ph type="ftr" sz="quarter" idx="11"/>
          </p:nvPr>
        </p:nvSpPr>
        <p:spPr>
          <a:xfrm>
            <a:off x="397565" y="6096000"/>
            <a:ext cx="10455965" cy="352069"/>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293109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F1393-B664-49F3-8455-BF8E6B6D1B5D}"/>
              </a:ext>
            </a:extLst>
          </p:cNvPr>
          <p:cNvSpPr>
            <a:spLocks noGrp="1"/>
          </p:cNvSpPr>
          <p:nvPr>
            <p:ph type="title"/>
          </p:nvPr>
        </p:nvSpPr>
        <p:spPr/>
        <p:txBody>
          <a:bodyPr/>
          <a:lstStyle/>
          <a:p>
            <a:r>
              <a:rPr lang="en-US" dirty="0"/>
              <a:t>Rule 1: Tax Must Be Paid Somewhere</a:t>
            </a:r>
          </a:p>
        </p:txBody>
      </p:sp>
      <p:sp>
        <p:nvSpPr>
          <p:cNvPr id="3" name="Content Placeholder 2">
            <a:extLst>
              <a:ext uri="{FF2B5EF4-FFF2-40B4-BE49-F238E27FC236}">
                <a16:creationId xmlns:a16="http://schemas.microsoft.com/office/drawing/2014/main" id="{C4E8F391-81A5-4954-A6EE-53644ABCD5AC}"/>
              </a:ext>
            </a:extLst>
          </p:cNvPr>
          <p:cNvSpPr>
            <a:spLocks noGrp="1"/>
          </p:cNvSpPr>
          <p:nvPr>
            <p:ph idx="1"/>
          </p:nvPr>
        </p:nvSpPr>
        <p:spPr/>
        <p:txBody>
          <a:bodyPr/>
          <a:lstStyle/>
          <a:p>
            <a:r>
              <a:rPr lang="en-US" dirty="0"/>
              <a:t>If contractors purchase materials tax free and sell them to their customers, they must</a:t>
            </a:r>
            <a:r>
              <a:rPr lang="en-US" i="1" dirty="0"/>
              <a:t> collect</a:t>
            </a:r>
            <a:r>
              <a:rPr lang="en-US" dirty="0"/>
              <a:t> sales tax from their customer</a:t>
            </a:r>
          </a:p>
          <a:p>
            <a:r>
              <a:rPr lang="en-US" dirty="0"/>
              <a:t>If contractors are purchasing materials to use in a real property improvement, the contractor</a:t>
            </a:r>
            <a:r>
              <a:rPr lang="en-US" i="1" dirty="0"/>
              <a:t> </a:t>
            </a:r>
            <a:r>
              <a:rPr lang="en-US" dirty="0"/>
              <a:t>must </a:t>
            </a:r>
            <a:r>
              <a:rPr lang="en-US" i="1" dirty="0"/>
              <a:t>pay </a:t>
            </a:r>
            <a:r>
              <a:rPr lang="en-US" dirty="0"/>
              <a:t>sales tax on those purchases. </a:t>
            </a:r>
          </a:p>
          <a:p>
            <a:pPr lvl="1"/>
            <a:r>
              <a:rPr lang="en-US" dirty="0"/>
              <a:t>The end sale of the real property improvement is not subject to tax</a:t>
            </a:r>
          </a:p>
          <a:p>
            <a:r>
              <a:rPr lang="en-US" dirty="0"/>
              <a:t>What happens if you collected tax from the customer in a real property improvement but failed to pay use tax?</a:t>
            </a:r>
          </a:p>
          <a:p>
            <a:pPr lvl="1"/>
            <a:r>
              <a:rPr lang="en-US" dirty="0"/>
              <a:t>Possibility of double tax!</a:t>
            </a:r>
          </a:p>
        </p:txBody>
      </p:sp>
      <p:sp>
        <p:nvSpPr>
          <p:cNvPr id="4" name="Footer Placeholder 3">
            <a:extLst>
              <a:ext uri="{FF2B5EF4-FFF2-40B4-BE49-F238E27FC236}">
                <a16:creationId xmlns:a16="http://schemas.microsoft.com/office/drawing/2014/main" id="{EC1B2ADB-60BF-44EB-A3C3-CD5915BE35D3}"/>
              </a:ext>
            </a:extLst>
          </p:cNvPr>
          <p:cNvSpPr>
            <a:spLocks noGrp="1"/>
          </p:cNvSpPr>
          <p:nvPr>
            <p:ph type="ftr" sz="quarter" idx="11"/>
          </p:nvPr>
        </p:nvSpPr>
        <p:spPr>
          <a:xfrm>
            <a:off x="477078" y="6248400"/>
            <a:ext cx="11396870" cy="352070"/>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4086222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9A70-D511-4E72-BD22-91110639455A}"/>
              </a:ext>
            </a:extLst>
          </p:cNvPr>
          <p:cNvSpPr>
            <a:spLocks noGrp="1"/>
          </p:cNvSpPr>
          <p:nvPr>
            <p:ph type="title"/>
          </p:nvPr>
        </p:nvSpPr>
        <p:spPr>
          <a:xfrm>
            <a:off x="645130" y="121413"/>
            <a:ext cx="9404723" cy="1720639"/>
          </a:xfrm>
        </p:spPr>
        <p:txBody>
          <a:bodyPr/>
          <a:lstStyle/>
          <a:p>
            <a:pPr algn="ctr"/>
            <a:r>
              <a:rPr lang="en-US" sz="3600" b="1" dirty="0"/>
              <a:t>Tangible Personal Property</a:t>
            </a:r>
            <a:br>
              <a:rPr lang="en-US" sz="3600" b="1" dirty="0"/>
            </a:br>
            <a:r>
              <a:rPr lang="en-US" sz="3600" b="1" dirty="0"/>
              <a:t>vs. </a:t>
            </a:r>
            <a:br>
              <a:rPr lang="en-US" sz="3600" b="1" dirty="0"/>
            </a:br>
            <a:r>
              <a:rPr lang="en-US" sz="3600" b="1" dirty="0"/>
              <a:t>Real Property Improvement</a:t>
            </a:r>
          </a:p>
        </p:txBody>
      </p:sp>
      <p:sp>
        <p:nvSpPr>
          <p:cNvPr id="3" name="Content Placeholder 2">
            <a:extLst>
              <a:ext uri="{FF2B5EF4-FFF2-40B4-BE49-F238E27FC236}">
                <a16:creationId xmlns:a16="http://schemas.microsoft.com/office/drawing/2014/main" id="{F28C7568-E60D-4668-8DA0-D220DFE85378}"/>
              </a:ext>
            </a:extLst>
          </p:cNvPr>
          <p:cNvSpPr>
            <a:spLocks noGrp="1"/>
          </p:cNvSpPr>
          <p:nvPr>
            <p:ph idx="1"/>
          </p:nvPr>
        </p:nvSpPr>
        <p:spPr>
          <a:xfrm>
            <a:off x="1103312" y="2173357"/>
            <a:ext cx="8946541" cy="4075042"/>
          </a:xfrm>
        </p:spPr>
        <p:txBody>
          <a:bodyPr>
            <a:normAutofit lnSpcReduction="10000"/>
          </a:bodyPr>
          <a:lstStyle/>
          <a:p>
            <a:r>
              <a:rPr lang="en-US" dirty="0"/>
              <a:t>All materials end up in the possession of the customer, so does it matter? Sometimes. </a:t>
            </a:r>
          </a:p>
          <a:p>
            <a:r>
              <a:rPr lang="en-US" dirty="0"/>
              <a:t>What is the difference between (1) Sale of TPP + Installation and (2) Sale of Real Property Improvement?</a:t>
            </a:r>
          </a:p>
          <a:p>
            <a:pPr lvl="1"/>
            <a:r>
              <a:rPr lang="en-US" dirty="0"/>
              <a:t>Sale of TPP + Installation (DOR may not recognize)</a:t>
            </a:r>
          </a:p>
          <a:p>
            <a:pPr lvl="2"/>
            <a:r>
              <a:rPr lang="en-US" dirty="0"/>
              <a:t>TPP exempt at purchase; Contractor must collect and remit upon resale</a:t>
            </a:r>
          </a:p>
          <a:p>
            <a:pPr lvl="2"/>
            <a:r>
              <a:rPr lang="en-US" dirty="0"/>
              <a:t>Installation is nontaxable service</a:t>
            </a:r>
          </a:p>
          <a:p>
            <a:pPr lvl="2"/>
            <a:r>
              <a:rPr lang="en-US" dirty="0"/>
              <a:t>Must be separately stated </a:t>
            </a:r>
          </a:p>
          <a:p>
            <a:pPr lvl="1"/>
            <a:r>
              <a:rPr lang="en-US" dirty="0"/>
              <a:t>Sale of Real Property Improvement</a:t>
            </a:r>
          </a:p>
          <a:p>
            <a:pPr lvl="2"/>
            <a:r>
              <a:rPr lang="en-US" dirty="0"/>
              <a:t>Tax paid on all purchases</a:t>
            </a:r>
          </a:p>
          <a:p>
            <a:pPr lvl="2"/>
            <a:r>
              <a:rPr lang="en-US" dirty="0"/>
              <a:t>Customer does not pay tax</a:t>
            </a:r>
          </a:p>
          <a:p>
            <a:pPr lvl="1"/>
            <a:endParaRPr lang="en-US" dirty="0"/>
          </a:p>
          <a:p>
            <a:endParaRPr lang="en-US" dirty="0"/>
          </a:p>
        </p:txBody>
      </p:sp>
      <p:sp>
        <p:nvSpPr>
          <p:cNvPr id="4" name="Footer Placeholder 3">
            <a:extLst>
              <a:ext uri="{FF2B5EF4-FFF2-40B4-BE49-F238E27FC236}">
                <a16:creationId xmlns:a16="http://schemas.microsoft.com/office/drawing/2014/main" id="{74854DEF-06D8-4998-B352-248930B04B9C}"/>
              </a:ext>
            </a:extLst>
          </p:cNvPr>
          <p:cNvSpPr>
            <a:spLocks noGrp="1"/>
          </p:cNvSpPr>
          <p:nvPr>
            <p:ph type="ftr" sz="quarter" idx="11"/>
          </p:nvPr>
        </p:nvSpPr>
        <p:spPr>
          <a:xfrm>
            <a:off x="145774" y="6347791"/>
            <a:ext cx="11900452" cy="384314"/>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3140740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D6DE1-D4D5-4207-9A63-BE6E09BE28E5}"/>
              </a:ext>
            </a:extLst>
          </p:cNvPr>
          <p:cNvSpPr>
            <a:spLocks noGrp="1"/>
          </p:cNvSpPr>
          <p:nvPr>
            <p:ph type="title"/>
          </p:nvPr>
        </p:nvSpPr>
        <p:spPr/>
        <p:txBody>
          <a:bodyPr/>
          <a:lstStyle/>
          <a:p>
            <a:r>
              <a:rPr lang="en-US" dirty="0"/>
              <a:t>Machinery	</a:t>
            </a:r>
          </a:p>
        </p:txBody>
      </p:sp>
      <p:sp>
        <p:nvSpPr>
          <p:cNvPr id="3" name="Content Placeholder 2">
            <a:extLst>
              <a:ext uri="{FF2B5EF4-FFF2-40B4-BE49-F238E27FC236}">
                <a16:creationId xmlns:a16="http://schemas.microsoft.com/office/drawing/2014/main" id="{E3638F27-0815-43C1-8074-5F5BB0F31A03}"/>
              </a:ext>
            </a:extLst>
          </p:cNvPr>
          <p:cNvSpPr>
            <a:spLocks noGrp="1"/>
          </p:cNvSpPr>
          <p:nvPr>
            <p:ph idx="1"/>
          </p:nvPr>
        </p:nvSpPr>
        <p:spPr/>
        <p:txBody>
          <a:bodyPr/>
          <a:lstStyle/>
          <a:p>
            <a:r>
              <a:rPr lang="en-US" dirty="0"/>
              <a:t>“Mixed Use” – Sale of TPP + Real Property Improvement</a:t>
            </a:r>
          </a:p>
          <a:p>
            <a:r>
              <a:rPr lang="en-US" dirty="0"/>
              <a:t>When machinery or equipment is included in a mixed use contract, the issue is whether it is for “predominantly real property” or “predominantly tangible personal property.” </a:t>
            </a:r>
          </a:p>
          <a:p>
            <a:pPr lvl="1"/>
            <a:r>
              <a:rPr lang="en-US" dirty="0"/>
              <a:t>If “predominantly real property,” contractor is entitled to purchase the qualified machinery or equipment tax-exempt by obtaining a Temporary Tax Exemption Permit from the Department of Revenue</a:t>
            </a:r>
          </a:p>
          <a:p>
            <a:pPr lvl="1"/>
            <a:r>
              <a:rPr lang="en-US" dirty="0"/>
              <a:t>If “predominantly tangible personal property,” contractor is entitled to purchase the qualified machinery or equipment tax-exempt with a resale certificate</a:t>
            </a:r>
          </a:p>
          <a:p>
            <a:r>
              <a:rPr lang="en-US" dirty="0"/>
              <a:t>New or Expanding Business Application Exemption</a:t>
            </a:r>
          </a:p>
        </p:txBody>
      </p:sp>
      <p:sp>
        <p:nvSpPr>
          <p:cNvPr id="4" name="Footer Placeholder 3">
            <a:extLst>
              <a:ext uri="{FF2B5EF4-FFF2-40B4-BE49-F238E27FC236}">
                <a16:creationId xmlns:a16="http://schemas.microsoft.com/office/drawing/2014/main" id="{4EB6CEE1-E412-4486-8E09-77199F1B4074}"/>
              </a:ext>
            </a:extLst>
          </p:cNvPr>
          <p:cNvSpPr>
            <a:spLocks noGrp="1"/>
          </p:cNvSpPr>
          <p:nvPr>
            <p:ph type="ftr" sz="quarter" idx="11"/>
          </p:nvPr>
        </p:nvSpPr>
        <p:spPr>
          <a:xfrm>
            <a:off x="145774" y="6448069"/>
            <a:ext cx="11913704" cy="304801"/>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255321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606A1-F9AF-4091-BD02-BBF19E8C3278}"/>
              </a:ext>
            </a:extLst>
          </p:cNvPr>
          <p:cNvSpPr>
            <a:spLocks noGrp="1"/>
          </p:cNvSpPr>
          <p:nvPr>
            <p:ph type="title"/>
          </p:nvPr>
        </p:nvSpPr>
        <p:spPr/>
        <p:txBody>
          <a:bodyPr/>
          <a:lstStyle/>
          <a:p>
            <a:r>
              <a:rPr lang="en-US" dirty="0"/>
              <a:t>Rule #2: Sometimes, no tax needs to be paid.</a:t>
            </a:r>
          </a:p>
        </p:txBody>
      </p:sp>
      <p:sp>
        <p:nvSpPr>
          <p:cNvPr id="3" name="Content Placeholder 2">
            <a:extLst>
              <a:ext uri="{FF2B5EF4-FFF2-40B4-BE49-F238E27FC236}">
                <a16:creationId xmlns:a16="http://schemas.microsoft.com/office/drawing/2014/main" id="{3D127978-F9D0-492B-8D4A-9CCB85D334ED}"/>
              </a:ext>
            </a:extLst>
          </p:cNvPr>
          <p:cNvSpPr>
            <a:spLocks noGrp="1"/>
          </p:cNvSpPr>
          <p:nvPr>
            <p:ph idx="1"/>
          </p:nvPr>
        </p:nvSpPr>
        <p:spPr>
          <a:xfrm>
            <a:off x="1103312" y="2451652"/>
            <a:ext cx="8946541" cy="3796747"/>
          </a:xfrm>
        </p:spPr>
        <p:txBody>
          <a:bodyPr/>
          <a:lstStyle/>
          <a:p>
            <a:pPr>
              <a:buFont typeface="Wingdings" panose="05000000000000000000" pitchFamily="2" charset="2"/>
              <a:buChar char="Ø"/>
            </a:pPr>
            <a:r>
              <a:rPr lang="en-US" dirty="0"/>
              <a:t>Tax on purchases &lt; Tax on retail price to final customer</a:t>
            </a:r>
          </a:p>
          <a:p>
            <a:pPr>
              <a:buFont typeface="Wingdings" panose="05000000000000000000" pitchFamily="2" charset="2"/>
              <a:buChar char="Ø"/>
            </a:pPr>
            <a:r>
              <a:rPr lang="en-US" dirty="0"/>
              <a:t>If the goal is to keep the overall price down, why would anyone structure a sale as </a:t>
            </a:r>
            <a:r>
              <a:rPr lang="en-US" dirty="0" err="1"/>
              <a:t>TPP+install</a:t>
            </a:r>
            <a:r>
              <a:rPr lang="en-US" dirty="0"/>
              <a:t>?</a:t>
            </a:r>
          </a:p>
          <a:p>
            <a:pPr lvl="1">
              <a:buFont typeface="Wingdings" panose="05000000000000000000" pitchFamily="2" charset="2"/>
              <a:buChar char="Ø"/>
            </a:pPr>
            <a:r>
              <a:rPr lang="en-US" dirty="0"/>
              <a:t>When the sale is to a 501(c)(3)or government entity.</a:t>
            </a:r>
          </a:p>
          <a:p>
            <a:pPr>
              <a:buFont typeface="Wingdings" panose="05000000000000000000" pitchFamily="2" charset="2"/>
              <a:buChar char="Ø"/>
            </a:pPr>
            <a:r>
              <a:rPr lang="en-US" dirty="0"/>
              <a:t>If the end customer is exempt, then the contractor can purchase TPP exempt for resale and then charge no tax to the exempt entity at retail. </a:t>
            </a:r>
          </a:p>
          <a:p>
            <a:pPr lvl="1">
              <a:buFont typeface="Wingdings" panose="05000000000000000000" pitchFamily="2" charset="2"/>
              <a:buChar char="Ø"/>
            </a:pPr>
            <a:r>
              <a:rPr lang="en-US" dirty="0"/>
              <a:t>“3d Contract” for 501(c)(3)</a:t>
            </a:r>
          </a:p>
          <a:p>
            <a:pPr lvl="1">
              <a:buFont typeface="Wingdings" panose="05000000000000000000" pitchFamily="2" charset="2"/>
              <a:buChar char="Ø"/>
            </a:pPr>
            <a:r>
              <a:rPr lang="en-US" dirty="0"/>
              <a:t>Obtain “Certificate of Entitlement” from Government Agency</a:t>
            </a:r>
          </a:p>
        </p:txBody>
      </p:sp>
      <p:sp>
        <p:nvSpPr>
          <p:cNvPr id="4" name="Footer Placeholder 3">
            <a:extLst>
              <a:ext uri="{FF2B5EF4-FFF2-40B4-BE49-F238E27FC236}">
                <a16:creationId xmlns:a16="http://schemas.microsoft.com/office/drawing/2014/main" id="{5D8912B2-3147-4037-81B4-88124775F5A2}"/>
              </a:ext>
            </a:extLst>
          </p:cNvPr>
          <p:cNvSpPr>
            <a:spLocks noGrp="1"/>
          </p:cNvSpPr>
          <p:nvPr>
            <p:ph type="ftr" sz="quarter" idx="11"/>
          </p:nvPr>
        </p:nvSpPr>
        <p:spPr>
          <a:xfrm>
            <a:off x="145774" y="6352811"/>
            <a:ext cx="12046226" cy="260024"/>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738991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B1B22-5A1A-4713-8FC2-B557C9CA3C4E}"/>
              </a:ext>
            </a:extLst>
          </p:cNvPr>
          <p:cNvSpPr>
            <a:spLocks noGrp="1"/>
          </p:cNvSpPr>
          <p:nvPr>
            <p:ph type="title"/>
          </p:nvPr>
        </p:nvSpPr>
        <p:spPr/>
        <p:txBody>
          <a:bodyPr/>
          <a:lstStyle/>
          <a:p>
            <a:r>
              <a:rPr lang="en-US" dirty="0"/>
              <a:t>Certificate of Entitlement</a:t>
            </a:r>
          </a:p>
        </p:txBody>
      </p:sp>
      <p:sp>
        <p:nvSpPr>
          <p:cNvPr id="3" name="Content Placeholder 2">
            <a:extLst>
              <a:ext uri="{FF2B5EF4-FFF2-40B4-BE49-F238E27FC236}">
                <a16:creationId xmlns:a16="http://schemas.microsoft.com/office/drawing/2014/main" id="{1A863C69-A025-4B28-92D8-377051BA0AEE}"/>
              </a:ext>
            </a:extLst>
          </p:cNvPr>
          <p:cNvSpPr>
            <a:spLocks noGrp="1"/>
          </p:cNvSpPr>
          <p:nvPr>
            <p:ph idx="1"/>
          </p:nvPr>
        </p:nvSpPr>
        <p:spPr/>
        <p:txBody>
          <a:bodyPr>
            <a:normAutofit/>
          </a:bodyPr>
          <a:lstStyle/>
          <a:p>
            <a:r>
              <a:rPr lang="en-US" dirty="0"/>
              <a:t>1. The attached Purchase Order is issued directly to the vendor supplying the tangible personal property the Contractor will use in the identified public works.</a:t>
            </a:r>
          </a:p>
          <a:p>
            <a:r>
              <a:rPr lang="en-US" dirty="0"/>
              <a:t>2. The vendor’s invoice will be issued directly to Governmental Entity.  </a:t>
            </a:r>
          </a:p>
          <a:p>
            <a:r>
              <a:rPr lang="en-US" dirty="0"/>
              <a:t>3. Payment of the vendor's invoice will be made directly by Governmental Entity to the vendor from public funds. </a:t>
            </a:r>
          </a:p>
          <a:p>
            <a:r>
              <a:rPr lang="en-US" dirty="0"/>
              <a:t>4. Governmental Entity will take title to the tangible personal property from the vendor at the time of purchase or of delivery by the vendor. </a:t>
            </a:r>
          </a:p>
          <a:p>
            <a:r>
              <a:rPr lang="en-US" dirty="0"/>
              <a:t>5. Governmental Entity assumes the risk of damage or loss at the time of purchase or delivery by the vendor. </a:t>
            </a:r>
          </a:p>
        </p:txBody>
      </p:sp>
      <p:sp>
        <p:nvSpPr>
          <p:cNvPr id="4" name="Footer Placeholder 3">
            <a:extLst>
              <a:ext uri="{FF2B5EF4-FFF2-40B4-BE49-F238E27FC236}">
                <a16:creationId xmlns:a16="http://schemas.microsoft.com/office/drawing/2014/main" id="{E1850574-5D72-43BD-9AEB-043940EA4BDA}"/>
              </a:ext>
            </a:extLst>
          </p:cNvPr>
          <p:cNvSpPr>
            <a:spLocks noGrp="1"/>
          </p:cNvSpPr>
          <p:nvPr>
            <p:ph type="ftr" sz="quarter" idx="11"/>
          </p:nvPr>
        </p:nvSpPr>
        <p:spPr>
          <a:xfrm>
            <a:off x="185530" y="6248399"/>
            <a:ext cx="11887200" cy="417445"/>
          </a:xfrm>
        </p:spPr>
        <p:txBody>
          <a:bodyPr/>
          <a:lstStyle/>
          <a:p>
            <a:pPr algn="ctr"/>
            <a:r>
              <a:rPr lang="it-IT" sz="1400" b="1" dirty="0"/>
              <a:t>Moffa, Sutton, &amp; Donnini, P.A.              JeanetteMoffa@FloridaSalesTax.com          (954) 800-4138 </a:t>
            </a:r>
            <a:endParaRPr lang="en-US" sz="1400" b="1" dirty="0"/>
          </a:p>
        </p:txBody>
      </p:sp>
    </p:spTree>
    <p:extLst>
      <p:ext uri="{BB962C8B-B14F-4D97-AF65-F5344CB8AC3E}">
        <p14:creationId xmlns:p14="http://schemas.microsoft.com/office/powerpoint/2010/main" val="10199429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226</TotalTime>
  <Words>1377</Words>
  <Application>Microsoft Office PowerPoint</Application>
  <PresentationFormat>Widescreen</PresentationFormat>
  <Paragraphs>106</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Century Gothic</vt:lpstr>
      <vt:lpstr>Wingdings</vt:lpstr>
      <vt:lpstr>Wingdings 3</vt:lpstr>
      <vt:lpstr>Ion</vt:lpstr>
      <vt:lpstr>Sales Tax for Construction Lawyers</vt:lpstr>
      <vt:lpstr>General Issues for Contractors</vt:lpstr>
      <vt:lpstr>Imposition of Tax</vt:lpstr>
      <vt:lpstr>Resale Certificates</vt:lpstr>
      <vt:lpstr>Rule 1: Tax Must Be Paid Somewhere</vt:lpstr>
      <vt:lpstr>Tangible Personal Property vs.  Real Property Improvement</vt:lpstr>
      <vt:lpstr>Machinery </vt:lpstr>
      <vt:lpstr>Rule #2: Sometimes, no tax needs to be paid.</vt:lpstr>
      <vt:lpstr>Certificate of Entitlement</vt:lpstr>
      <vt:lpstr>501(c)(3)</vt:lpstr>
      <vt:lpstr>Fabrication</vt:lpstr>
      <vt:lpstr>Fabrication</vt:lpstr>
      <vt:lpstr>Fabrication</vt:lpstr>
      <vt:lpstr>When DOR Calls…</vt:lpstr>
      <vt:lpstr>Voluntary Disclosure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Sales Tax for Construction Lawyers</dc:title>
  <dc:creator>Jeanette Moffa</dc:creator>
  <cp:lastModifiedBy>Jeanette's PC</cp:lastModifiedBy>
  <cp:revision>28</cp:revision>
  <dcterms:created xsi:type="dcterms:W3CDTF">2017-12-10T23:50:57Z</dcterms:created>
  <dcterms:modified xsi:type="dcterms:W3CDTF">2017-12-11T14:26:36Z</dcterms:modified>
</cp:coreProperties>
</file>