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6"/>
  </p:notesMasterIdLst>
  <p:handoutMasterIdLst>
    <p:handoutMasterId r:id="rId37"/>
  </p:handoutMasterIdLst>
  <p:sldIdLst>
    <p:sldId id="256" r:id="rId2"/>
    <p:sldId id="586" r:id="rId3"/>
    <p:sldId id="587" r:id="rId4"/>
    <p:sldId id="493" r:id="rId5"/>
    <p:sldId id="588" r:id="rId6"/>
    <p:sldId id="534" r:id="rId7"/>
    <p:sldId id="552" r:id="rId8"/>
    <p:sldId id="553" r:id="rId9"/>
    <p:sldId id="554" r:id="rId10"/>
    <p:sldId id="567" r:id="rId11"/>
    <p:sldId id="555" r:id="rId12"/>
    <p:sldId id="556" r:id="rId13"/>
    <p:sldId id="566" r:id="rId14"/>
    <p:sldId id="557" r:id="rId15"/>
    <p:sldId id="558" r:id="rId16"/>
    <p:sldId id="559" r:id="rId17"/>
    <p:sldId id="568" r:id="rId18"/>
    <p:sldId id="544" r:id="rId19"/>
    <p:sldId id="545" r:id="rId20"/>
    <p:sldId id="513" r:id="rId21"/>
    <p:sldId id="526" r:id="rId22"/>
    <p:sldId id="524" r:id="rId23"/>
    <p:sldId id="530" r:id="rId24"/>
    <p:sldId id="539" r:id="rId25"/>
    <p:sldId id="540" r:id="rId26"/>
    <p:sldId id="532" r:id="rId27"/>
    <p:sldId id="533" r:id="rId28"/>
    <p:sldId id="569" r:id="rId29"/>
    <p:sldId id="542" r:id="rId30"/>
    <p:sldId id="560" r:id="rId31"/>
    <p:sldId id="561" r:id="rId32"/>
    <p:sldId id="563" r:id="rId33"/>
    <p:sldId id="564" r:id="rId34"/>
    <p:sldId id="565" r:id="rId3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0897" autoAdjust="0"/>
  </p:normalViewPr>
  <p:slideViewPr>
    <p:cSldViewPr>
      <p:cViewPr varScale="1">
        <p:scale>
          <a:sx n="63" d="100"/>
          <a:sy n="63" d="100"/>
        </p:scale>
        <p:origin x="121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3994D-22CD-41F7-9D96-2FDD2EE9E443}" type="doc">
      <dgm:prSet loTypeId="urn:microsoft.com/office/officeart/2005/8/layout/process1" loCatId="process" qsTypeId="urn:microsoft.com/office/officeart/2005/8/quickstyle/3d3" qsCatId="3D" csTypeId="urn:microsoft.com/office/officeart/2005/8/colors/accent2_2" csCatId="accent2" phldr="1"/>
      <dgm:spPr/>
    </dgm:pt>
    <dgm:pt modelId="{1F6BDEB5-C46F-4551-8367-2205A3A20010}">
      <dgm:prSet phldrT="[Text]"/>
      <dgm:spPr/>
      <dgm:t>
        <a:bodyPr/>
        <a:lstStyle/>
        <a:p>
          <a:r>
            <a:rPr lang="en-US" b="1" dirty="0">
              <a:solidFill>
                <a:schemeClr val="tx1"/>
              </a:solidFill>
              <a:latin typeface="Arial" panose="020B0604020202020204" pitchFamily="34" charset="0"/>
              <a:cs typeface="Arial" panose="020B0604020202020204" pitchFamily="34" charset="0"/>
            </a:rPr>
            <a:t>Earthquake</a:t>
          </a:r>
        </a:p>
        <a:p>
          <a:r>
            <a:rPr lang="en-US" b="1" dirty="0">
              <a:solidFill>
                <a:schemeClr val="tx1"/>
              </a:solidFill>
              <a:latin typeface="Arial" panose="020B0604020202020204" pitchFamily="34" charset="0"/>
              <a:cs typeface="Arial" panose="020B0604020202020204" pitchFamily="34" charset="0"/>
            </a:rPr>
            <a:t>causes</a:t>
          </a:r>
        </a:p>
      </dgm:t>
    </dgm:pt>
    <dgm:pt modelId="{A29166EC-0388-4352-9E54-218B86D7BFC8}" type="parTrans" cxnId="{83388FBB-BA34-4C6C-A191-8C77B244A129}">
      <dgm:prSet/>
      <dgm:spPr/>
      <dgm:t>
        <a:bodyPr/>
        <a:lstStyle/>
        <a:p>
          <a:endParaRPr lang="en-US" b="1">
            <a:latin typeface="Arial" panose="020B0604020202020204" pitchFamily="34" charset="0"/>
            <a:cs typeface="Arial" panose="020B0604020202020204" pitchFamily="34" charset="0"/>
          </a:endParaRPr>
        </a:p>
      </dgm:t>
    </dgm:pt>
    <dgm:pt modelId="{46D99432-8690-4A12-9F8A-012BB92F04B9}" type="sibTrans" cxnId="{83388FBB-BA34-4C6C-A191-8C77B244A129}">
      <dgm:prSet/>
      <dgm:spPr/>
      <dgm:t>
        <a:bodyPr/>
        <a:lstStyle/>
        <a:p>
          <a:endParaRPr lang="en-US" b="1" dirty="0">
            <a:latin typeface="Arial" panose="020B0604020202020204" pitchFamily="34" charset="0"/>
            <a:cs typeface="Arial" panose="020B0604020202020204" pitchFamily="34" charset="0"/>
          </a:endParaRPr>
        </a:p>
      </dgm:t>
    </dgm:pt>
    <dgm:pt modelId="{4FED9C3E-B1D5-4A19-B409-5BD3B55A027E}">
      <dgm:prSet phldrT="[Text]"/>
      <dgm:spPr/>
      <dgm:t>
        <a:bodyPr/>
        <a:lstStyle/>
        <a:p>
          <a:r>
            <a:rPr lang="en-US" b="1" dirty="0">
              <a:solidFill>
                <a:schemeClr val="tx1"/>
              </a:solidFill>
              <a:latin typeface="Arial" panose="020B0604020202020204" pitchFamily="34" charset="0"/>
              <a:cs typeface="Arial" panose="020B0604020202020204" pitchFamily="34" charset="0"/>
            </a:rPr>
            <a:t>Broken</a:t>
          </a:r>
        </a:p>
        <a:p>
          <a:r>
            <a:rPr lang="en-US" b="1" dirty="0">
              <a:solidFill>
                <a:schemeClr val="tx1"/>
              </a:solidFill>
              <a:latin typeface="Arial" panose="020B0604020202020204" pitchFamily="34" charset="0"/>
              <a:cs typeface="Arial" panose="020B0604020202020204" pitchFamily="34" charset="0"/>
            </a:rPr>
            <a:t>Gas Line</a:t>
          </a:r>
        </a:p>
        <a:p>
          <a:r>
            <a:rPr lang="en-US" b="1" dirty="0">
              <a:solidFill>
                <a:schemeClr val="tx1"/>
              </a:solidFill>
              <a:latin typeface="Arial" panose="020B0604020202020204" pitchFamily="34" charset="0"/>
              <a:cs typeface="Arial" panose="020B0604020202020204" pitchFamily="34" charset="0"/>
            </a:rPr>
            <a:t>causes</a:t>
          </a:r>
        </a:p>
      </dgm:t>
    </dgm:pt>
    <dgm:pt modelId="{41F79EFF-8A97-4BED-A064-9CFA688A964B}" type="parTrans" cxnId="{0DADC134-6023-4E9E-9E8A-761A0E184E13}">
      <dgm:prSet/>
      <dgm:spPr/>
      <dgm:t>
        <a:bodyPr/>
        <a:lstStyle/>
        <a:p>
          <a:endParaRPr lang="en-US" b="1">
            <a:latin typeface="Arial" panose="020B0604020202020204" pitchFamily="34" charset="0"/>
            <a:cs typeface="Arial" panose="020B0604020202020204" pitchFamily="34" charset="0"/>
          </a:endParaRPr>
        </a:p>
      </dgm:t>
    </dgm:pt>
    <dgm:pt modelId="{6B6D9851-FCE9-43A8-ABE9-07A2D58462F3}" type="sibTrans" cxnId="{0DADC134-6023-4E9E-9E8A-761A0E184E13}">
      <dgm:prSet/>
      <dgm:spPr/>
      <dgm:t>
        <a:bodyPr/>
        <a:lstStyle/>
        <a:p>
          <a:endParaRPr lang="en-US" b="1" dirty="0">
            <a:latin typeface="Arial" panose="020B0604020202020204" pitchFamily="34" charset="0"/>
            <a:cs typeface="Arial" panose="020B0604020202020204" pitchFamily="34" charset="0"/>
          </a:endParaRPr>
        </a:p>
      </dgm:t>
    </dgm:pt>
    <dgm:pt modelId="{0307CF56-BD6E-4669-8C37-083CD5536D29}">
      <dgm:prSet phldrT="[Text]"/>
      <dgm:spPr/>
      <dgm:t>
        <a:bodyPr/>
        <a:lstStyle/>
        <a:p>
          <a:r>
            <a:rPr lang="en-US" b="1" dirty="0">
              <a:solidFill>
                <a:schemeClr val="tx1"/>
              </a:solidFill>
              <a:latin typeface="Arial" panose="020B0604020202020204" pitchFamily="34" charset="0"/>
              <a:cs typeface="Arial" panose="020B0604020202020204" pitchFamily="34" charset="0"/>
            </a:rPr>
            <a:t>Fire</a:t>
          </a:r>
        </a:p>
        <a:p>
          <a:r>
            <a:rPr lang="en-US" b="1" dirty="0">
              <a:solidFill>
                <a:schemeClr val="tx1"/>
              </a:solidFill>
              <a:latin typeface="Arial" panose="020B0604020202020204" pitchFamily="34" charset="0"/>
              <a:cs typeface="Arial" panose="020B0604020202020204" pitchFamily="34" charset="0"/>
            </a:rPr>
            <a:t>causes</a:t>
          </a:r>
        </a:p>
      </dgm:t>
    </dgm:pt>
    <dgm:pt modelId="{91B59E7D-6F48-449E-8B44-ED19B909B9CF}" type="parTrans" cxnId="{3D8E2621-7385-4F9F-B991-D7DF06787D16}">
      <dgm:prSet/>
      <dgm:spPr/>
      <dgm:t>
        <a:bodyPr/>
        <a:lstStyle/>
        <a:p>
          <a:endParaRPr lang="en-US" b="1">
            <a:latin typeface="Arial" panose="020B0604020202020204" pitchFamily="34" charset="0"/>
            <a:cs typeface="Arial" panose="020B0604020202020204" pitchFamily="34" charset="0"/>
          </a:endParaRPr>
        </a:p>
      </dgm:t>
    </dgm:pt>
    <dgm:pt modelId="{4CEF2EF7-9F44-404F-A1CD-0FB6D59AB92D}" type="sibTrans" cxnId="{3D8E2621-7385-4F9F-B991-D7DF06787D16}">
      <dgm:prSet custT="1"/>
      <dgm:spPr>
        <a:solidFill>
          <a:schemeClr val="accent1">
            <a:lumMod val="60000"/>
            <a:lumOff val="40000"/>
          </a:schemeClr>
        </a:solidFill>
      </dgm:spPr>
      <dgm:t>
        <a:bodyPr/>
        <a:lstStyle/>
        <a:p>
          <a:r>
            <a:rPr lang="en-US" sz="2400" b="1" dirty="0">
              <a:solidFill>
                <a:schemeClr val="tx1"/>
              </a:solidFill>
              <a:latin typeface="Arial" panose="020B0604020202020204" pitchFamily="34" charset="0"/>
              <a:cs typeface="Arial" panose="020B0604020202020204" pitchFamily="34" charset="0"/>
            </a:rPr>
            <a:t>=</a:t>
          </a:r>
        </a:p>
      </dgm:t>
    </dgm:pt>
    <dgm:pt modelId="{55CA90E2-0C7F-4D6B-818B-FD171898C0B4}">
      <dgm:prSet/>
      <dgm:spPr>
        <a:solidFill>
          <a:schemeClr val="accent1">
            <a:lumMod val="75000"/>
          </a:schemeClr>
        </a:solidFill>
      </dgm:spPr>
      <dgm:t>
        <a:bodyPr/>
        <a:lstStyle/>
        <a:p>
          <a:r>
            <a:rPr lang="en-US" b="1" dirty="0">
              <a:solidFill>
                <a:schemeClr val="tx1"/>
              </a:solidFill>
              <a:latin typeface="Arial" panose="020B0604020202020204" pitchFamily="34" charset="0"/>
              <a:cs typeface="Arial" panose="020B0604020202020204" pitchFamily="34" charset="0"/>
            </a:rPr>
            <a:t>DAMAGE</a:t>
          </a:r>
        </a:p>
      </dgm:t>
    </dgm:pt>
    <dgm:pt modelId="{5B846605-FEE1-416A-ADA5-5D5FBE84A624}" type="parTrans" cxnId="{69BBD1C7-8D0F-4097-922C-96A45E46A976}">
      <dgm:prSet/>
      <dgm:spPr/>
      <dgm:t>
        <a:bodyPr/>
        <a:lstStyle/>
        <a:p>
          <a:endParaRPr lang="en-US" b="1">
            <a:latin typeface="Arial" panose="020B0604020202020204" pitchFamily="34" charset="0"/>
            <a:cs typeface="Arial" panose="020B0604020202020204" pitchFamily="34" charset="0"/>
          </a:endParaRPr>
        </a:p>
      </dgm:t>
    </dgm:pt>
    <dgm:pt modelId="{AE4A8BFC-1727-4FF9-B143-688B831A2825}" type="sibTrans" cxnId="{69BBD1C7-8D0F-4097-922C-96A45E46A976}">
      <dgm:prSet/>
      <dgm:spPr/>
      <dgm:t>
        <a:bodyPr/>
        <a:lstStyle/>
        <a:p>
          <a:endParaRPr lang="en-US" b="1">
            <a:latin typeface="Arial" panose="020B0604020202020204" pitchFamily="34" charset="0"/>
            <a:cs typeface="Arial" panose="020B0604020202020204" pitchFamily="34" charset="0"/>
          </a:endParaRPr>
        </a:p>
      </dgm:t>
    </dgm:pt>
    <dgm:pt modelId="{B0B2AEA7-AC53-4423-BF79-D2DC481A4D18}" type="pres">
      <dgm:prSet presAssocID="{2703994D-22CD-41F7-9D96-2FDD2EE9E443}" presName="Name0" presStyleCnt="0">
        <dgm:presLayoutVars>
          <dgm:dir/>
          <dgm:resizeHandles val="exact"/>
        </dgm:presLayoutVars>
      </dgm:prSet>
      <dgm:spPr/>
    </dgm:pt>
    <dgm:pt modelId="{7A76E469-C676-490F-97F8-06EC41E0AD73}" type="pres">
      <dgm:prSet presAssocID="{1F6BDEB5-C46F-4551-8367-2205A3A20010}" presName="node" presStyleLbl="node1" presStyleIdx="0" presStyleCnt="4" custScaleX="70205" custScaleY="190154" custLinFactNeighborX="-255" custLinFactNeighborY="0">
        <dgm:presLayoutVars>
          <dgm:bulletEnabled val="1"/>
        </dgm:presLayoutVars>
      </dgm:prSet>
      <dgm:spPr/>
    </dgm:pt>
    <dgm:pt modelId="{239992D1-0B18-4D3C-B068-274BE142F9B8}" type="pres">
      <dgm:prSet presAssocID="{46D99432-8690-4A12-9F8A-012BB92F04B9}" presName="sibTrans" presStyleLbl="sibTrans2D1" presStyleIdx="0" presStyleCnt="3" custLinFactNeighborX="-20025" custLinFactNeighborY="1207"/>
      <dgm:spPr/>
    </dgm:pt>
    <dgm:pt modelId="{18044429-64F1-4845-8FB4-AA400D8BF3BF}" type="pres">
      <dgm:prSet presAssocID="{46D99432-8690-4A12-9F8A-012BB92F04B9}" presName="connectorText" presStyleLbl="sibTrans2D1" presStyleIdx="0" presStyleCnt="3"/>
      <dgm:spPr/>
    </dgm:pt>
    <dgm:pt modelId="{B5496147-63AF-4CCA-B216-A4D1AC0EE1AA}" type="pres">
      <dgm:prSet presAssocID="{4FED9C3E-B1D5-4A19-B409-5BD3B55A027E}" presName="node" presStyleLbl="node1" presStyleIdx="1" presStyleCnt="4" custScaleX="70430" custScaleY="192196" custLinFactNeighborX="-16466" custLinFactNeighborY="1021">
        <dgm:presLayoutVars>
          <dgm:bulletEnabled val="1"/>
        </dgm:presLayoutVars>
      </dgm:prSet>
      <dgm:spPr/>
    </dgm:pt>
    <dgm:pt modelId="{46BF5171-E084-4CBD-8AFC-B09712FFA728}" type="pres">
      <dgm:prSet presAssocID="{6B6D9851-FCE9-43A8-ABE9-07A2D58462F3}" presName="sibTrans" presStyleLbl="sibTrans2D1" presStyleIdx="1" presStyleCnt="3" custLinFactNeighborX="-18253" custLinFactNeighborY="-1263"/>
      <dgm:spPr/>
    </dgm:pt>
    <dgm:pt modelId="{5EF9E46B-B652-4E17-ACB4-9B296BE35026}" type="pres">
      <dgm:prSet presAssocID="{6B6D9851-FCE9-43A8-ABE9-07A2D58462F3}" presName="connectorText" presStyleLbl="sibTrans2D1" presStyleIdx="1" presStyleCnt="3"/>
      <dgm:spPr/>
    </dgm:pt>
    <dgm:pt modelId="{6232A02A-C175-4050-97C8-9C12973AAF58}" type="pres">
      <dgm:prSet presAssocID="{0307CF56-BD6E-4669-8C37-083CD5536D29}" presName="node" presStyleLbl="node1" presStyleIdx="2" presStyleCnt="4" custScaleX="65025" custScaleY="192196" custLinFactNeighborX="-48728" custLinFactNeighborY="1021">
        <dgm:presLayoutVars>
          <dgm:bulletEnabled val="1"/>
        </dgm:presLayoutVars>
      </dgm:prSet>
      <dgm:spPr/>
    </dgm:pt>
    <dgm:pt modelId="{B30243AB-B8FB-4FF2-A7AD-B28BFA8F37AB}" type="pres">
      <dgm:prSet presAssocID="{4CEF2EF7-9F44-404F-A1CD-0FB6D59AB92D}" presName="sibTrans" presStyleLbl="sibTrans2D1" presStyleIdx="2" presStyleCnt="3" custScaleX="154053"/>
      <dgm:spPr/>
    </dgm:pt>
    <dgm:pt modelId="{AAC37BF9-C174-4734-95C1-6787EA59A51B}" type="pres">
      <dgm:prSet presAssocID="{4CEF2EF7-9F44-404F-A1CD-0FB6D59AB92D}" presName="connectorText" presStyleLbl="sibTrans2D1" presStyleIdx="2" presStyleCnt="3"/>
      <dgm:spPr/>
    </dgm:pt>
    <dgm:pt modelId="{732EA1D2-2E83-402F-A3C4-3AF738BDE4C0}" type="pres">
      <dgm:prSet presAssocID="{55CA90E2-0C7F-4D6B-818B-FD171898C0B4}" presName="node" presStyleLbl="node1" presStyleIdx="3" presStyleCnt="4" custScaleX="82104" custLinFactNeighborX="183" custLinFactNeighborY="-688">
        <dgm:presLayoutVars>
          <dgm:bulletEnabled val="1"/>
        </dgm:presLayoutVars>
      </dgm:prSet>
      <dgm:spPr/>
    </dgm:pt>
  </dgm:ptLst>
  <dgm:cxnLst>
    <dgm:cxn modelId="{3D8E2621-7385-4F9F-B991-D7DF06787D16}" srcId="{2703994D-22CD-41F7-9D96-2FDD2EE9E443}" destId="{0307CF56-BD6E-4669-8C37-083CD5536D29}" srcOrd="2" destOrd="0" parTransId="{91B59E7D-6F48-449E-8B44-ED19B909B9CF}" sibTransId="{4CEF2EF7-9F44-404F-A1CD-0FB6D59AB92D}"/>
    <dgm:cxn modelId="{C430CE2E-65C6-4C90-82A1-CD58B1651D47}" type="presOf" srcId="{4CEF2EF7-9F44-404F-A1CD-0FB6D59AB92D}" destId="{AAC37BF9-C174-4734-95C1-6787EA59A51B}" srcOrd="1" destOrd="0" presId="urn:microsoft.com/office/officeart/2005/8/layout/process1"/>
    <dgm:cxn modelId="{0DADC134-6023-4E9E-9E8A-761A0E184E13}" srcId="{2703994D-22CD-41F7-9D96-2FDD2EE9E443}" destId="{4FED9C3E-B1D5-4A19-B409-5BD3B55A027E}" srcOrd="1" destOrd="0" parTransId="{41F79EFF-8A97-4BED-A064-9CFA688A964B}" sibTransId="{6B6D9851-FCE9-43A8-ABE9-07A2D58462F3}"/>
    <dgm:cxn modelId="{F6AD6267-5932-4F85-AFDB-4CA84B34B1D1}" type="presOf" srcId="{6B6D9851-FCE9-43A8-ABE9-07A2D58462F3}" destId="{46BF5171-E084-4CBD-8AFC-B09712FFA728}" srcOrd="0" destOrd="0" presId="urn:microsoft.com/office/officeart/2005/8/layout/process1"/>
    <dgm:cxn modelId="{10F4254F-94E1-4F8C-9A50-778E383B9354}" type="presOf" srcId="{46D99432-8690-4A12-9F8A-012BB92F04B9}" destId="{239992D1-0B18-4D3C-B068-274BE142F9B8}" srcOrd="0" destOrd="0" presId="urn:microsoft.com/office/officeart/2005/8/layout/process1"/>
    <dgm:cxn modelId="{C9A3F74F-50E7-4573-96D5-ECA98F321380}" type="presOf" srcId="{2703994D-22CD-41F7-9D96-2FDD2EE9E443}" destId="{B0B2AEA7-AC53-4423-BF79-D2DC481A4D18}" srcOrd="0" destOrd="0" presId="urn:microsoft.com/office/officeart/2005/8/layout/process1"/>
    <dgm:cxn modelId="{5804D872-E0CA-4278-BEDE-4FC189943E99}" type="presOf" srcId="{1F6BDEB5-C46F-4551-8367-2205A3A20010}" destId="{7A76E469-C676-490F-97F8-06EC41E0AD73}" srcOrd="0" destOrd="0" presId="urn:microsoft.com/office/officeart/2005/8/layout/process1"/>
    <dgm:cxn modelId="{3B3F8C74-1D2F-4D8A-9E4D-95F213107787}" type="presOf" srcId="{55CA90E2-0C7F-4D6B-818B-FD171898C0B4}" destId="{732EA1D2-2E83-402F-A3C4-3AF738BDE4C0}" srcOrd="0" destOrd="0" presId="urn:microsoft.com/office/officeart/2005/8/layout/process1"/>
    <dgm:cxn modelId="{45C32D85-A134-4A7F-88E4-8F60B652144C}" type="presOf" srcId="{6B6D9851-FCE9-43A8-ABE9-07A2D58462F3}" destId="{5EF9E46B-B652-4E17-ACB4-9B296BE35026}" srcOrd="1" destOrd="0" presId="urn:microsoft.com/office/officeart/2005/8/layout/process1"/>
    <dgm:cxn modelId="{F3C9B191-0457-437D-A08B-66D0F39FA598}" type="presOf" srcId="{4FED9C3E-B1D5-4A19-B409-5BD3B55A027E}" destId="{B5496147-63AF-4CCA-B216-A4D1AC0EE1AA}" srcOrd="0" destOrd="0" presId="urn:microsoft.com/office/officeart/2005/8/layout/process1"/>
    <dgm:cxn modelId="{60B4C29B-4F74-4E77-BD9D-5E45742EF7E4}" type="presOf" srcId="{46D99432-8690-4A12-9F8A-012BB92F04B9}" destId="{18044429-64F1-4845-8FB4-AA400D8BF3BF}" srcOrd="1" destOrd="0" presId="urn:microsoft.com/office/officeart/2005/8/layout/process1"/>
    <dgm:cxn modelId="{6F6C1DAB-91D8-4AD5-9D07-2E893FB7711D}" type="presOf" srcId="{4CEF2EF7-9F44-404F-A1CD-0FB6D59AB92D}" destId="{B30243AB-B8FB-4FF2-A7AD-B28BFA8F37AB}" srcOrd="0" destOrd="0" presId="urn:microsoft.com/office/officeart/2005/8/layout/process1"/>
    <dgm:cxn modelId="{83388FBB-BA34-4C6C-A191-8C77B244A129}" srcId="{2703994D-22CD-41F7-9D96-2FDD2EE9E443}" destId="{1F6BDEB5-C46F-4551-8367-2205A3A20010}" srcOrd="0" destOrd="0" parTransId="{A29166EC-0388-4352-9E54-218B86D7BFC8}" sibTransId="{46D99432-8690-4A12-9F8A-012BB92F04B9}"/>
    <dgm:cxn modelId="{69BBD1C7-8D0F-4097-922C-96A45E46A976}" srcId="{2703994D-22CD-41F7-9D96-2FDD2EE9E443}" destId="{55CA90E2-0C7F-4D6B-818B-FD171898C0B4}" srcOrd="3" destOrd="0" parTransId="{5B846605-FEE1-416A-ADA5-5D5FBE84A624}" sibTransId="{AE4A8BFC-1727-4FF9-B143-688B831A2825}"/>
    <dgm:cxn modelId="{71FEAAF7-E1D1-4D95-B2E5-204D5AA67178}" type="presOf" srcId="{0307CF56-BD6E-4669-8C37-083CD5536D29}" destId="{6232A02A-C175-4050-97C8-9C12973AAF58}" srcOrd="0" destOrd="0" presId="urn:microsoft.com/office/officeart/2005/8/layout/process1"/>
    <dgm:cxn modelId="{63D76A3F-8CB7-4776-A65C-875B51A6E125}" type="presParOf" srcId="{B0B2AEA7-AC53-4423-BF79-D2DC481A4D18}" destId="{7A76E469-C676-490F-97F8-06EC41E0AD73}" srcOrd="0" destOrd="0" presId="urn:microsoft.com/office/officeart/2005/8/layout/process1"/>
    <dgm:cxn modelId="{03BD3047-1B40-499C-8870-27060E430DCF}" type="presParOf" srcId="{B0B2AEA7-AC53-4423-BF79-D2DC481A4D18}" destId="{239992D1-0B18-4D3C-B068-274BE142F9B8}" srcOrd="1" destOrd="0" presId="urn:microsoft.com/office/officeart/2005/8/layout/process1"/>
    <dgm:cxn modelId="{3805CCE3-645F-4BF6-806C-D5CB7615927B}" type="presParOf" srcId="{239992D1-0B18-4D3C-B068-274BE142F9B8}" destId="{18044429-64F1-4845-8FB4-AA400D8BF3BF}" srcOrd="0" destOrd="0" presId="urn:microsoft.com/office/officeart/2005/8/layout/process1"/>
    <dgm:cxn modelId="{64107594-B7FE-4216-B690-104A18D3A0AF}" type="presParOf" srcId="{B0B2AEA7-AC53-4423-BF79-D2DC481A4D18}" destId="{B5496147-63AF-4CCA-B216-A4D1AC0EE1AA}" srcOrd="2" destOrd="0" presId="urn:microsoft.com/office/officeart/2005/8/layout/process1"/>
    <dgm:cxn modelId="{811312B4-C996-445B-A292-5F8B6088CEAC}" type="presParOf" srcId="{B0B2AEA7-AC53-4423-BF79-D2DC481A4D18}" destId="{46BF5171-E084-4CBD-8AFC-B09712FFA728}" srcOrd="3" destOrd="0" presId="urn:microsoft.com/office/officeart/2005/8/layout/process1"/>
    <dgm:cxn modelId="{AD28C462-A5F6-48F8-BE3B-BF676C5ED50E}" type="presParOf" srcId="{46BF5171-E084-4CBD-8AFC-B09712FFA728}" destId="{5EF9E46B-B652-4E17-ACB4-9B296BE35026}" srcOrd="0" destOrd="0" presId="urn:microsoft.com/office/officeart/2005/8/layout/process1"/>
    <dgm:cxn modelId="{6D82AAFC-5DCE-4885-9F48-6F53CB5C917A}" type="presParOf" srcId="{B0B2AEA7-AC53-4423-BF79-D2DC481A4D18}" destId="{6232A02A-C175-4050-97C8-9C12973AAF58}" srcOrd="4" destOrd="0" presId="urn:microsoft.com/office/officeart/2005/8/layout/process1"/>
    <dgm:cxn modelId="{7FA13BF1-1896-48D3-B482-20946D4A1008}" type="presParOf" srcId="{B0B2AEA7-AC53-4423-BF79-D2DC481A4D18}" destId="{B30243AB-B8FB-4FF2-A7AD-B28BFA8F37AB}" srcOrd="5" destOrd="0" presId="urn:microsoft.com/office/officeart/2005/8/layout/process1"/>
    <dgm:cxn modelId="{04C21642-4D2A-4671-91FF-A6465EBBE915}" type="presParOf" srcId="{B30243AB-B8FB-4FF2-A7AD-B28BFA8F37AB}" destId="{AAC37BF9-C174-4734-95C1-6787EA59A51B}" srcOrd="0" destOrd="0" presId="urn:microsoft.com/office/officeart/2005/8/layout/process1"/>
    <dgm:cxn modelId="{F21F22B1-8C2E-4019-B471-6D7D9FA83D5B}" type="presParOf" srcId="{B0B2AEA7-AC53-4423-BF79-D2DC481A4D18}" destId="{732EA1D2-2E83-402F-A3C4-3AF738BDE4C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3994D-22CD-41F7-9D96-2FDD2EE9E443}" type="doc">
      <dgm:prSet loTypeId="urn:microsoft.com/office/officeart/2005/8/layout/radial4" loCatId="relationship" qsTypeId="urn:microsoft.com/office/officeart/2005/8/quickstyle/3d3" qsCatId="3D" csTypeId="urn:microsoft.com/office/officeart/2005/8/colors/accent2_2" csCatId="accent2" phldr="1"/>
      <dgm:spPr/>
    </dgm:pt>
    <dgm:pt modelId="{6923370D-46E7-40C4-9AA0-8CC5E45087C1}" type="pres">
      <dgm:prSet presAssocID="{2703994D-22CD-41F7-9D96-2FDD2EE9E443}" presName="cycle" presStyleCnt="0">
        <dgm:presLayoutVars>
          <dgm:chMax val="1"/>
          <dgm:dir/>
          <dgm:animLvl val="ctr"/>
          <dgm:resizeHandles val="exact"/>
        </dgm:presLayoutVars>
      </dgm:prSet>
      <dgm:spPr/>
    </dgm:pt>
  </dgm:ptLst>
  <dgm:cxnLst>
    <dgm:cxn modelId="{8DAD55FB-0415-478C-B68C-05456BEA1A0D}" type="presOf" srcId="{2703994D-22CD-41F7-9D96-2FDD2EE9E443}" destId="{6923370D-46E7-40C4-9AA0-8CC5E45087C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49DFB-39C1-482F-81C5-61F8BD198175}"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US"/>
        </a:p>
      </dgm:t>
    </dgm:pt>
    <dgm:pt modelId="{B0E4B0DC-0413-4D2C-8D83-546A956BBA81}">
      <dgm:prSet phldrT="[Text]"/>
      <dgm:spPr>
        <a:solidFill>
          <a:schemeClr val="accent1">
            <a:lumMod val="75000"/>
          </a:schemeClr>
        </a:solidFill>
      </dgm:spPr>
      <dgm:t>
        <a:bodyPr/>
        <a:lstStyle/>
        <a:p>
          <a:r>
            <a:rPr lang="en-US" b="1" dirty="0">
              <a:solidFill>
                <a:schemeClr val="tx1"/>
              </a:solidFill>
            </a:rPr>
            <a:t>DAMAGE</a:t>
          </a:r>
          <a:endParaRPr lang="en-US" b="1" dirty="0">
            <a:solidFill>
              <a:schemeClr val="tx1"/>
            </a:solidFill>
            <a:latin typeface="Arial" panose="020B0604020202020204" pitchFamily="34" charset="0"/>
            <a:cs typeface="Arial" panose="020B0604020202020204" pitchFamily="34" charset="0"/>
          </a:endParaRPr>
        </a:p>
      </dgm:t>
    </dgm:pt>
    <dgm:pt modelId="{465FE7F3-D874-4339-B6A9-FCBDCF2B1D8F}" type="parTrans" cxnId="{48EBD083-B51A-421E-BD57-63A944DC5330}">
      <dgm:prSet/>
      <dgm:spPr/>
      <dgm:t>
        <a:bodyPr/>
        <a:lstStyle/>
        <a:p>
          <a:endParaRPr lang="en-US"/>
        </a:p>
      </dgm:t>
    </dgm:pt>
    <dgm:pt modelId="{562FBF84-1119-4F4D-994A-3356CA6D6265}" type="sibTrans" cxnId="{48EBD083-B51A-421E-BD57-63A944DC5330}">
      <dgm:prSet/>
      <dgm:spPr/>
      <dgm:t>
        <a:bodyPr/>
        <a:lstStyle/>
        <a:p>
          <a:endParaRPr lang="en-US"/>
        </a:p>
      </dgm:t>
    </dgm:pt>
    <dgm:pt modelId="{899F4BD6-42B8-4914-A1EA-25320E01F687}">
      <dgm:prSet phldrT="[Text]"/>
      <dgm:spPr/>
      <dgm:t>
        <a:bodyPr/>
        <a:lstStyle/>
        <a:p>
          <a:r>
            <a:rPr lang="en-US" b="0" dirty="0"/>
            <a:t>Flood</a:t>
          </a:r>
        </a:p>
        <a:p>
          <a:r>
            <a:rPr lang="en-US" b="0" dirty="0"/>
            <a:t>(Flood Policy)</a:t>
          </a:r>
        </a:p>
      </dgm:t>
    </dgm:pt>
    <dgm:pt modelId="{05BE1D1F-37F3-4BDF-B827-728C3CD03E30}" type="parTrans" cxnId="{31B996CE-1C31-401E-8327-EF298C3B43A3}">
      <dgm:prSet/>
      <dgm:spPr/>
      <dgm:t>
        <a:bodyPr/>
        <a:lstStyle/>
        <a:p>
          <a:endParaRPr lang="en-US"/>
        </a:p>
      </dgm:t>
    </dgm:pt>
    <dgm:pt modelId="{5BA6991B-CD33-4C1A-82C2-4052DB3E90B7}" type="sibTrans" cxnId="{31B996CE-1C31-401E-8327-EF298C3B43A3}">
      <dgm:prSet/>
      <dgm:spPr/>
      <dgm:t>
        <a:bodyPr/>
        <a:lstStyle/>
        <a:p>
          <a:endParaRPr lang="en-US"/>
        </a:p>
      </dgm:t>
    </dgm:pt>
    <dgm:pt modelId="{E1CC938B-8D8B-49A5-8EC3-A0E34371403A}">
      <dgm:prSet phldrT="[Text]"/>
      <dgm:spPr/>
      <dgm:t>
        <a:bodyPr/>
        <a:lstStyle/>
        <a:p>
          <a:r>
            <a:rPr lang="en-US" dirty="0"/>
            <a:t>Wind</a:t>
          </a:r>
        </a:p>
        <a:p>
          <a:r>
            <a:rPr lang="en-US" dirty="0"/>
            <a:t>(HO Policy)</a:t>
          </a:r>
        </a:p>
      </dgm:t>
    </dgm:pt>
    <dgm:pt modelId="{DCF351F6-7EA5-4671-981C-2BDC7CF384CC}" type="parTrans" cxnId="{9A5543E5-3D62-45C8-B953-19B2F331D52D}">
      <dgm:prSet/>
      <dgm:spPr/>
      <dgm:t>
        <a:bodyPr/>
        <a:lstStyle/>
        <a:p>
          <a:endParaRPr lang="en-US"/>
        </a:p>
      </dgm:t>
    </dgm:pt>
    <dgm:pt modelId="{951363D4-0CA9-4F67-9F4F-E3DDCA41086F}" type="sibTrans" cxnId="{9A5543E5-3D62-45C8-B953-19B2F331D52D}">
      <dgm:prSet/>
      <dgm:spPr/>
      <dgm:t>
        <a:bodyPr/>
        <a:lstStyle/>
        <a:p>
          <a:endParaRPr lang="en-US"/>
        </a:p>
      </dgm:t>
    </dgm:pt>
    <dgm:pt modelId="{C499FA31-921A-4773-8E31-E2BB142C92F2}" type="pres">
      <dgm:prSet presAssocID="{30E49DFB-39C1-482F-81C5-61F8BD198175}" presName="cycle" presStyleCnt="0">
        <dgm:presLayoutVars>
          <dgm:chMax val="1"/>
          <dgm:dir/>
          <dgm:animLvl val="ctr"/>
          <dgm:resizeHandles val="exact"/>
        </dgm:presLayoutVars>
      </dgm:prSet>
      <dgm:spPr/>
    </dgm:pt>
    <dgm:pt modelId="{43D725B0-571F-4752-809B-04CE1BE08D0D}" type="pres">
      <dgm:prSet presAssocID="{B0E4B0DC-0413-4D2C-8D83-546A956BBA81}" presName="centerShape" presStyleLbl="node0" presStyleIdx="0" presStyleCnt="1" custScaleX="110891"/>
      <dgm:spPr/>
    </dgm:pt>
    <dgm:pt modelId="{EB5D21E4-EE9D-48FF-9187-B0FEC3ED0365}" type="pres">
      <dgm:prSet presAssocID="{05BE1D1F-37F3-4BDF-B827-728C3CD03E30}" presName="parTrans" presStyleLbl="bgSibTrans2D1" presStyleIdx="0" presStyleCnt="2"/>
      <dgm:spPr/>
    </dgm:pt>
    <dgm:pt modelId="{C7A91966-9103-4155-AD5B-579415CF250B}" type="pres">
      <dgm:prSet presAssocID="{899F4BD6-42B8-4914-A1EA-25320E01F687}" presName="node" presStyleLbl="node1" presStyleIdx="0" presStyleCnt="2">
        <dgm:presLayoutVars>
          <dgm:bulletEnabled val="1"/>
        </dgm:presLayoutVars>
      </dgm:prSet>
      <dgm:spPr/>
    </dgm:pt>
    <dgm:pt modelId="{953FD591-A256-48AF-9BB4-C700D92E0F51}" type="pres">
      <dgm:prSet presAssocID="{DCF351F6-7EA5-4671-981C-2BDC7CF384CC}" presName="parTrans" presStyleLbl="bgSibTrans2D1" presStyleIdx="1" presStyleCnt="2"/>
      <dgm:spPr/>
    </dgm:pt>
    <dgm:pt modelId="{04B60D67-ED96-481A-8346-D84F25C9D6D0}" type="pres">
      <dgm:prSet presAssocID="{E1CC938B-8D8B-49A5-8EC3-A0E34371403A}" presName="node" presStyleLbl="node1" presStyleIdx="1" presStyleCnt="2">
        <dgm:presLayoutVars>
          <dgm:bulletEnabled val="1"/>
        </dgm:presLayoutVars>
      </dgm:prSet>
      <dgm:spPr/>
    </dgm:pt>
  </dgm:ptLst>
  <dgm:cxnLst>
    <dgm:cxn modelId="{DFF8221B-39D8-425B-AF53-3B36C5E40FA4}" type="presOf" srcId="{DCF351F6-7EA5-4671-981C-2BDC7CF384CC}" destId="{953FD591-A256-48AF-9BB4-C700D92E0F51}" srcOrd="0" destOrd="0" presId="urn:microsoft.com/office/officeart/2005/8/layout/radial4"/>
    <dgm:cxn modelId="{42D09F30-FBFB-4F07-8627-31133D752E1B}" type="presOf" srcId="{B0E4B0DC-0413-4D2C-8D83-546A956BBA81}" destId="{43D725B0-571F-4752-809B-04CE1BE08D0D}" srcOrd="0" destOrd="0" presId="urn:microsoft.com/office/officeart/2005/8/layout/radial4"/>
    <dgm:cxn modelId="{A579F26B-6EA6-44FC-AA93-6A6461270EA2}" type="presOf" srcId="{E1CC938B-8D8B-49A5-8EC3-A0E34371403A}" destId="{04B60D67-ED96-481A-8346-D84F25C9D6D0}" srcOrd="0" destOrd="0" presId="urn:microsoft.com/office/officeart/2005/8/layout/radial4"/>
    <dgm:cxn modelId="{48EBD083-B51A-421E-BD57-63A944DC5330}" srcId="{30E49DFB-39C1-482F-81C5-61F8BD198175}" destId="{B0E4B0DC-0413-4D2C-8D83-546A956BBA81}" srcOrd="0" destOrd="0" parTransId="{465FE7F3-D874-4339-B6A9-FCBDCF2B1D8F}" sibTransId="{562FBF84-1119-4F4D-994A-3356CA6D6265}"/>
    <dgm:cxn modelId="{EE6CA987-7BD9-45B2-9B56-08CEAAF7B96A}" type="presOf" srcId="{05BE1D1F-37F3-4BDF-B827-728C3CD03E30}" destId="{EB5D21E4-EE9D-48FF-9187-B0FEC3ED0365}" srcOrd="0" destOrd="0" presId="urn:microsoft.com/office/officeart/2005/8/layout/radial4"/>
    <dgm:cxn modelId="{4B0087A1-7C25-4600-9385-F85C3F4A2DF5}" type="presOf" srcId="{899F4BD6-42B8-4914-A1EA-25320E01F687}" destId="{C7A91966-9103-4155-AD5B-579415CF250B}" srcOrd="0" destOrd="0" presId="urn:microsoft.com/office/officeart/2005/8/layout/radial4"/>
    <dgm:cxn modelId="{31B996CE-1C31-401E-8327-EF298C3B43A3}" srcId="{B0E4B0DC-0413-4D2C-8D83-546A956BBA81}" destId="{899F4BD6-42B8-4914-A1EA-25320E01F687}" srcOrd="0" destOrd="0" parTransId="{05BE1D1F-37F3-4BDF-B827-728C3CD03E30}" sibTransId="{5BA6991B-CD33-4C1A-82C2-4052DB3E90B7}"/>
    <dgm:cxn modelId="{9A5543E5-3D62-45C8-B953-19B2F331D52D}" srcId="{B0E4B0DC-0413-4D2C-8D83-546A956BBA81}" destId="{E1CC938B-8D8B-49A5-8EC3-A0E34371403A}" srcOrd="1" destOrd="0" parTransId="{DCF351F6-7EA5-4671-981C-2BDC7CF384CC}" sibTransId="{951363D4-0CA9-4F67-9F4F-E3DDCA41086F}"/>
    <dgm:cxn modelId="{CBA9C0F6-676F-487C-A31A-45BBF756A075}" type="presOf" srcId="{30E49DFB-39C1-482F-81C5-61F8BD198175}" destId="{C499FA31-921A-4773-8E31-E2BB142C92F2}" srcOrd="0" destOrd="0" presId="urn:microsoft.com/office/officeart/2005/8/layout/radial4"/>
    <dgm:cxn modelId="{D398A18B-5173-4D90-9E14-20CEBB9332FF}" type="presParOf" srcId="{C499FA31-921A-4773-8E31-E2BB142C92F2}" destId="{43D725B0-571F-4752-809B-04CE1BE08D0D}" srcOrd="0" destOrd="0" presId="urn:microsoft.com/office/officeart/2005/8/layout/radial4"/>
    <dgm:cxn modelId="{45119DFA-EB8E-4A32-91E1-A368EF784EA5}" type="presParOf" srcId="{C499FA31-921A-4773-8E31-E2BB142C92F2}" destId="{EB5D21E4-EE9D-48FF-9187-B0FEC3ED0365}" srcOrd="1" destOrd="0" presId="urn:microsoft.com/office/officeart/2005/8/layout/radial4"/>
    <dgm:cxn modelId="{FADFA9DB-9B3A-49DA-B11C-A5159AD486E8}" type="presParOf" srcId="{C499FA31-921A-4773-8E31-E2BB142C92F2}" destId="{C7A91966-9103-4155-AD5B-579415CF250B}" srcOrd="2" destOrd="0" presId="urn:microsoft.com/office/officeart/2005/8/layout/radial4"/>
    <dgm:cxn modelId="{D2041562-6BE9-41B6-802A-E5AB1FCF10BF}" type="presParOf" srcId="{C499FA31-921A-4773-8E31-E2BB142C92F2}" destId="{953FD591-A256-48AF-9BB4-C700D92E0F51}" srcOrd="3" destOrd="0" presId="urn:microsoft.com/office/officeart/2005/8/layout/radial4"/>
    <dgm:cxn modelId="{2300B225-4B1C-45B7-8AB0-189EA6989FA9}" type="presParOf" srcId="{C499FA31-921A-4773-8E31-E2BB142C92F2}" destId="{04B60D67-ED96-481A-8346-D84F25C9D6D0}"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03994D-22CD-41F7-9D96-2FDD2EE9E443}" type="doc">
      <dgm:prSet loTypeId="urn:microsoft.com/office/officeart/2005/8/layout/radial4" loCatId="relationship" qsTypeId="urn:microsoft.com/office/officeart/2005/8/quickstyle/3d3" qsCatId="3D" csTypeId="urn:microsoft.com/office/officeart/2005/8/colors/accent2_2" csCatId="accent2" phldr="1"/>
      <dgm:spPr/>
    </dgm:pt>
    <dgm:pt modelId="{6923370D-46E7-40C4-9AA0-8CC5E45087C1}" type="pres">
      <dgm:prSet presAssocID="{2703994D-22CD-41F7-9D96-2FDD2EE9E443}" presName="cycle" presStyleCnt="0">
        <dgm:presLayoutVars>
          <dgm:chMax val="1"/>
          <dgm:dir/>
          <dgm:animLvl val="ctr"/>
          <dgm:resizeHandles val="exact"/>
        </dgm:presLayoutVars>
      </dgm:prSet>
      <dgm:spPr/>
    </dgm:pt>
  </dgm:ptLst>
  <dgm:cxnLst>
    <dgm:cxn modelId="{8DAD55FB-0415-478C-B68C-05456BEA1A0D}" type="presOf" srcId="{2703994D-22CD-41F7-9D96-2FDD2EE9E443}" destId="{6923370D-46E7-40C4-9AA0-8CC5E45087C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E49DFB-39C1-482F-81C5-61F8BD198175}"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US"/>
        </a:p>
      </dgm:t>
    </dgm:pt>
    <dgm:pt modelId="{B0E4B0DC-0413-4D2C-8D83-546A956BBA81}">
      <dgm:prSet phldrT="[Text]"/>
      <dgm:spPr>
        <a:solidFill>
          <a:schemeClr val="accent1">
            <a:lumMod val="75000"/>
          </a:schemeClr>
        </a:solidFill>
      </dgm:spPr>
      <dgm:t>
        <a:bodyPr/>
        <a:lstStyle/>
        <a:p>
          <a:r>
            <a:rPr lang="en-US" b="1" dirty="0">
              <a:solidFill>
                <a:schemeClr val="tx1"/>
              </a:solidFill>
            </a:rPr>
            <a:t>DAMAGE</a:t>
          </a:r>
        </a:p>
      </dgm:t>
    </dgm:pt>
    <dgm:pt modelId="{465FE7F3-D874-4339-B6A9-FCBDCF2B1D8F}" type="parTrans" cxnId="{48EBD083-B51A-421E-BD57-63A944DC5330}">
      <dgm:prSet/>
      <dgm:spPr/>
      <dgm:t>
        <a:bodyPr/>
        <a:lstStyle/>
        <a:p>
          <a:endParaRPr lang="en-US"/>
        </a:p>
      </dgm:t>
    </dgm:pt>
    <dgm:pt modelId="{562FBF84-1119-4F4D-994A-3356CA6D6265}" type="sibTrans" cxnId="{48EBD083-B51A-421E-BD57-63A944DC5330}">
      <dgm:prSet/>
      <dgm:spPr/>
      <dgm:t>
        <a:bodyPr/>
        <a:lstStyle/>
        <a:p>
          <a:endParaRPr lang="en-US"/>
        </a:p>
      </dgm:t>
    </dgm:pt>
    <dgm:pt modelId="{899F4BD6-42B8-4914-A1EA-25320E01F687}">
      <dgm:prSet phldrT="[Text]"/>
      <dgm:spPr/>
      <dgm:t>
        <a:bodyPr/>
        <a:lstStyle/>
        <a:p>
          <a:r>
            <a:rPr lang="en-US" b="0" dirty="0"/>
            <a:t>Construction Defects</a:t>
          </a:r>
        </a:p>
        <a:p>
          <a:r>
            <a:rPr lang="en-US" b="0" dirty="0"/>
            <a:t>cause</a:t>
          </a:r>
        </a:p>
      </dgm:t>
    </dgm:pt>
    <dgm:pt modelId="{05BE1D1F-37F3-4BDF-B827-728C3CD03E30}" type="parTrans" cxnId="{31B996CE-1C31-401E-8327-EF298C3B43A3}">
      <dgm:prSet/>
      <dgm:spPr/>
      <dgm:t>
        <a:bodyPr/>
        <a:lstStyle/>
        <a:p>
          <a:endParaRPr lang="en-US"/>
        </a:p>
      </dgm:t>
    </dgm:pt>
    <dgm:pt modelId="{5BA6991B-CD33-4C1A-82C2-4052DB3E90B7}" type="sibTrans" cxnId="{31B996CE-1C31-401E-8327-EF298C3B43A3}">
      <dgm:prSet/>
      <dgm:spPr/>
      <dgm:t>
        <a:bodyPr/>
        <a:lstStyle/>
        <a:p>
          <a:endParaRPr lang="en-US"/>
        </a:p>
      </dgm:t>
    </dgm:pt>
    <dgm:pt modelId="{E1CC938B-8D8B-49A5-8EC3-A0E34371403A}">
      <dgm:prSet phldrT="[Text]"/>
      <dgm:spPr/>
      <dgm:t>
        <a:bodyPr/>
        <a:lstStyle/>
        <a:p>
          <a:r>
            <a:rPr lang="en-US" dirty="0"/>
            <a:t>Hurricane, Wind &amp; Rain</a:t>
          </a:r>
        </a:p>
        <a:p>
          <a:r>
            <a:rPr lang="en-US" dirty="0"/>
            <a:t>cause</a:t>
          </a:r>
        </a:p>
      </dgm:t>
    </dgm:pt>
    <dgm:pt modelId="{DCF351F6-7EA5-4671-981C-2BDC7CF384CC}" type="parTrans" cxnId="{9A5543E5-3D62-45C8-B953-19B2F331D52D}">
      <dgm:prSet/>
      <dgm:spPr/>
      <dgm:t>
        <a:bodyPr/>
        <a:lstStyle/>
        <a:p>
          <a:endParaRPr lang="en-US"/>
        </a:p>
      </dgm:t>
    </dgm:pt>
    <dgm:pt modelId="{951363D4-0CA9-4F67-9F4F-E3DDCA41086F}" type="sibTrans" cxnId="{9A5543E5-3D62-45C8-B953-19B2F331D52D}">
      <dgm:prSet/>
      <dgm:spPr/>
      <dgm:t>
        <a:bodyPr/>
        <a:lstStyle/>
        <a:p>
          <a:endParaRPr lang="en-US"/>
        </a:p>
      </dgm:t>
    </dgm:pt>
    <dgm:pt modelId="{C499FA31-921A-4773-8E31-E2BB142C92F2}" type="pres">
      <dgm:prSet presAssocID="{30E49DFB-39C1-482F-81C5-61F8BD198175}" presName="cycle" presStyleCnt="0">
        <dgm:presLayoutVars>
          <dgm:chMax val="1"/>
          <dgm:dir/>
          <dgm:animLvl val="ctr"/>
          <dgm:resizeHandles val="exact"/>
        </dgm:presLayoutVars>
      </dgm:prSet>
      <dgm:spPr/>
    </dgm:pt>
    <dgm:pt modelId="{43D725B0-571F-4752-809B-04CE1BE08D0D}" type="pres">
      <dgm:prSet presAssocID="{B0E4B0DC-0413-4D2C-8D83-546A956BBA81}" presName="centerShape" presStyleLbl="node0" presStyleIdx="0" presStyleCnt="1"/>
      <dgm:spPr/>
    </dgm:pt>
    <dgm:pt modelId="{EB5D21E4-EE9D-48FF-9187-B0FEC3ED0365}" type="pres">
      <dgm:prSet presAssocID="{05BE1D1F-37F3-4BDF-B827-728C3CD03E30}" presName="parTrans" presStyleLbl="bgSibTrans2D1" presStyleIdx="0" presStyleCnt="2"/>
      <dgm:spPr/>
    </dgm:pt>
    <dgm:pt modelId="{C7A91966-9103-4155-AD5B-579415CF250B}" type="pres">
      <dgm:prSet presAssocID="{899F4BD6-42B8-4914-A1EA-25320E01F687}" presName="node" presStyleLbl="node1" presStyleIdx="0" presStyleCnt="2">
        <dgm:presLayoutVars>
          <dgm:bulletEnabled val="1"/>
        </dgm:presLayoutVars>
      </dgm:prSet>
      <dgm:spPr/>
    </dgm:pt>
    <dgm:pt modelId="{953FD591-A256-48AF-9BB4-C700D92E0F51}" type="pres">
      <dgm:prSet presAssocID="{DCF351F6-7EA5-4671-981C-2BDC7CF384CC}" presName="parTrans" presStyleLbl="bgSibTrans2D1" presStyleIdx="1" presStyleCnt="2"/>
      <dgm:spPr/>
    </dgm:pt>
    <dgm:pt modelId="{04B60D67-ED96-481A-8346-D84F25C9D6D0}" type="pres">
      <dgm:prSet presAssocID="{E1CC938B-8D8B-49A5-8EC3-A0E34371403A}" presName="node" presStyleLbl="node1" presStyleIdx="1" presStyleCnt="2">
        <dgm:presLayoutVars>
          <dgm:bulletEnabled val="1"/>
        </dgm:presLayoutVars>
      </dgm:prSet>
      <dgm:spPr/>
    </dgm:pt>
  </dgm:ptLst>
  <dgm:cxnLst>
    <dgm:cxn modelId="{DFF8221B-39D8-425B-AF53-3B36C5E40FA4}" type="presOf" srcId="{DCF351F6-7EA5-4671-981C-2BDC7CF384CC}" destId="{953FD591-A256-48AF-9BB4-C700D92E0F51}" srcOrd="0" destOrd="0" presId="urn:microsoft.com/office/officeart/2005/8/layout/radial4"/>
    <dgm:cxn modelId="{42D09F30-FBFB-4F07-8627-31133D752E1B}" type="presOf" srcId="{B0E4B0DC-0413-4D2C-8D83-546A956BBA81}" destId="{43D725B0-571F-4752-809B-04CE1BE08D0D}" srcOrd="0" destOrd="0" presId="urn:microsoft.com/office/officeart/2005/8/layout/radial4"/>
    <dgm:cxn modelId="{A579F26B-6EA6-44FC-AA93-6A6461270EA2}" type="presOf" srcId="{E1CC938B-8D8B-49A5-8EC3-A0E34371403A}" destId="{04B60D67-ED96-481A-8346-D84F25C9D6D0}" srcOrd="0" destOrd="0" presId="urn:microsoft.com/office/officeart/2005/8/layout/radial4"/>
    <dgm:cxn modelId="{48EBD083-B51A-421E-BD57-63A944DC5330}" srcId="{30E49DFB-39C1-482F-81C5-61F8BD198175}" destId="{B0E4B0DC-0413-4D2C-8D83-546A956BBA81}" srcOrd="0" destOrd="0" parTransId="{465FE7F3-D874-4339-B6A9-FCBDCF2B1D8F}" sibTransId="{562FBF84-1119-4F4D-994A-3356CA6D6265}"/>
    <dgm:cxn modelId="{EE6CA987-7BD9-45B2-9B56-08CEAAF7B96A}" type="presOf" srcId="{05BE1D1F-37F3-4BDF-B827-728C3CD03E30}" destId="{EB5D21E4-EE9D-48FF-9187-B0FEC3ED0365}" srcOrd="0" destOrd="0" presId="urn:microsoft.com/office/officeart/2005/8/layout/radial4"/>
    <dgm:cxn modelId="{4B0087A1-7C25-4600-9385-F85C3F4A2DF5}" type="presOf" srcId="{899F4BD6-42B8-4914-A1EA-25320E01F687}" destId="{C7A91966-9103-4155-AD5B-579415CF250B}" srcOrd="0" destOrd="0" presId="urn:microsoft.com/office/officeart/2005/8/layout/radial4"/>
    <dgm:cxn modelId="{31B996CE-1C31-401E-8327-EF298C3B43A3}" srcId="{B0E4B0DC-0413-4D2C-8D83-546A956BBA81}" destId="{899F4BD6-42B8-4914-A1EA-25320E01F687}" srcOrd="0" destOrd="0" parTransId="{05BE1D1F-37F3-4BDF-B827-728C3CD03E30}" sibTransId="{5BA6991B-CD33-4C1A-82C2-4052DB3E90B7}"/>
    <dgm:cxn modelId="{9A5543E5-3D62-45C8-B953-19B2F331D52D}" srcId="{B0E4B0DC-0413-4D2C-8D83-546A956BBA81}" destId="{E1CC938B-8D8B-49A5-8EC3-A0E34371403A}" srcOrd="1" destOrd="0" parTransId="{DCF351F6-7EA5-4671-981C-2BDC7CF384CC}" sibTransId="{951363D4-0CA9-4F67-9F4F-E3DDCA41086F}"/>
    <dgm:cxn modelId="{CBA9C0F6-676F-487C-A31A-45BBF756A075}" type="presOf" srcId="{30E49DFB-39C1-482F-81C5-61F8BD198175}" destId="{C499FA31-921A-4773-8E31-E2BB142C92F2}" srcOrd="0" destOrd="0" presId="urn:microsoft.com/office/officeart/2005/8/layout/radial4"/>
    <dgm:cxn modelId="{D398A18B-5173-4D90-9E14-20CEBB9332FF}" type="presParOf" srcId="{C499FA31-921A-4773-8E31-E2BB142C92F2}" destId="{43D725B0-571F-4752-809B-04CE1BE08D0D}" srcOrd="0" destOrd="0" presId="urn:microsoft.com/office/officeart/2005/8/layout/radial4"/>
    <dgm:cxn modelId="{45119DFA-EB8E-4A32-91E1-A368EF784EA5}" type="presParOf" srcId="{C499FA31-921A-4773-8E31-E2BB142C92F2}" destId="{EB5D21E4-EE9D-48FF-9187-B0FEC3ED0365}" srcOrd="1" destOrd="0" presId="urn:microsoft.com/office/officeart/2005/8/layout/radial4"/>
    <dgm:cxn modelId="{FADFA9DB-9B3A-49DA-B11C-A5159AD486E8}" type="presParOf" srcId="{C499FA31-921A-4773-8E31-E2BB142C92F2}" destId="{C7A91966-9103-4155-AD5B-579415CF250B}" srcOrd="2" destOrd="0" presId="urn:microsoft.com/office/officeart/2005/8/layout/radial4"/>
    <dgm:cxn modelId="{D2041562-6BE9-41B6-802A-E5AB1FCF10BF}" type="presParOf" srcId="{C499FA31-921A-4773-8E31-E2BB142C92F2}" destId="{953FD591-A256-48AF-9BB4-C700D92E0F51}" srcOrd="3" destOrd="0" presId="urn:microsoft.com/office/officeart/2005/8/layout/radial4"/>
    <dgm:cxn modelId="{2300B225-4B1C-45B7-8AB0-189EA6989FA9}" type="presParOf" srcId="{C499FA31-921A-4773-8E31-E2BB142C92F2}" destId="{04B60D67-ED96-481A-8346-D84F25C9D6D0}"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03994D-22CD-41F7-9D96-2FDD2EE9E443}" type="doc">
      <dgm:prSet loTypeId="urn:microsoft.com/office/officeart/2005/8/layout/radial4" loCatId="relationship" qsTypeId="urn:microsoft.com/office/officeart/2005/8/quickstyle/3d3" qsCatId="3D" csTypeId="urn:microsoft.com/office/officeart/2005/8/colors/accent2_2" csCatId="accent2" phldr="1"/>
      <dgm:spPr/>
    </dgm:pt>
    <dgm:pt modelId="{6923370D-46E7-40C4-9AA0-8CC5E45087C1}" type="pres">
      <dgm:prSet presAssocID="{2703994D-22CD-41F7-9D96-2FDD2EE9E443}" presName="cycle" presStyleCnt="0">
        <dgm:presLayoutVars>
          <dgm:chMax val="1"/>
          <dgm:dir/>
          <dgm:animLvl val="ctr"/>
          <dgm:resizeHandles val="exact"/>
        </dgm:presLayoutVars>
      </dgm:prSet>
      <dgm:spPr/>
    </dgm:pt>
  </dgm:ptLst>
  <dgm:cxnLst>
    <dgm:cxn modelId="{8DAD55FB-0415-478C-B68C-05456BEA1A0D}" type="presOf" srcId="{2703994D-22CD-41F7-9D96-2FDD2EE9E443}" destId="{6923370D-46E7-40C4-9AA0-8CC5E45087C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E49DFB-39C1-482F-81C5-61F8BD198175}"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US"/>
        </a:p>
      </dgm:t>
    </dgm:pt>
    <dgm:pt modelId="{B0E4B0DC-0413-4D2C-8D83-546A956BBA81}">
      <dgm:prSet phldrT="[Text]"/>
      <dgm:spPr>
        <a:solidFill>
          <a:schemeClr val="accent1">
            <a:lumMod val="75000"/>
          </a:schemeClr>
        </a:solidFill>
      </dgm:spPr>
      <dgm:t>
        <a:bodyPr/>
        <a:lstStyle/>
        <a:p>
          <a:r>
            <a:rPr lang="en-US" b="1" dirty="0">
              <a:solidFill>
                <a:schemeClr val="tx1"/>
              </a:solidFill>
            </a:rPr>
            <a:t>DAMAGE</a:t>
          </a:r>
        </a:p>
      </dgm:t>
    </dgm:pt>
    <dgm:pt modelId="{465FE7F3-D874-4339-B6A9-FCBDCF2B1D8F}" type="parTrans" cxnId="{48EBD083-B51A-421E-BD57-63A944DC5330}">
      <dgm:prSet/>
      <dgm:spPr/>
      <dgm:t>
        <a:bodyPr/>
        <a:lstStyle/>
        <a:p>
          <a:endParaRPr lang="en-US"/>
        </a:p>
      </dgm:t>
    </dgm:pt>
    <dgm:pt modelId="{562FBF84-1119-4F4D-994A-3356CA6D6265}" type="sibTrans" cxnId="{48EBD083-B51A-421E-BD57-63A944DC5330}">
      <dgm:prSet/>
      <dgm:spPr/>
      <dgm:t>
        <a:bodyPr/>
        <a:lstStyle/>
        <a:p>
          <a:endParaRPr lang="en-US"/>
        </a:p>
      </dgm:t>
    </dgm:pt>
    <dgm:pt modelId="{899F4BD6-42B8-4914-A1EA-25320E01F687}">
      <dgm:prSet phldrT="[Text]"/>
      <dgm:spPr/>
      <dgm:t>
        <a:bodyPr/>
        <a:lstStyle/>
        <a:p>
          <a:r>
            <a:rPr lang="en-US" b="0" u="sng" dirty="0">
              <a:solidFill>
                <a:srgbClr val="C00000"/>
              </a:solidFill>
            </a:rPr>
            <a:t>EXCLUDED</a:t>
          </a:r>
        </a:p>
        <a:p>
          <a:r>
            <a:rPr lang="en-US" b="0" dirty="0"/>
            <a:t>Construction Defect</a:t>
          </a:r>
        </a:p>
        <a:p>
          <a:r>
            <a:rPr lang="en-US" b="0" dirty="0"/>
            <a:t>causes</a:t>
          </a:r>
        </a:p>
      </dgm:t>
    </dgm:pt>
    <dgm:pt modelId="{05BE1D1F-37F3-4BDF-B827-728C3CD03E30}" type="parTrans" cxnId="{31B996CE-1C31-401E-8327-EF298C3B43A3}">
      <dgm:prSet/>
      <dgm:spPr/>
      <dgm:t>
        <a:bodyPr/>
        <a:lstStyle/>
        <a:p>
          <a:endParaRPr lang="en-US"/>
        </a:p>
      </dgm:t>
    </dgm:pt>
    <dgm:pt modelId="{5BA6991B-CD33-4C1A-82C2-4052DB3E90B7}" type="sibTrans" cxnId="{31B996CE-1C31-401E-8327-EF298C3B43A3}">
      <dgm:prSet/>
      <dgm:spPr/>
      <dgm:t>
        <a:bodyPr/>
        <a:lstStyle/>
        <a:p>
          <a:endParaRPr lang="en-US"/>
        </a:p>
      </dgm:t>
    </dgm:pt>
    <dgm:pt modelId="{E1CC938B-8D8B-49A5-8EC3-A0E34371403A}">
      <dgm:prSet phldrT="[Text]"/>
      <dgm:spPr/>
      <dgm:t>
        <a:bodyPr/>
        <a:lstStyle/>
        <a:p>
          <a:r>
            <a:rPr lang="en-US" u="sng" dirty="0">
              <a:solidFill>
                <a:schemeClr val="accent5">
                  <a:lumMod val="50000"/>
                </a:schemeClr>
              </a:solidFill>
            </a:rPr>
            <a:t>COVERED</a:t>
          </a:r>
          <a:r>
            <a:rPr lang="en-US" dirty="0">
              <a:solidFill>
                <a:schemeClr val="accent5">
                  <a:lumMod val="50000"/>
                </a:schemeClr>
              </a:solidFill>
            </a:rPr>
            <a:t> </a:t>
          </a:r>
          <a:r>
            <a:rPr lang="en-US" dirty="0"/>
            <a:t>Hurricane, Wind &amp; Rain</a:t>
          </a:r>
        </a:p>
        <a:p>
          <a:r>
            <a:rPr lang="en-US" dirty="0"/>
            <a:t>causes</a:t>
          </a:r>
        </a:p>
      </dgm:t>
    </dgm:pt>
    <dgm:pt modelId="{DCF351F6-7EA5-4671-981C-2BDC7CF384CC}" type="parTrans" cxnId="{9A5543E5-3D62-45C8-B953-19B2F331D52D}">
      <dgm:prSet/>
      <dgm:spPr/>
      <dgm:t>
        <a:bodyPr/>
        <a:lstStyle/>
        <a:p>
          <a:endParaRPr lang="en-US"/>
        </a:p>
      </dgm:t>
    </dgm:pt>
    <dgm:pt modelId="{951363D4-0CA9-4F67-9F4F-E3DDCA41086F}" type="sibTrans" cxnId="{9A5543E5-3D62-45C8-B953-19B2F331D52D}">
      <dgm:prSet/>
      <dgm:spPr/>
      <dgm:t>
        <a:bodyPr/>
        <a:lstStyle/>
        <a:p>
          <a:endParaRPr lang="en-US"/>
        </a:p>
      </dgm:t>
    </dgm:pt>
    <dgm:pt modelId="{C499FA31-921A-4773-8E31-E2BB142C92F2}" type="pres">
      <dgm:prSet presAssocID="{30E49DFB-39C1-482F-81C5-61F8BD198175}" presName="cycle" presStyleCnt="0">
        <dgm:presLayoutVars>
          <dgm:chMax val="1"/>
          <dgm:dir/>
          <dgm:animLvl val="ctr"/>
          <dgm:resizeHandles val="exact"/>
        </dgm:presLayoutVars>
      </dgm:prSet>
      <dgm:spPr/>
    </dgm:pt>
    <dgm:pt modelId="{43D725B0-571F-4752-809B-04CE1BE08D0D}" type="pres">
      <dgm:prSet presAssocID="{B0E4B0DC-0413-4D2C-8D83-546A956BBA81}" presName="centerShape" presStyleLbl="node0" presStyleIdx="0" presStyleCnt="1"/>
      <dgm:spPr/>
    </dgm:pt>
    <dgm:pt modelId="{EB5D21E4-EE9D-48FF-9187-B0FEC3ED0365}" type="pres">
      <dgm:prSet presAssocID="{05BE1D1F-37F3-4BDF-B827-728C3CD03E30}" presName="parTrans" presStyleLbl="bgSibTrans2D1" presStyleIdx="0" presStyleCnt="2"/>
      <dgm:spPr/>
    </dgm:pt>
    <dgm:pt modelId="{C7A91966-9103-4155-AD5B-579415CF250B}" type="pres">
      <dgm:prSet presAssocID="{899F4BD6-42B8-4914-A1EA-25320E01F687}" presName="node" presStyleLbl="node1" presStyleIdx="0" presStyleCnt="2">
        <dgm:presLayoutVars>
          <dgm:bulletEnabled val="1"/>
        </dgm:presLayoutVars>
      </dgm:prSet>
      <dgm:spPr/>
    </dgm:pt>
    <dgm:pt modelId="{953FD591-A256-48AF-9BB4-C700D92E0F51}" type="pres">
      <dgm:prSet presAssocID="{DCF351F6-7EA5-4671-981C-2BDC7CF384CC}" presName="parTrans" presStyleLbl="bgSibTrans2D1" presStyleIdx="1" presStyleCnt="2"/>
      <dgm:spPr/>
    </dgm:pt>
    <dgm:pt modelId="{04B60D67-ED96-481A-8346-D84F25C9D6D0}" type="pres">
      <dgm:prSet presAssocID="{E1CC938B-8D8B-49A5-8EC3-A0E34371403A}" presName="node" presStyleLbl="node1" presStyleIdx="1" presStyleCnt="2">
        <dgm:presLayoutVars>
          <dgm:bulletEnabled val="1"/>
        </dgm:presLayoutVars>
      </dgm:prSet>
      <dgm:spPr/>
    </dgm:pt>
  </dgm:ptLst>
  <dgm:cxnLst>
    <dgm:cxn modelId="{DFF8221B-39D8-425B-AF53-3B36C5E40FA4}" type="presOf" srcId="{DCF351F6-7EA5-4671-981C-2BDC7CF384CC}" destId="{953FD591-A256-48AF-9BB4-C700D92E0F51}" srcOrd="0" destOrd="0" presId="urn:microsoft.com/office/officeart/2005/8/layout/radial4"/>
    <dgm:cxn modelId="{42D09F30-FBFB-4F07-8627-31133D752E1B}" type="presOf" srcId="{B0E4B0DC-0413-4D2C-8D83-546A956BBA81}" destId="{43D725B0-571F-4752-809B-04CE1BE08D0D}" srcOrd="0" destOrd="0" presId="urn:microsoft.com/office/officeart/2005/8/layout/radial4"/>
    <dgm:cxn modelId="{A579F26B-6EA6-44FC-AA93-6A6461270EA2}" type="presOf" srcId="{E1CC938B-8D8B-49A5-8EC3-A0E34371403A}" destId="{04B60D67-ED96-481A-8346-D84F25C9D6D0}" srcOrd="0" destOrd="0" presId="urn:microsoft.com/office/officeart/2005/8/layout/radial4"/>
    <dgm:cxn modelId="{48EBD083-B51A-421E-BD57-63A944DC5330}" srcId="{30E49DFB-39C1-482F-81C5-61F8BD198175}" destId="{B0E4B0DC-0413-4D2C-8D83-546A956BBA81}" srcOrd="0" destOrd="0" parTransId="{465FE7F3-D874-4339-B6A9-FCBDCF2B1D8F}" sibTransId="{562FBF84-1119-4F4D-994A-3356CA6D6265}"/>
    <dgm:cxn modelId="{EE6CA987-7BD9-45B2-9B56-08CEAAF7B96A}" type="presOf" srcId="{05BE1D1F-37F3-4BDF-B827-728C3CD03E30}" destId="{EB5D21E4-EE9D-48FF-9187-B0FEC3ED0365}" srcOrd="0" destOrd="0" presId="urn:microsoft.com/office/officeart/2005/8/layout/radial4"/>
    <dgm:cxn modelId="{4B0087A1-7C25-4600-9385-F85C3F4A2DF5}" type="presOf" srcId="{899F4BD6-42B8-4914-A1EA-25320E01F687}" destId="{C7A91966-9103-4155-AD5B-579415CF250B}" srcOrd="0" destOrd="0" presId="urn:microsoft.com/office/officeart/2005/8/layout/radial4"/>
    <dgm:cxn modelId="{31B996CE-1C31-401E-8327-EF298C3B43A3}" srcId="{B0E4B0DC-0413-4D2C-8D83-546A956BBA81}" destId="{899F4BD6-42B8-4914-A1EA-25320E01F687}" srcOrd="0" destOrd="0" parTransId="{05BE1D1F-37F3-4BDF-B827-728C3CD03E30}" sibTransId="{5BA6991B-CD33-4C1A-82C2-4052DB3E90B7}"/>
    <dgm:cxn modelId="{9A5543E5-3D62-45C8-B953-19B2F331D52D}" srcId="{B0E4B0DC-0413-4D2C-8D83-546A956BBA81}" destId="{E1CC938B-8D8B-49A5-8EC3-A0E34371403A}" srcOrd="1" destOrd="0" parTransId="{DCF351F6-7EA5-4671-981C-2BDC7CF384CC}" sibTransId="{951363D4-0CA9-4F67-9F4F-E3DDCA41086F}"/>
    <dgm:cxn modelId="{CBA9C0F6-676F-487C-A31A-45BBF756A075}" type="presOf" srcId="{30E49DFB-39C1-482F-81C5-61F8BD198175}" destId="{C499FA31-921A-4773-8E31-E2BB142C92F2}" srcOrd="0" destOrd="0" presId="urn:microsoft.com/office/officeart/2005/8/layout/radial4"/>
    <dgm:cxn modelId="{D398A18B-5173-4D90-9E14-20CEBB9332FF}" type="presParOf" srcId="{C499FA31-921A-4773-8E31-E2BB142C92F2}" destId="{43D725B0-571F-4752-809B-04CE1BE08D0D}" srcOrd="0" destOrd="0" presId="urn:microsoft.com/office/officeart/2005/8/layout/radial4"/>
    <dgm:cxn modelId="{45119DFA-EB8E-4A32-91E1-A368EF784EA5}" type="presParOf" srcId="{C499FA31-921A-4773-8E31-E2BB142C92F2}" destId="{EB5D21E4-EE9D-48FF-9187-B0FEC3ED0365}" srcOrd="1" destOrd="0" presId="urn:microsoft.com/office/officeart/2005/8/layout/radial4"/>
    <dgm:cxn modelId="{FADFA9DB-9B3A-49DA-B11C-A5159AD486E8}" type="presParOf" srcId="{C499FA31-921A-4773-8E31-E2BB142C92F2}" destId="{C7A91966-9103-4155-AD5B-579415CF250B}" srcOrd="2" destOrd="0" presId="urn:microsoft.com/office/officeart/2005/8/layout/radial4"/>
    <dgm:cxn modelId="{D2041562-6BE9-41B6-802A-E5AB1FCF10BF}" type="presParOf" srcId="{C499FA31-921A-4773-8E31-E2BB142C92F2}" destId="{953FD591-A256-48AF-9BB4-C700D92E0F51}" srcOrd="3" destOrd="0" presId="urn:microsoft.com/office/officeart/2005/8/layout/radial4"/>
    <dgm:cxn modelId="{2300B225-4B1C-45B7-8AB0-189EA6989FA9}" type="presParOf" srcId="{C499FA31-921A-4773-8E31-E2BB142C92F2}" destId="{04B60D67-ED96-481A-8346-D84F25C9D6D0}"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E469-C676-490F-97F8-06EC41E0AD73}">
      <dsp:nvSpPr>
        <dsp:cNvPr id="0" name=""/>
        <dsp:cNvSpPr/>
      </dsp:nvSpPr>
      <dsp:spPr>
        <a:xfrm>
          <a:off x="1" y="990604"/>
          <a:ext cx="1547315" cy="251459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Earthquake</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causes</a:t>
          </a:r>
        </a:p>
      </dsp:txBody>
      <dsp:txXfrm>
        <a:off x="45320" y="1035923"/>
        <a:ext cx="1456677" cy="2423953"/>
      </dsp:txXfrm>
    </dsp:sp>
    <dsp:sp modelId="{239992D1-0B18-4D3C-B068-274BE142F9B8}">
      <dsp:nvSpPr>
        <dsp:cNvPr id="0" name=""/>
        <dsp:cNvSpPr/>
      </dsp:nvSpPr>
      <dsp:spPr>
        <a:xfrm rot="20282">
          <a:off x="1653584" y="1988010"/>
          <a:ext cx="391508" cy="54659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dsp:txBody>
      <dsp:txXfrm>
        <a:off x="1653585" y="2096982"/>
        <a:ext cx="274056" cy="327954"/>
      </dsp:txXfrm>
    </dsp:sp>
    <dsp:sp modelId="{B5496147-63AF-4CCA-B216-A4D1AC0EE1AA}">
      <dsp:nvSpPr>
        <dsp:cNvPr id="0" name=""/>
        <dsp:cNvSpPr/>
      </dsp:nvSpPr>
      <dsp:spPr>
        <a:xfrm>
          <a:off x="2285998" y="990604"/>
          <a:ext cx="1552274" cy="25415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Broken</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Gas Line</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causes</a:t>
          </a:r>
        </a:p>
      </dsp:txBody>
      <dsp:txXfrm>
        <a:off x="2331463" y="1036069"/>
        <a:ext cx="1461344" cy="2450664"/>
      </dsp:txXfrm>
    </dsp:sp>
    <dsp:sp modelId="{46BF5171-E084-4CBD-8AFC-B09712FFA728}">
      <dsp:nvSpPr>
        <dsp:cNvPr id="0" name=""/>
        <dsp:cNvSpPr/>
      </dsp:nvSpPr>
      <dsp:spPr>
        <a:xfrm>
          <a:off x="3952896" y="1981202"/>
          <a:ext cx="396390" cy="54659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dsp:txBody>
      <dsp:txXfrm>
        <a:off x="3952896" y="2090520"/>
        <a:ext cx="277473" cy="327954"/>
      </dsp:txXfrm>
    </dsp:sp>
    <dsp:sp modelId="{6232A02A-C175-4050-97C8-9C12973AAF58}">
      <dsp:nvSpPr>
        <dsp:cNvPr id="0" name=""/>
        <dsp:cNvSpPr/>
      </dsp:nvSpPr>
      <dsp:spPr>
        <a:xfrm>
          <a:off x="4586179" y="990604"/>
          <a:ext cx="1433148" cy="25415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Fire</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causes</a:t>
          </a:r>
        </a:p>
      </dsp:txBody>
      <dsp:txXfrm>
        <a:off x="4628154" y="1032579"/>
        <a:ext cx="1349198" cy="2457644"/>
      </dsp:txXfrm>
    </dsp:sp>
    <dsp:sp modelId="{B30243AB-B8FB-4FF2-A7AD-B28BFA8F37AB}">
      <dsp:nvSpPr>
        <dsp:cNvPr id="0" name=""/>
        <dsp:cNvSpPr/>
      </dsp:nvSpPr>
      <dsp:spPr>
        <a:xfrm rot="21572082">
          <a:off x="6143313" y="1977429"/>
          <a:ext cx="948374" cy="546590"/>
        </a:xfrm>
        <a:prstGeom prst="rightArrow">
          <a:avLst>
            <a:gd name="adj1" fmla="val 60000"/>
            <a:gd name="adj2" fmla="val 50000"/>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t>
          </a:r>
        </a:p>
      </dsp:txBody>
      <dsp:txXfrm>
        <a:off x="6143316" y="2087413"/>
        <a:ext cx="784397" cy="327954"/>
      </dsp:txXfrm>
    </dsp:sp>
    <dsp:sp modelId="{732EA1D2-2E83-402F-A3C4-3AF738BDE4C0}">
      <dsp:nvSpPr>
        <dsp:cNvPr id="0" name=""/>
        <dsp:cNvSpPr/>
      </dsp:nvSpPr>
      <dsp:spPr>
        <a:xfrm>
          <a:off x="7180829" y="1577603"/>
          <a:ext cx="1809568" cy="1322397"/>
        </a:xfrm>
        <a:prstGeom prst="roundRect">
          <a:avLst>
            <a:gd name="adj" fmla="val 10000"/>
          </a:avLst>
        </a:prstGeom>
        <a:solidFill>
          <a:schemeClr val="accent1">
            <a:lumMod val="7500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DAMAGE</a:t>
          </a:r>
        </a:p>
      </dsp:txBody>
      <dsp:txXfrm>
        <a:off x="7219561" y="1616335"/>
        <a:ext cx="1732104" cy="1244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25B0-571F-4752-809B-04CE1BE08D0D}">
      <dsp:nvSpPr>
        <dsp:cNvPr id="0" name=""/>
        <dsp:cNvSpPr/>
      </dsp:nvSpPr>
      <dsp:spPr>
        <a:xfrm>
          <a:off x="2971801" y="2093980"/>
          <a:ext cx="3200397" cy="2886075"/>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DAMAGE</a:t>
          </a:r>
          <a:endParaRPr lang="en-US" sz="4400" b="1" kern="1200" dirty="0">
            <a:solidFill>
              <a:schemeClr val="tx1"/>
            </a:solidFill>
            <a:latin typeface="Arial" panose="020B0604020202020204" pitchFamily="34" charset="0"/>
            <a:cs typeface="Arial" panose="020B0604020202020204" pitchFamily="34" charset="0"/>
          </a:endParaRPr>
        </a:p>
      </dsp:txBody>
      <dsp:txXfrm>
        <a:off x="3440488" y="2516636"/>
        <a:ext cx="2263023" cy="2040763"/>
      </dsp:txXfrm>
    </dsp:sp>
    <dsp:sp modelId="{EB5D21E4-EE9D-48FF-9187-B0FEC3ED0365}">
      <dsp:nvSpPr>
        <dsp:cNvPr id="0" name=""/>
        <dsp:cNvSpPr/>
      </dsp:nvSpPr>
      <dsp:spPr>
        <a:xfrm rot="12900000">
          <a:off x="1173032" y="1526637"/>
          <a:ext cx="2230390" cy="82253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A91966-9103-4155-AD5B-579415CF250B}">
      <dsp:nvSpPr>
        <dsp:cNvPr id="0" name=""/>
        <dsp:cNvSpPr/>
      </dsp:nvSpPr>
      <dsp:spPr>
        <a:xfrm>
          <a:off x="3827" y="201544"/>
          <a:ext cx="2741771" cy="2193417"/>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b="0" kern="1200" dirty="0"/>
            <a:t>Flood</a:t>
          </a:r>
        </a:p>
        <a:p>
          <a:pPr marL="0" lvl="0" indent="0" algn="ctr" defTabSz="1955800">
            <a:lnSpc>
              <a:spcPct val="90000"/>
            </a:lnSpc>
            <a:spcBef>
              <a:spcPct val="0"/>
            </a:spcBef>
            <a:spcAft>
              <a:spcPct val="35000"/>
            </a:spcAft>
            <a:buNone/>
          </a:pPr>
          <a:r>
            <a:rPr lang="en-US" sz="4400" b="0" kern="1200" dirty="0"/>
            <a:t>(Flood Policy)</a:t>
          </a:r>
        </a:p>
      </dsp:txBody>
      <dsp:txXfrm>
        <a:off x="68070" y="265787"/>
        <a:ext cx="2613285" cy="2064931"/>
      </dsp:txXfrm>
    </dsp:sp>
    <dsp:sp modelId="{953FD591-A256-48AF-9BB4-C700D92E0F51}">
      <dsp:nvSpPr>
        <dsp:cNvPr id="0" name=""/>
        <dsp:cNvSpPr/>
      </dsp:nvSpPr>
      <dsp:spPr>
        <a:xfrm rot="19500000">
          <a:off x="5740577" y="1526637"/>
          <a:ext cx="2230390" cy="82253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4B60D67-ED96-481A-8346-D84F25C9D6D0}">
      <dsp:nvSpPr>
        <dsp:cNvPr id="0" name=""/>
        <dsp:cNvSpPr/>
      </dsp:nvSpPr>
      <dsp:spPr>
        <a:xfrm>
          <a:off x="6398401" y="201544"/>
          <a:ext cx="2741771" cy="219341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Wind</a:t>
          </a:r>
        </a:p>
        <a:p>
          <a:pPr marL="0" lvl="0" indent="0" algn="ctr" defTabSz="1955800">
            <a:lnSpc>
              <a:spcPct val="90000"/>
            </a:lnSpc>
            <a:spcBef>
              <a:spcPct val="0"/>
            </a:spcBef>
            <a:spcAft>
              <a:spcPct val="35000"/>
            </a:spcAft>
            <a:buNone/>
          </a:pPr>
          <a:r>
            <a:rPr lang="en-US" sz="4400" kern="1200" dirty="0"/>
            <a:t>(HO Policy)</a:t>
          </a:r>
        </a:p>
      </dsp:txBody>
      <dsp:txXfrm>
        <a:off x="6462644" y="265787"/>
        <a:ext cx="2613285" cy="2064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25B0-571F-4752-809B-04CE1BE08D0D}">
      <dsp:nvSpPr>
        <dsp:cNvPr id="0" name=""/>
        <dsp:cNvSpPr/>
      </dsp:nvSpPr>
      <dsp:spPr>
        <a:xfrm>
          <a:off x="3128962" y="2093980"/>
          <a:ext cx="2886075" cy="2886075"/>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DAMAGE</a:t>
          </a:r>
        </a:p>
      </dsp:txBody>
      <dsp:txXfrm>
        <a:off x="3551618" y="2516636"/>
        <a:ext cx="2040763" cy="2040763"/>
      </dsp:txXfrm>
    </dsp:sp>
    <dsp:sp modelId="{EB5D21E4-EE9D-48FF-9187-B0FEC3ED0365}">
      <dsp:nvSpPr>
        <dsp:cNvPr id="0" name=""/>
        <dsp:cNvSpPr/>
      </dsp:nvSpPr>
      <dsp:spPr>
        <a:xfrm rot="12900000">
          <a:off x="1164493" y="1553719"/>
          <a:ext cx="2324821" cy="82253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A91966-9103-4155-AD5B-579415CF250B}">
      <dsp:nvSpPr>
        <dsp:cNvPr id="0" name=""/>
        <dsp:cNvSpPr/>
      </dsp:nvSpPr>
      <dsp:spPr>
        <a:xfrm>
          <a:off x="3827" y="201544"/>
          <a:ext cx="2741771" cy="2193417"/>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b="0" kern="1200" dirty="0"/>
            <a:t>Construction Defects</a:t>
          </a:r>
        </a:p>
        <a:p>
          <a:pPr marL="0" lvl="0" indent="0" algn="ctr" defTabSz="1689100">
            <a:lnSpc>
              <a:spcPct val="90000"/>
            </a:lnSpc>
            <a:spcBef>
              <a:spcPct val="0"/>
            </a:spcBef>
            <a:spcAft>
              <a:spcPct val="35000"/>
            </a:spcAft>
            <a:buNone/>
          </a:pPr>
          <a:r>
            <a:rPr lang="en-US" sz="3800" b="0" kern="1200" dirty="0"/>
            <a:t>cause</a:t>
          </a:r>
        </a:p>
      </dsp:txBody>
      <dsp:txXfrm>
        <a:off x="68070" y="265787"/>
        <a:ext cx="2613285" cy="2064931"/>
      </dsp:txXfrm>
    </dsp:sp>
    <dsp:sp modelId="{953FD591-A256-48AF-9BB4-C700D92E0F51}">
      <dsp:nvSpPr>
        <dsp:cNvPr id="0" name=""/>
        <dsp:cNvSpPr/>
      </dsp:nvSpPr>
      <dsp:spPr>
        <a:xfrm rot="19500000">
          <a:off x="5654684" y="1553719"/>
          <a:ext cx="2324821" cy="82253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4B60D67-ED96-481A-8346-D84F25C9D6D0}">
      <dsp:nvSpPr>
        <dsp:cNvPr id="0" name=""/>
        <dsp:cNvSpPr/>
      </dsp:nvSpPr>
      <dsp:spPr>
        <a:xfrm>
          <a:off x="6398401" y="201544"/>
          <a:ext cx="2741771" cy="219341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Hurricane, Wind &amp; Rain</a:t>
          </a:r>
        </a:p>
        <a:p>
          <a:pPr marL="0" lvl="0" indent="0" algn="ctr" defTabSz="1689100">
            <a:lnSpc>
              <a:spcPct val="90000"/>
            </a:lnSpc>
            <a:spcBef>
              <a:spcPct val="0"/>
            </a:spcBef>
            <a:spcAft>
              <a:spcPct val="35000"/>
            </a:spcAft>
            <a:buNone/>
          </a:pPr>
          <a:r>
            <a:rPr lang="en-US" sz="3800" kern="1200" dirty="0"/>
            <a:t>cause</a:t>
          </a:r>
        </a:p>
      </dsp:txBody>
      <dsp:txXfrm>
        <a:off x="6462644" y="265787"/>
        <a:ext cx="2613285" cy="2064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25B0-571F-4752-809B-04CE1BE08D0D}">
      <dsp:nvSpPr>
        <dsp:cNvPr id="0" name=""/>
        <dsp:cNvSpPr/>
      </dsp:nvSpPr>
      <dsp:spPr>
        <a:xfrm>
          <a:off x="3128962" y="2093980"/>
          <a:ext cx="2886075" cy="2886075"/>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DAMAGE</a:t>
          </a:r>
        </a:p>
      </dsp:txBody>
      <dsp:txXfrm>
        <a:off x="3551618" y="2516636"/>
        <a:ext cx="2040763" cy="2040763"/>
      </dsp:txXfrm>
    </dsp:sp>
    <dsp:sp modelId="{EB5D21E4-EE9D-48FF-9187-B0FEC3ED0365}">
      <dsp:nvSpPr>
        <dsp:cNvPr id="0" name=""/>
        <dsp:cNvSpPr/>
      </dsp:nvSpPr>
      <dsp:spPr>
        <a:xfrm rot="12900000">
          <a:off x="1164493" y="1553719"/>
          <a:ext cx="2324821" cy="82253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7A91966-9103-4155-AD5B-579415CF250B}">
      <dsp:nvSpPr>
        <dsp:cNvPr id="0" name=""/>
        <dsp:cNvSpPr/>
      </dsp:nvSpPr>
      <dsp:spPr>
        <a:xfrm>
          <a:off x="3827" y="201544"/>
          <a:ext cx="2741771" cy="2193417"/>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0" u="sng" kern="1200" dirty="0">
              <a:solidFill>
                <a:srgbClr val="C00000"/>
              </a:solidFill>
            </a:rPr>
            <a:t>EXCLUDED</a:t>
          </a:r>
        </a:p>
        <a:p>
          <a:pPr marL="0" lvl="0" indent="0" algn="ctr" defTabSz="1422400">
            <a:lnSpc>
              <a:spcPct val="90000"/>
            </a:lnSpc>
            <a:spcBef>
              <a:spcPct val="0"/>
            </a:spcBef>
            <a:spcAft>
              <a:spcPct val="35000"/>
            </a:spcAft>
            <a:buNone/>
          </a:pPr>
          <a:r>
            <a:rPr lang="en-US" sz="3200" b="0" kern="1200" dirty="0"/>
            <a:t>Construction Defect</a:t>
          </a:r>
        </a:p>
        <a:p>
          <a:pPr marL="0" lvl="0" indent="0" algn="ctr" defTabSz="1422400">
            <a:lnSpc>
              <a:spcPct val="90000"/>
            </a:lnSpc>
            <a:spcBef>
              <a:spcPct val="0"/>
            </a:spcBef>
            <a:spcAft>
              <a:spcPct val="35000"/>
            </a:spcAft>
            <a:buNone/>
          </a:pPr>
          <a:r>
            <a:rPr lang="en-US" sz="3200" b="0" kern="1200" dirty="0"/>
            <a:t>causes</a:t>
          </a:r>
        </a:p>
      </dsp:txBody>
      <dsp:txXfrm>
        <a:off x="68070" y="265787"/>
        <a:ext cx="2613285" cy="2064931"/>
      </dsp:txXfrm>
    </dsp:sp>
    <dsp:sp modelId="{953FD591-A256-48AF-9BB4-C700D92E0F51}">
      <dsp:nvSpPr>
        <dsp:cNvPr id="0" name=""/>
        <dsp:cNvSpPr/>
      </dsp:nvSpPr>
      <dsp:spPr>
        <a:xfrm rot="19500000">
          <a:off x="5654684" y="1553719"/>
          <a:ext cx="2324821" cy="82253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4B60D67-ED96-481A-8346-D84F25C9D6D0}">
      <dsp:nvSpPr>
        <dsp:cNvPr id="0" name=""/>
        <dsp:cNvSpPr/>
      </dsp:nvSpPr>
      <dsp:spPr>
        <a:xfrm>
          <a:off x="6398401" y="201544"/>
          <a:ext cx="2741771" cy="219341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u="sng" kern="1200" dirty="0">
              <a:solidFill>
                <a:schemeClr val="accent5">
                  <a:lumMod val="50000"/>
                </a:schemeClr>
              </a:solidFill>
            </a:rPr>
            <a:t>COVERED</a:t>
          </a:r>
          <a:r>
            <a:rPr lang="en-US" sz="3200" kern="1200" dirty="0">
              <a:solidFill>
                <a:schemeClr val="accent5">
                  <a:lumMod val="50000"/>
                </a:schemeClr>
              </a:solidFill>
            </a:rPr>
            <a:t> </a:t>
          </a:r>
          <a:r>
            <a:rPr lang="en-US" sz="3200" kern="1200" dirty="0"/>
            <a:t>Hurricane, Wind &amp; Rain</a:t>
          </a:r>
        </a:p>
        <a:p>
          <a:pPr marL="0" lvl="0" indent="0" algn="ctr" defTabSz="1422400">
            <a:lnSpc>
              <a:spcPct val="90000"/>
            </a:lnSpc>
            <a:spcBef>
              <a:spcPct val="0"/>
            </a:spcBef>
            <a:spcAft>
              <a:spcPct val="35000"/>
            </a:spcAft>
            <a:buNone/>
          </a:pPr>
          <a:r>
            <a:rPr lang="en-US" sz="3200" kern="1200" dirty="0"/>
            <a:t>causes</a:t>
          </a:r>
        </a:p>
      </dsp:txBody>
      <dsp:txXfrm>
        <a:off x="6462644" y="265787"/>
        <a:ext cx="2613285" cy="20649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3" tIns="46662" rIns="93323"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23" tIns="46662" rIns="93323" bIns="46662" rtlCol="0"/>
          <a:lstStyle>
            <a:lvl1pPr algn="r">
              <a:defRPr sz="1200"/>
            </a:lvl1pPr>
          </a:lstStyle>
          <a:p>
            <a:fld id="{684CE3B7-1117-4B72-B17B-DB38476D0E9B}" type="datetimeFigureOut">
              <a:rPr lang="en-US" smtClean="0"/>
              <a:t>8/11/2017</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23" tIns="46662" rIns="93323"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23" tIns="46662" rIns="93323" bIns="46662" rtlCol="0" anchor="b"/>
          <a:lstStyle>
            <a:lvl1pPr algn="r">
              <a:defRPr sz="1200"/>
            </a:lvl1pPr>
          </a:lstStyle>
          <a:p>
            <a:fld id="{F93DA764-755E-4443-BE19-4F23F71C02BA}" type="slidenum">
              <a:rPr lang="en-US" smtClean="0"/>
              <a:t>‹#›</a:t>
            </a:fld>
            <a:endParaRPr lang="en-US"/>
          </a:p>
        </p:txBody>
      </p:sp>
    </p:spTree>
    <p:extLst>
      <p:ext uri="{BB962C8B-B14F-4D97-AF65-F5344CB8AC3E}">
        <p14:creationId xmlns:p14="http://schemas.microsoft.com/office/powerpoint/2010/main" val="474780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3" tIns="46662" rIns="93323"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23" tIns="46662" rIns="93323" bIns="46662" rtlCol="0"/>
          <a:lstStyle>
            <a:lvl1pPr algn="r">
              <a:defRPr sz="1200"/>
            </a:lvl1pPr>
          </a:lstStyle>
          <a:p>
            <a:fld id="{507A837D-0338-4477-90C8-F0FA4B5CFF63}" type="datetimeFigureOut">
              <a:rPr lang="en-US" smtClean="0"/>
              <a:pPr/>
              <a:t>8/11/2017</a:t>
            </a:fld>
            <a:endParaRPr lang="en-US"/>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23" tIns="46662" rIns="93323"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3" tIns="46662" rIns="93323"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23" tIns="46662" rIns="93323"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3" tIns="46662" rIns="93323" bIns="46662" rtlCol="0" anchor="b"/>
          <a:lstStyle>
            <a:lvl1pPr algn="r">
              <a:defRPr sz="1200"/>
            </a:lvl1pPr>
          </a:lstStyle>
          <a:p>
            <a:fld id="{958C1022-BA84-4CF2-A600-29D59A29EBCD}" type="slidenum">
              <a:rPr lang="en-US" smtClean="0"/>
              <a:pPr/>
              <a:t>‹#›</a:t>
            </a:fld>
            <a:endParaRPr lang="en-US"/>
          </a:p>
        </p:txBody>
      </p:sp>
    </p:spTree>
    <p:extLst>
      <p:ext uri="{BB962C8B-B14F-4D97-AF65-F5344CB8AC3E}">
        <p14:creationId xmlns:p14="http://schemas.microsoft.com/office/powerpoint/2010/main" val="3093995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C1022-BA84-4CF2-A600-29D59A29EBCD}" type="slidenum">
              <a:rPr lang="en-US" smtClean="0"/>
              <a:pPr/>
              <a:t>1</a:t>
            </a:fld>
            <a:endParaRPr lang="en-US"/>
          </a:p>
        </p:txBody>
      </p:sp>
    </p:spTree>
    <p:extLst>
      <p:ext uri="{BB962C8B-B14F-4D97-AF65-F5344CB8AC3E}">
        <p14:creationId xmlns:p14="http://schemas.microsoft.com/office/powerpoint/2010/main" val="92886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18</a:t>
            </a:fld>
            <a:endParaRPr lang="en-US"/>
          </a:p>
        </p:txBody>
      </p:sp>
    </p:spTree>
    <p:extLst>
      <p:ext uri="{BB962C8B-B14F-4D97-AF65-F5344CB8AC3E}">
        <p14:creationId xmlns:p14="http://schemas.microsoft.com/office/powerpoint/2010/main" val="142394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19</a:t>
            </a:fld>
            <a:endParaRPr lang="en-US"/>
          </a:p>
        </p:txBody>
      </p:sp>
    </p:spTree>
    <p:extLst>
      <p:ext uri="{BB962C8B-B14F-4D97-AF65-F5344CB8AC3E}">
        <p14:creationId xmlns:p14="http://schemas.microsoft.com/office/powerpoint/2010/main" val="97354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20</a:t>
            </a:fld>
            <a:endParaRPr lang="en-US"/>
          </a:p>
        </p:txBody>
      </p:sp>
    </p:spTree>
    <p:extLst>
      <p:ext uri="{BB962C8B-B14F-4D97-AF65-F5344CB8AC3E}">
        <p14:creationId xmlns:p14="http://schemas.microsoft.com/office/powerpoint/2010/main" val="170195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21</a:t>
            </a:fld>
            <a:endParaRPr lang="en-US"/>
          </a:p>
        </p:txBody>
      </p:sp>
    </p:spTree>
    <p:extLst>
      <p:ext uri="{BB962C8B-B14F-4D97-AF65-F5344CB8AC3E}">
        <p14:creationId xmlns:p14="http://schemas.microsoft.com/office/powerpoint/2010/main" val="303135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22</a:t>
            </a:fld>
            <a:endParaRPr lang="en-US"/>
          </a:p>
        </p:txBody>
      </p:sp>
    </p:spTree>
    <p:extLst>
      <p:ext uri="{BB962C8B-B14F-4D97-AF65-F5344CB8AC3E}">
        <p14:creationId xmlns:p14="http://schemas.microsoft.com/office/powerpoint/2010/main" val="384641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23</a:t>
            </a:fld>
            <a:endParaRPr lang="en-US"/>
          </a:p>
        </p:txBody>
      </p:sp>
    </p:spTree>
    <p:extLst>
      <p:ext uri="{BB962C8B-B14F-4D97-AF65-F5344CB8AC3E}">
        <p14:creationId xmlns:p14="http://schemas.microsoft.com/office/powerpoint/2010/main" val="395686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24</a:t>
            </a:fld>
            <a:endParaRPr lang="en-US"/>
          </a:p>
        </p:txBody>
      </p:sp>
    </p:spTree>
    <p:extLst>
      <p:ext uri="{BB962C8B-B14F-4D97-AF65-F5344CB8AC3E}">
        <p14:creationId xmlns:p14="http://schemas.microsoft.com/office/powerpoint/2010/main" val="244057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25</a:t>
            </a:fld>
            <a:endParaRPr lang="en-US"/>
          </a:p>
        </p:txBody>
      </p:sp>
    </p:spTree>
    <p:extLst>
      <p:ext uri="{BB962C8B-B14F-4D97-AF65-F5344CB8AC3E}">
        <p14:creationId xmlns:p14="http://schemas.microsoft.com/office/powerpoint/2010/main" val="4455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26</a:t>
            </a:fld>
            <a:endParaRPr lang="en-US"/>
          </a:p>
        </p:txBody>
      </p:sp>
    </p:spTree>
    <p:extLst>
      <p:ext uri="{BB962C8B-B14F-4D97-AF65-F5344CB8AC3E}">
        <p14:creationId xmlns:p14="http://schemas.microsoft.com/office/powerpoint/2010/main" val="162593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27</a:t>
            </a:fld>
            <a:endParaRPr lang="en-US"/>
          </a:p>
        </p:txBody>
      </p:sp>
    </p:spTree>
    <p:extLst>
      <p:ext uri="{BB962C8B-B14F-4D97-AF65-F5344CB8AC3E}">
        <p14:creationId xmlns:p14="http://schemas.microsoft.com/office/powerpoint/2010/main" val="382058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C1022-BA84-4CF2-A600-29D59A29EBCD}" type="slidenum">
              <a:rPr lang="en-US" smtClean="0"/>
              <a:pPr/>
              <a:t>7</a:t>
            </a:fld>
            <a:endParaRPr lang="en-US"/>
          </a:p>
        </p:txBody>
      </p:sp>
    </p:spTree>
    <p:extLst>
      <p:ext uri="{BB962C8B-B14F-4D97-AF65-F5344CB8AC3E}">
        <p14:creationId xmlns:p14="http://schemas.microsoft.com/office/powerpoint/2010/main" val="463049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C1022-BA84-4CF2-A600-29D59A29EBCD}" type="slidenum">
              <a:rPr lang="en-US" smtClean="0"/>
              <a:pPr/>
              <a:t>34</a:t>
            </a:fld>
            <a:endParaRPr lang="en-US"/>
          </a:p>
        </p:txBody>
      </p:sp>
    </p:spTree>
    <p:extLst>
      <p:ext uri="{BB962C8B-B14F-4D97-AF65-F5344CB8AC3E}">
        <p14:creationId xmlns:p14="http://schemas.microsoft.com/office/powerpoint/2010/main" val="403842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C1022-BA84-4CF2-A600-29D59A29EBCD}" type="slidenum">
              <a:rPr lang="en-US" smtClean="0"/>
              <a:pPr/>
              <a:t>8</a:t>
            </a:fld>
            <a:endParaRPr lang="en-US"/>
          </a:p>
        </p:txBody>
      </p:sp>
    </p:spTree>
    <p:extLst>
      <p:ext uri="{BB962C8B-B14F-4D97-AF65-F5344CB8AC3E}">
        <p14:creationId xmlns:p14="http://schemas.microsoft.com/office/powerpoint/2010/main" val="348006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C1022-BA84-4CF2-A600-29D59A29EBCD}" type="slidenum">
              <a:rPr lang="en-US" smtClean="0"/>
              <a:pPr/>
              <a:t>9</a:t>
            </a:fld>
            <a:endParaRPr lang="en-US"/>
          </a:p>
        </p:txBody>
      </p:sp>
    </p:spTree>
    <p:extLst>
      <p:ext uri="{BB962C8B-B14F-4D97-AF65-F5344CB8AC3E}">
        <p14:creationId xmlns:p14="http://schemas.microsoft.com/office/powerpoint/2010/main" val="359693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11</a:t>
            </a:fld>
            <a:endParaRPr lang="en-US"/>
          </a:p>
        </p:txBody>
      </p:sp>
    </p:spTree>
    <p:extLst>
      <p:ext uri="{BB962C8B-B14F-4D97-AF65-F5344CB8AC3E}">
        <p14:creationId xmlns:p14="http://schemas.microsoft.com/office/powerpoint/2010/main" val="257613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12</a:t>
            </a:fld>
            <a:endParaRPr lang="en-US"/>
          </a:p>
        </p:txBody>
      </p:sp>
    </p:spTree>
    <p:extLst>
      <p:ext uri="{BB962C8B-B14F-4D97-AF65-F5344CB8AC3E}">
        <p14:creationId xmlns:p14="http://schemas.microsoft.com/office/powerpoint/2010/main" val="110288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14</a:t>
            </a:fld>
            <a:endParaRPr lang="en-US"/>
          </a:p>
        </p:txBody>
      </p:sp>
    </p:spTree>
    <p:extLst>
      <p:ext uri="{BB962C8B-B14F-4D97-AF65-F5344CB8AC3E}">
        <p14:creationId xmlns:p14="http://schemas.microsoft.com/office/powerpoint/2010/main" val="421572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15</a:t>
            </a:fld>
            <a:endParaRPr lang="en-US"/>
          </a:p>
        </p:txBody>
      </p:sp>
    </p:spTree>
    <p:extLst>
      <p:ext uri="{BB962C8B-B14F-4D97-AF65-F5344CB8AC3E}">
        <p14:creationId xmlns:p14="http://schemas.microsoft.com/office/powerpoint/2010/main" val="229096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10"/>
          </p:nvPr>
        </p:nvSpPr>
        <p:spPr/>
        <p:txBody>
          <a:bodyPr/>
          <a:lstStyle/>
          <a:p>
            <a:pPr>
              <a:defRPr/>
            </a:pPr>
            <a:fld id="{AA80142A-D81F-426F-9A1C-F3C9B36E8303}" type="slidenum">
              <a:rPr lang="en-US" smtClean="0"/>
              <a:pPr>
                <a:defRPr/>
              </a:pPr>
              <a:t>16</a:t>
            </a:fld>
            <a:endParaRPr lang="en-US"/>
          </a:p>
        </p:txBody>
      </p:sp>
    </p:spTree>
    <p:extLst>
      <p:ext uri="{BB962C8B-B14F-4D97-AF65-F5344CB8AC3E}">
        <p14:creationId xmlns:p14="http://schemas.microsoft.com/office/powerpoint/2010/main" val="1268448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881FFF-FAA8-4080-B4D9-CF7938E37132}" type="datetime1">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40498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94F32F-F576-4612-AFC8-82A0BBFD5D15}"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177489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4A364-5890-4E54-A833-BC5AFD7455CF}"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66630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8033E-0C61-43F0-988C-53F290190E48}"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273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B171FF-4446-4EE4-80DE-D2136967BDDF}"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9780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47DB84C-B3BA-4686-B93A-777AC15F04B8}" type="datetime1">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319978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54AC097-313C-4B90-AC28-73207857083A}" type="datetime1">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34012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1754A-4D09-4BD5-B25E-4AE05370E008}" type="datetime1">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74631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CB432-942C-4530-9003-84D703CCD0C5}" type="datetime1">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142404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2"/>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4AD3824-90A6-4FCF-B077-63E21BAC64F1}" type="datetime1">
              <a:rPr lang="en-US" smtClean="0"/>
              <a:t>8/11/2017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75A6E-9A99-4D13-90B2-E0D9B596B49B}" type="slidenum">
              <a:rPr lang="en-US"/>
              <a:pPr>
                <a:defRPr/>
              </a:pPr>
              <a:t>‹#›</a:t>
            </a:fld>
            <a:endParaRPr lang="en-US"/>
          </a:p>
        </p:txBody>
      </p:sp>
    </p:spTree>
    <p:extLst>
      <p:ext uri="{BB962C8B-B14F-4D97-AF65-F5344CB8AC3E}">
        <p14:creationId xmlns:p14="http://schemas.microsoft.com/office/powerpoint/2010/main" val="168402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F0C58-3465-4A56-8F8A-718CFB03D735}" type="datetime1">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80722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788CE-67E7-4FD2-84C2-9EA25571A668}" type="datetime1">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39392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F0E39-ED18-4124-952D-8138C8CFB667}"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171589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52980-7E9F-4521-837F-A7841BF01FD7}" type="datetime1">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17926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9D34DA-AE0F-40AD-AC59-935D95717FD7}" type="datetime1">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961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A072872-1AF5-4B94-8F12-CE803692145A}" type="datetime1">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354015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4CA39-ABE8-4A2E-842D-98C24189ADAD}"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240862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FA9C56-3BA9-4100-A674-A18BE1FD62C2}" type="datetime1">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554AB-7FDC-4E07-92B9-3BADE98C3CDB}" type="slidenum">
              <a:rPr lang="en-US" smtClean="0"/>
              <a:pPr/>
              <a:t>‹#›</a:t>
            </a:fld>
            <a:endParaRPr lang="en-US"/>
          </a:p>
        </p:txBody>
      </p:sp>
    </p:spTree>
    <p:extLst>
      <p:ext uri="{BB962C8B-B14F-4D97-AF65-F5344CB8AC3E}">
        <p14:creationId xmlns:p14="http://schemas.microsoft.com/office/powerpoint/2010/main" val="392403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AE22C7F-4C5F-4DA7-A56C-3DC488105C46}" type="datetime1">
              <a:rPr lang="en-US" smtClean="0"/>
              <a:t>8/11/2017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A1554AB-7FDC-4E07-92B9-3BADE98C3CDB}" type="slidenum">
              <a:rPr lang="en-US" smtClean="0"/>
              <a:pPr/>
              <a:t>‹#›</a:t>
            </a:fld>
            <a:endParaRPr lang="en-US"/>
          </a:p>
        </p:txBody>
      </p:sp>
    </p:spTree>
    <p:extLst>
      <p:ext uri="{BB962C8B-B14F-4D97-AF65-F5344CB8AC3E}">
        <p14:creationId xmlns:p14="http://schemas.microsoft.com/office/powerpoint/2010/main" val="15241220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07" y="1797759"/>
            <a:ext cx="9107424" cy="2133600"/>
          </a:xfrm>
        </p:spPr>
        <p:txBody>
          <a:bodyPr anchor="ctr">
            <a:noAutofit/>
          </a:bodyPr>
          <a:lstStyle/>
          <a:p>
            <a: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Examination of </a:t>
            </a:r>
            <a:b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br>
            <a:r>
              <a:rPr lang="en-US" sz="35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Sebo v. American Assur. Home Co., Inc.</a:t>
            </a:r>
            <a: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 </a:t>
            </a:r>
            <a:r>
              <a:rPr lang="en-US" sz="36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208 So. 3d 694</a:t>
            </a:r>
            <a:r>
              <a:rPr lang="en-US" sz="3600" b="1" cap="none" dirty="0"/>
              <a:t> </a:t>
            </a:r>
            <a: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(Fla. December 1, 2016): </a:t>
            </a:r>
            <a:b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br>
            <a:r>
              <a:rPr lang="en-US" sz="35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Calibri" panose="020F0502020204030204" pitchFamily="34" charset="0"/>
                <a:cs typeface="Arial" panose="020B0604020202020204" pitchFamily="34" charset="0"/>
              </a:rPr>
              <a:t>Is There Insurance Coverage for Construction Defects under a Homeowner’s Insurance Policy?</a:t>
            </a:r>
            <a:r>
              <a:rPr lang="en-US" sz="3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1" y="133470"/>
            <a:ext cx="9131807" cy="685800"/>
          </a:xfrm>
        </p:spPr>
        <p:txBody>
          <a:bodyPr>
            <a:noAutofit/>
          </a:bodyPr>
          <a:lstStyle/>
          <a:p>
            <a:pPr algn="r">
              <a:lnSpc>
                <a:spcPct val="100000"/>
              </a:lnSpc>
              <a:spcBef>
                <a:spcPts val="0"/>
              </a:spcBef>
            </a:pPr>
            <a:r>
              <a:rPr lang="en-US" sz="30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Fla Bar </a:t>
            </a:r>
            <a:r>
              <a:rPr lang="en-US" sz="3000" b="1" cap="none"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RPPTL</a:t>
            </a:r>
            <a:r>
              <a:rPr lang="en-US" sz="30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Construction Law Committee</a:t>
            </a:r>
          </a:p>
          <a:p>
            <a:pPr algn="r">
              <a:lnSpc>
                <a:spcPct val="100000"/>
              </a:lnSpc>
              <a:spcBef>
                <a:spcPts val="0"/>
              </a:spcBef>
            </a:pPr>
            <a:r>
              <a:rPr lang="en-US" sz="30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August 4, 2017</a:t>
            </a:r>
          </a:p>
        </p:txBody>
      </p:sp>
      <p:sp>
        <p:nvSpPr>
          <p:cNvPr id="7" name="TextBox 6"/>
          <p:cNvSpPr txBox="1"/>
          <p:nvPr/>
        </p:nvSpPr>
        <p:spPr>
          <a:xfrm>
            <a:off x="152399" y="4909848"/>
            <a:ext cx="9067800" cy="1415772"/>
          </a:xfrm>
          <a:prstGeom prst="rect">
            <a:avLst/>
          </a:prstGeom>
          <a:noFill/>
        </p:spPr>
        <p:txBody>
          <a:bodyPr wrap="square" rtlCol="0">
            <a:spAutoFit/>
          </a:bodyPr>
          <a:lstStyle/>
          <a:p>
            <a:pPr algn="ctr"/>
            <a:r>
              <a:rPr lang="en-US" sz="25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David A. </a:t>
            </a:r>
            <a:r>
              <a:rPr lang="en-US" sz="2500" b="1" dirty="0" err="1">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Zulian</a:t>
            </a:r>
            <a:r>
              <a:rPr lang="en-US" sz="25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Esq.</a:t>
            </a:r>
          </a:p>
          <a:p>
            <a:pPr algn="ctr"/>
            <a:r>
              <a:rPr lang="en-US" sz="25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Debbie Sines Crockett, Esq.</a:t>
            </a:r>
          </a:p>
          <a:p>
            <a:pPr algn="ctr"/>
            <a:r>
              <a:rPr lang="en-US"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p>
          <a:p>
            <a:pPr algn="ctr"/>
            <a:endParaRPr lang="en-US"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l="12426" t="44427" r="13043" b="3526"/>
          <a:stretch/>
        </p:blipFill>
        <p:spPr>
          <a:xfrm>
            <a:off x="2781299" y="5711971"/>
            <a:ext cx="3810001" cy="1011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
            <a:ext cx="7773338" cy="762000"/>
          </a:xfrm>
        </p:spPr>
        <p:txBody>
          <a:bodyPr>
            <a:normAutofit/>
          </a:bodyPr>
          <a:lstStyle/>
          <a:p>
            <a:pPr algn="ctr"/>
            <a:r>
              <a:rPr lang="en-US" sz="4400" b="1" cap="none" dirty="0">
                <a:ln w="0"/>
                <a:solidFill>
                  <a:schemeClr val="accent1"/>
                </a:solidFill>
                <a:effectLst>
                  <a:outerShdw blurRad="38100" dist="25400" dir="5400000" algn="ctr" rotWithShape="0">
                    <a:srgbClr val="6E747A">
                      <a:alpha val="43000"/>
                    </a:srgbClr>
                  </a:outerShdw>
                </a:effectLst>
              </a:rPr>
              <a:t>FL SC Appeal</a:t>
            </a:r>
          </a:p>
        </p:txBody>
      </p:sp>
      <p:sp>
        <p:nvSpPr>
          <p:cNvPr id="3" name="Content Placeholder 2"/>
          <p:cNvSpPr>
            <a:spLocks noGrp="1"/>
          </p:cNvSpPr>
          <p:nvPr>
            <p:ph sz="quarter" idx="13"/>
          </p:nvPr>
        </p:nvSpPr>
        <p:spPr>
          <a:xfrm>
            <a:off x="6096" y="768096"/>
            <a:ext cx="9144000" cy="6089903"/>
          </a:xfrm>
        </p:spPr>
        <p:txBody>
          <a:bodyPr>
            <a:normAutofit fontScale="47500" lnSpcReduction="20000"/>
          </a:bodyPr>
          <a:lstStyle/>
          <a:p>
            <a:pPr marL="0" indent="0" algn="ctr">
              <a:lnSpc>
                <a:spcPct val="120000"/>
              </a:lnSpc>
              <a:spcBef>
                <a:spcPts val="0"/>
              </a:spcBef>
              <a:buNone/>
            </a:pPr>
            <a:r>
              <a:rPr lang="en-US" sz="5800" b="1" i="1" cap="none" dirty="0">
                <a:latin typeface="Arial" panose="020B0604020202020204" pitchFamily="34" charset="0"/>
                <a:cs typeface="Arial" panose="020B0604020202020204" pitchFamily="34" charset="0"/>
              </a:rPr>
              <a:t>Sebo v. Am. Home Assur. Co., Inc</a:t>
            </a:r>
            <a:r>
              <a:rPr lang="en-US" sz="5800" b="1" u="sng" cap="none" dirty="0">
                <a:latin typeface="Arial" panose="020B0604020202020204" pitchFamily="34" charset="0"/>
                <a:cs typeface="Arial" panose="020B0604020202020204" pitchFamily="34" charset="0"/>
              </a:rPr>
              <a:t>.</a:t>
            </a:r>
            <a:r>
              <a:rPr lang="en-US" sz="5800" b="1" cap="none" dirty="0">
                <a:latin typeface="Arial" panose="020B0604020202020204" pitchFamily="34" charset="0"/>
                <a:cs typeface="Arial" panose="020B0604020202020204" pitchFamily="34" charset="0"/>
              </a:rPr>
              <a:t>, </a:t>
            </a:r>
          </a:p>
          <a:p>
            <a:pPr marL="0" indent="0" algn="ctr">
              <a:spcBef>
                <a:spcPts val="0"/>
              </a:spcBef>
              <a:buNone/>
            </a:pPr>
            <a:r>
              <a:rPr lang="en-US" sz="6000" b="1" dirty="0"/>
              <a:t>208 S</a:t>
            </a:r>
            <a:r>
              <a:rPr lang="en-US" sz="6000" b="1" cap="none" dirty="0"/>
              <a:t>o. 3d 694 </a:t>
            </a:r>
            <a:r>
              <a:rPr lang="sv-SE" sz="5800" b="1" cap="none" dirty="0">
                <a:latin typeface="Arial" panose="020B0604020202020204" pitchFamily="34" charset="0"/>
                <a:cs typeface="Arial" panose="020B0604020202020204" pitchFamily="34" charset="0"/>
              </a:rPr>
              <a:t>(Fla. December 1, 2016)</a:t>
            </a:r>
          </a:p>
          <a:p>
            <a:pPr marL="0" indent="0" algn="ctr">
              <a:lnSpc>
                <a:spcPct val="120000"/>
              </a:lnSpc>
              <a:spcBef>
                <a:spcPts val="0"/>
              </a:spcBef>
              <a:buNone/>
            </a:pPr>
            <a:endParaRPr lang="en-US" sz="2300" b="1" cap="none" dirty="0">
              <a:latin typeface="Arial" panose="020B0604020202020204" pitchFamily="34" charset="0"/>
              <a:cs typeface="Arial" panose="020B0604020202020204" pitchFamily="34" charset="0"/>
            </a:endParaRPr>
          </a:p>
          <a:p>
            <a:pPr>
              <a:lnSpc>
                <a:spcPct val="120000"/>
              </a:lnSpc>
              <a:spcBef>
                <a:spcPts val="0"/>
              </a:spcBef>
            </a:pPr>
            <a:r>
              <a:rPr lang="en-US" sz="5800" cap="none" dirty="0">
                <a:latin typeface="Arial" panose="020B0604020202020204" pitchFamily="34" charset="0"/>
                <a:cs typeface="Arial" panose="020B0604020202020204" pitchFamily="34" charset="0"/>
              </a:rPr>
              <a:t>Quashes 2</a:t>
            </a:r>
            <a:r>
              <a:rPr lang="en-US" sz="5800" cap="none" baseline="30000" dirty="0">
                <a:latin typeface="Arial" panose="020B0604020202020204" pitchFamily="34" charset="0"/>
                <a:cs typeface="Arial" panose="020B0604020202020204" pitchFamily="34" charset="0"/>
              </a:rPr>
              <a:t>nd</a:t>
            </a:r>
            <a:r>
              <a:rPr lang="en-US" sz="5800" cap="none" dirty="0">
                <a:latin typeface="Arial" panose="020B0604020202020204" pitchFamily="34" charset="0"/>
                <a:cs typeface="Arial" panose="020B0604020202020204" pitchFamily="34" charset="0"/>
              </a:rPr>
              <a:t> </a:t>
            </a:r>
            <a:r>
              <a:rPr lang="en-US" sz="5800" cap="none" dirty="0" err="1">
                <a:latin typeface="Arial" panose="020B0604020202020204" pitchFamily="34" charset="0"/>
                <a:cs typeface="Arial" panose="020B0604020202020204" pitchFamily="34" charset="0"/>
              </a:rPr>
              <a:t>DCA</a:t>
            </a:r>
            <a:r>
              <a:rPr lang="en-US" sz="5800" cap="none" dirty="0">
                <a:latin typeface="Arial" panose="020B0604020202020204" pitchFamily="34" charset="0"/>
                <a:cs typeface="Arial" panose="020B0604020202020204" pitchFamily="34" charset="0"/>
              </a:rPr>
              <a:t> Opinion</a:t>
            </a:r>
          </a:p>
          <a:p>
            <a:pPr>
              <a:lnSpc>
                <a:spcPct val="120000"/>
              </a:lnSpc>
              <a:spcBef>
                <a:spcPts val="0"/>
              </a:spcBef>
            </a:pPr>
            <a:r>
              <a:rPr lang="en-US" sz="5800" cap="none" dirty="0">
                <a:latin typeface="Arial" panose="020B0604020202020204" pitchFamily="34" charset="0"/>
                <a:cs typeface="Arial" panose="020B0604020202020204" pitchFamily="34" charset="0"/>
              </a:rPr>
              <a:t>Follows </a:t>
            </a:r>
            <a:r>
              <a:rPr lang="en-US" sz="5800" i="1" cap="none" dirty="0">
                <a:latin typeface="Arial" panose="020B0604020202020204" pitchFamily="34" charset="0"/>
                <a:cs typeface="Arial" panose="020B0604020202020204" pitchFamily="34" charset="0"/>
              </a:rPr>
              <a:t>Wallach v. Rosenber</a:t>
            </a:r>
            <a:r>
              <a:rPr lang="en-US" sz="5800" cap="none" dirty="0">
                <a:latin typeface="Arial" panose="020B0604020202020204" pitchFamily="34" charset="0"/>
                <a:cs typeface="Arial" panose="020B0604020202020204" pitchFamily="34" charset="0"/>
              </a:rPr>
              <a:t>g, 527 So. 2d 1386 (Fla. 3d </a:t>
            </a:r>
            <a:r>
              <a:rPr lang="en-US" sz="5800" cap="none" dirty="0" err="1">
                <a:latin typeface="Arial" panose="020B0604020202020204" pitchFamily="34" charset="0"/>
                <a:cs typeface="Arial" panose="020B0604020202020204" pitchFamily="34" charset="0"/>
              </a:rPr>
              <a:t>DCA</a:t>
            </a:r>
            <a:r>
              <a:rPr lang="en-US" sz="5800" cap="none" dirty="0">
                <a:latin typeface="Arial" panose="020B0604020202020204" pitchFamily="34" charset="0"/>
                <a:cs typeface="Arial" panose="020B0604020202020204" pitchFamily="34" charset="0"/>
              </a:rPr>
              <a:t> 1988)</a:t>
            </a:r>
          </a:p>
          <a:p>
            <a:pPr marL="0" indent="0">
              <a:lnSpc>
                <a:spcPct val="120000"/>
              </a:lnSpc>
              <a:spcBef>
                <a:spcPts val="0"/>
              </a:spcBef>
              <a:buNone/>
            </a:pPr>
            <a:endParaRPr lang="en-US" sz="2100" u="sng" cap="none"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9300" b="1" cap="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Applies the </a:t>
            </a:r>
          </a:p>
          <a:p>
            <a:pPr marL="0" indent="0" algn="ctr">
              <a:lnSpc>
                <a:spcPct val="120000"/>
              </a:lnSpc>
              <a:spcBef>
                <a:spcPts val="0"/>
              </a:spcBef>
              <a:buNone/>
            </a:pPr>
            <a:r>
              <a:rPr lang="en-US" sz="9300" b="1" cap="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Concurrent Causation Doctrine</a:t>
            </a:r>
          </a:p>
          <a:p>
            <a:pPr marL="0" indent="0">
              <a:lnSpc>
                <a:spcPct val="120000"/>
              </a:lnSpc>
              <a:spcBef>
                <a:spcPts val="0"/>
              </a:spcBef>
              <a:buNone/>
            </a:pPr>
            <a:endParaRPr lang="en-US" sz="5800" b="1" cap="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0000"/>
              </a:lnSpc>
              <a:spcBef>
                <a:spcPts val="0"/>
              </a:spcBef>
            </a:pPr>
            <a:r>
              <a:rPr lang="en-US" sz="5800" cap="none" dirty="0">
                <a:latin typeface="Arial" panose="020B0604020202020204" pitchFamily="34" charset="0"/>
                <a:cs typeface="Arial" panose="020B0604020202020204" pitchFamily="34" charset="0"/>
              </a:rPr>
              <a:t>Current Case Status: </a:t>
            </a:r>
          </a:p>
          <a:p>
            <a:pPr lvl="1">
              <a:lnSpc>
                <a:spcPct val="120000"/>
              </a:lnSpc>
              <a:spcBef>
                <a:spcPts val="0"/>
              </a:spcBef>
            </a:pPr>
            <a:r>
              <a:rPr lang="en-US" sz="5100" cap="none" dirty="0">
                <a:latin typeface="Arial" panose="020B0604020202020204" pitchFamily="34" charset="0"/>
                <a:cs typeface="Arial" panose="020B0604020202020204" pitchFamily="34" charset="0"/>
              </a:rPr>
              <a:t>2/6/17: 	Mandate issued - remanded to the 2</a:t>
            </a:r>
            <a:r>
              <a:rPr lang="en-US" sz="5100" cap="none" baseline="30000" dirty="0">
                <a:latin typeface="Arial" panose="020B0604020202020204" pitchFamily="34" charset="0"/>
                <a:cs typeface="Arial" panose="020B0604020202020204" pitchFamily="34" charset="0"/>
              </a:rPr>
              <a:t>nd</a:t>
            </a:r>
            <a:r>
              <a:rPr lang="en-US" sz="5100" cap="none" dirty="0">
                <a:latin typeface="Arial" panose="020B0604020202020204" pitchFamily="34" charset="0"/>
                <a:cs typeface="Arial" panose="020B0604020202020204" pitchFamily="34" charset="0"/>
              </a:rPr>
              <a:t> </a:t>
            </a:r>
            <a:r>
              <a:rPr lang="en-US" sz="5100" cap="none" dirty="0" err="1">
                <a:latin typeface="Arial" panose="020B0604020202020204" pitchFamily="34" charset="0"/>
                <a:cs typeface="Arial" panose="020B0604020202020204" pitchFamily="34" charset="0"/>
              </a:rPr>
              <a:t>DCA</a:t>
            </a:r>
            <a:endParaRPr lang="en-US" sz="5100" cap="none" dirty="0">
              <a:latin typeface="Arial" panose="020B0604020202020204" pitchFamily="34" charset="0"/>
              <a:cs typeface="Arial" panose="020B0604020202020204" pitchFamily="34" charset="0"/>
            </a:endParaRPr>
          </a:p>
          <a:p>
            <a:pPr lvl="1">
              <a:lnSpc>
                <a:spcPct val="120000"/>
              </a:lnSpc>
              <a:spcBef>
                <a:spcPts val="0"/>
              </a:spcBef>
            </a:pPr>
            <a:r>
              <a:rPr lang="en-US" sz="5100" cap="none" dirty="0">
                <a:latin typeface="Arial" panose="020B0604020202020204" pitchFamily="34" charset="0"/>
                <a:cs typeface="Arial" panose="020B0604020202020204" pitchFamily="34" charset="0"/>
              </a:rPr>
              <a:t>7/19/17: 2</a:t>
            </a:r>
            <a:r>
              <a:rPr lang="en-US" sz="5100" cap="none" baseline="30000" dirty="0">
                <a:latin typeface="Arial" panose="020B0604020202020204" pitchFamily="34" charset="0"/>
                <a:cs typeface="Arial" panose="020B0604020202020204" pitchFamily="34" charset="0"/>
              </a:rPr>
              <a:t>nd</a:t>
            </a:r>
            <a:r>
              <a:rPr lang="en-US" sz="5100" cap="none" dirty="0">
                <a:latin typeface="Arial" panose="020B0604020202020204" pitchFamily="34" charset="0"/>
                <a:cs typeface="Arial" panose="020B0604020202020204" pitchFamily="34" charset="0"/>
              </a:rPr>
              <a:t> </a:t>
            </a:r>
            <a:r>
              <a:rPr lang="en-US" sz="5100" cap="none" dirty="0" err="1">
                <a:latin typeface="Arial" panose="020B0604020202020204" pitchFamily="34" charset="0"/>
                <a:cs typeface="Arial" panose="020B0604020202020204" pitchFamily="34" charset="0"/>
              </a:rPr>
              <a:t>DCA</a:t>
            </a:r>
            <a:r>
              <a:rPr lang="en-US" sz="5100" cap="none" dirty="0">
                <a:latin typeface="Arial" panose="020B0604020202020204" pitchFamily="34" charset="0"/>
                <a:cs typeface="Arial" panose="020B0604020202020204" pitchFamily="34" charset="0"/>
              </a:rPr>
              <a:t> remanded to the Trial Court </a:t>
            </a:r>
          </a:p>
          <a:p>
            <a:pPr>
              <a:lnSpc>
                <a:spcPct val="120000"/>
              </a:lnSpc>
              <a:spcBef>
                <a:spcPts val="0"/>
              </a:spcBef>
            </a:pPr>
            <a:endParaRPr lang="en-US" sz="3600" cap="none" dirty="0">
              <a:latin typeface="Arial" panose="020B0604020202020204" pitchFamily="34" charset="0"/>
              <a:cs typeface="Arial" panose="020B0604020202020204" pitchFamily="34" charset="0"/>
            </a:endParaRPr>
          </a:p>
          <a:p>
            <a:pPr>
              <a:lnSpc>
                <a:spcPct val="120000"/>
              </a:lnSpc>
              <a:spcBef>
                <a:spcPts val="0"/>
              </a:spcBef>
            </a:pPr>
            <a:endParaRPr lang="en-US" sz="36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2426" t="44427" r="13043" b="22358"/>
          <a:stretch/>
        </p:blipFill>
        <p:spPr>
          <a:xfrm>
            <a:off x="7327393" y="6430768"/>
            <a:ext cx="1822703" cy="380807"/>
          </a:xfrm>
          <a:prstGeom prst="rect">
            <a:avLst/>
          </a:prstGeom>
        </p:spPr>
      </p:pic>
      <p:sp>
        <p:nvSpPr>
          <p:cNvPr id="5" name="Slide Number Placeholder 4"/>
          <p:cNvSpPr>
            <a:spLocks noGrp="1"/>
          </p:cNvSpPr>
          <p:nvPr>
            <p:ph type="sldNum" sz="quarter" idx="12"/>
          </p:nvPr>
        </p:nvSpPr>
        <p:spPr/>
        <p:txBody>
          <a:bodyPr/>
          <a:lstStyle/>
          <a:p>
            <a:fld id="{1A1554AB-7FDC-4E07-92B9-3BADE98C3CDB}" type="slidenum">
              <a:rPr lang="en-US" smtClean="0"/>
              <a:pPr/>
              <a:t>10</a:t>
            </a:fld>
            <a:endParaRPr lang="en-US"/>
          </a:p>
        </p:txBody>
      </p:sp>
    </p:spTree>
    <p:extLst>
      <p:ext uri="{BB962C8B-B14F-4D97-AF65-F5344CB8AC3E}">
        <p14:creationId xmlns:p14="http://schemas.microsoft.com/office/powerpoint/2010/main" val="337205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5" name="Rectangle 4"/>
          <p:cNvSpPr/>
          <p:nvPr/>
        </p:nvSpPr>
        <p:spPr>
          <a:xfrm>
            <a:off x="12192" y="30480"/>
            <a:ext cx="9150096" cy="707886"/>
          </a:xfrm>
          <a:prstGeom prst="rect">
            <a:avLst/>
          </a:prstGeom>
        </p:spPr>
        <p:txBody>
          <a:bodyPr wrap="square" anchor="ctr">
            <a:spAutoFit/>
          </a:bodyPr>
          <a:lstStyle/>
          <a:p>
            <a:pPr algn="ctr"/>
            <a:r>
              <a:rPr lang="en-US" sz="40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Concurrent Cause Doctrine (CCD)</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9" name="Rectangle 8"/>
          <p:cNvSpPr/>
          <p:nvPr/>
        </p:nvSpPr>
        <p:spPr>
          <a:xfrm>
            <a:off x="-6096" y="914400"/>
            <a:ext cx="9150096" cy="6247864"/>
          </a:xfrm>
          <a:prstGeom prst="rect">
            <a:avLst/>
          </a:prstGeom>
        </p:spPr>
        <p:txBody>
          <a:bodyPr wrap="square">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 or More Identifiable Causes</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Least 1 Is Covered</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&amp; </a:t>
            </a: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Least 1 Is Excluded</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Independent</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of Each Other</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Contribute to a Single Loss</a:t>
            </a:r>
          </a:p>
          <a:p>
            <a:pPr algn="ct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15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4482"/>
          </a:xfrm>
          <a:ex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Hurricane Sandy, Rita &amp; Katrina </a:t>
            </a:r>
          </a:p>
        </p:txBody>
      </p:sp>
      <p:graphicFrame>
        <p:nvGraphicFramePr>
          <p:cNvPr id="4" name="Content Placeholder 3"/>
          <p:cNvGraphicFramePr>
            <a:graphicFrameLocks noGrp="1"/>
          </p:cNvGraphicFramePr>
          <p:nvPr>
            <p:ph sz="quarter" idx="13"/>
          </p:nvPr>
        </p:nvGraphicFramePr>
        <p:xfrm>
          <a:off x="76200" y="1600200"/>
          <a:ext cx="8991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618760746"/>
              </p:ext>
            </p:extLst>
          </p:nvPr>
        </p:nvGraphicFramePr>
        <p:xfrm>
          <a:off x="0" y="1600200"/>
          <a:ext cx="9144000"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rotWithShape="1">
          <a:blip r:embed="rId13"/>
          <a:srcRect l="12426" t="44427" r="13043" b="22358"/>
          <a:stretch/>
        </p:blipFill>
        <p:spPr>
          <a:xfrm>
            <a:off x="7327393" y="6430768"/>
            <a:ext cx="1822703" cy="380807"/>
          </a:xfrm>
          <a:prstGeom prst="rect">
            <a:avLst/>
          </a:prstGeom>
        </p:spPr>
      </p:pic>
      <p:sp>
        <p:nvSpPr>
          <p:cNvPr id="6" name="Slide Number Placeholder 5"/>
          <p:cNvSpPr>
            <a:spLocks noGrp="1"/>
          </p:cNvSpPr>
          <p:nvPr>
            <p:ph type="sldNum" sz="quarter" idx="12"/>
          </p:nvPr>
        </p:nvSpPr>
        <p:spPr/>
        <p:txBody>
          <a:bodyPr/>
          <a:lstStyle/>
          <a:p>
            <a:fld id="{1A1554AB-7FDC-4E07-92B9-3BADE98C3CDB}" type="slidenum">
              <a:rPr lang="en-US" smtClean="0"/>
              <a:pPr/>
              <a:t>12</a:t>
            </a:fld>
            <a:endParaRPr lang="en-US"/>
          </a:p>
        </p:txBody>
      </p:sp>
    </p:spTree>
    <p:extLst>
      <p:ext uri="{BB962C8B-B14F-4D97-AF65-F5344CB8AC3E}">
        <p14:creationId xmlns:p14="http://schemas.microsoft.com/office/powerpoint/2010/main" val="99392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600"/>
          </a:xfrm>
        </p:spPr>
        <p:txBody>
          <a:bodyPr anchor="t">
            <a:noAutofit/>
          </a:bodyPr>
          <a:lstStyle/>
          <a:p>
            <a:r>
              <a:rPr lang="en-US" sz="3300" i="1" cap="none" dirty="0">
                <a:latin typeface="Arial" panose="020B0604020202020204" pitchFamily="34" charset="0"/>
                <a:cs typeface="Arial" panose="020B0604020202020204" pitchFamily="34" charset="0"/>
              </a:rPr>
              <a:t>State Farm v. </a:t>
            </a:r>
            <a:r>
              <a:rPr lang="en-US" sz="3300" i="1" cap="none" dirty="0" err="1">
                <a:latin typeface="Arial" panose="020B0604020202020204" pitchFamily="34" charset="0"/>
                <a:cs typeface="Arial" panose="020B0604020202020204" pitchFamily="34" charset="0"/>
              </a:rPr>
              <a:t>Rigsby</a:t>
            </a:r>
            <a:r>
              <a:rPr lang="en-US" sz="3300" dirty="0">
                <a:latin typeface="Arial" panose="020B0604020202020204" pitchFamily="34" charset="0"/>
                <a:cs typeface="Arial" panose="020B0604020202020204" pitchFamily="34" charset="0"/>
              </a:rPr>
              <a:t>,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137 S. C</a:t>
            </a:r>
            <a:r>
              <a:rPr lang="en-US" sz="3300" cap="none" dirty="0">
                <a:latin typeface="Arial" panose="020B0604020202020204" pitchFamily="34" charset="0"/>
                <a:cs typeface="Arial" panose="020B0604020202020204" pitchFamily="34" charset="0"/>
              </a:rPr>
              <a:t>t</a:t>
            </a:r>
            <a:r>
              <a:rPr lang="en-US" sz="3300" dirty="0">
                <a:latin typeface="Arial" panose="020B0604020202020204" pitchFamily="34" charset="0"/>
                <a:cs typeface="Arial" panose="020B0604020202020204" pitchFamily="34" charset="0"/>
              </a:rPr>
              <a:t>. 436 (</a:t>
            </a:r>
            <a:r>
              <a:rPr lang="en-US" sz="3300" cap="none" dirty="0">
                <a:latin typeface="Arial" panose="020B0604020202020204" pitchFamily="34" charset="0"/>
                <a:cs typeface="Arial" panose="020B0604020202020204" pitchFamily="34" charset="0"/>
              </a:rPr>
              <a:t>Dec</a:t>
            </a:r>
            <a:r>
              <a:rPr lang="en-US" sz="3300" dirty="0">
                <a:latin typeface="Arial" panose="020B0604020202020204" pitchFamily="34" charset="0"/>
                <a:cs typeface="Arial" panose="020B0604020202020204" pitchFamily="34" charset="0"/>
              </a:rPr>
              <a:t>. 6, 2016)</a:t>
            </a:r>
            <a:br>
              <a:rPr lang="en-US" sz="3300" dirty="0">
                <a:latin typeface="Arial" panose="020B0604020202020204" pitchFamily="34" charset="0"/>
                <a:cs typeface="Arial" panose="020B0604020202020204" pitchFamily="34" charset="0"/>
              </a:rPr>
            </a:br>
            <a:endParaRPr lang="en-US" sz="33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3"/>
          </p:nvPr>
        </p:nvSpPr>
        <p:spPr>
          <a:xfrm>
            <a:off x="0" y="990600"/>
            <a:ext cx="9144000" cy="5867400"/>
          </a:xfrm>
        </p:spPr>
        <p:txBody>
          <a:bodyPr>
            <a:noAutofit/>
          </a:bodyPr>
          <a:lstStyle/>
          <a:p>
            <a:pPr algn="just">
              <a:lnSpc>
                <a:spcPct val="100000"/>
              </a:lnSpc>
              <a:spcBef>
                <a:spcPts val="0"/>
              </a:spcBef>
            </a:pPr>
            <a:r>
              <a:rPr lang="en-US" sz="2800" cap="none" dirty="0">
                <a:latin typeface="Arial" panose="020B0604020202020204" pitchFamily="34" charset="0"/>
                <a:cs typeface="Arial" panose="020B0604020202020204" pitchFamily="34" charset="0"/>
              </a:rPr>
              <a:t>Hurricane Katrina </a:t>
            </a:r>
          </a:p>
          <a:p>
            <a:pPr algn="just">
              <a:lnSpc>
                <a:spcPct val="100000"/>
              </a:lnSpc>
              <a:spcBef>
                <a:spcPts val="0"/>
              </a:spcBef>
            </a:pPr>
            <a:r>
              <a:rPr lang="en-US" sz="2800" cap="none" dirty="0">
                <a:latin typeface="Arial" panose="020B0604020202020204" pitchFamily="34" charset="0"/>
                <a:cs typeface="Arial" panose="020B0604020202020204" pitchFamily="34" charset="0"/>
              </a:rPr>
              <a:t>Claims handlers filed suit against State Farm under False Claims Act.</a:t>
            </a:r>
          </a:p>
          <a:p>
            <a:pPr algn="just">
              <a:lnSpc>
                <a:spcPct val="100000"/>
              </a:lnSpc>
              <a:spcBef>
                <a:spcPts val="0"/>
              </a:spcBef>
            </a:pPr>
            <a:r>
              <a:rPr lang="en-US" sz="2800" cap="none" dirty="0">
                <a:latin typeface="Arial" panose="020B0604020202020204" pitchFamily="34" charset="0"/>
                <a:cs typeface="Arial" panose="020B0604020202020204" pitchFamily="34" charset="0"/>
              </a:rPr>
              <a:t>$3.6M Jury verdict against State Farm, included treble damages award, plus fees. </a:t>
            </a:r>
          </a:p>
          <a:p>
            <a:pPr algn="just">
              <a:lnSpc>
                <a:spcPct val="100000"/>
              </a:lnSpc>
              <a:spcBef>
                <a:spcPts val="0"/>
              </a:spcBef>
            </a:pPr>
            <a:r>
              <a:rPr lang="en-US" sz="2800" b="1" cap="none" dirty="0">
                <a:latin typeface="Arial" panose="020B0604020202020204" pitchFamily="34" charset="0"/>
                <a:cs typeface="Arial" panose="020B0604020202020204" pitchFamily="34" charset="0"/>
              </a:rPr>
              <a:t>Clams handlers allegedly instructed by State Farm to misclassify wind damage as flood damage in order to shift State Farm’s liability onto the federal government – flood policies</a:t>
            </a:r>
            <a:r>
              <a:rPr lang="en-US" sz="2800" cap="none" dirty="0">
                <a:latin typeface="Arial" panose="020B0604020202020204" pitchFamily="34" charset="0"/>
                <a:cs typeface="Arial" panose="020B0604020202020204" pitchFamily="34" charset="0"/>
              </a:rPr>
              <a:t>. </a:t>
            </a:r>
          </a:p>
          <a:p>
            <a:pPr algn="just">
              <a:lnSpc>
                <a:spcPct val="100000"/>
              </a:lnSpc>
              <a:spcBef>
                <a:spcPts val="0"/>
              </a:spcBef>
            </a:pPr>
            <a:r>
              <a:rPr lang="en-US" sz="2800" cap="none" dirty="0">
                <a:latin typeface="Arial" panose="020B0604020202020204" pitchFamily="34" charset="0"/>
                <a:cs typeface="Arial" panose="020B0604020202020204" pitchFamily="34" charset="0"/>
              </a:rPr>
              <a:t>SCOTUS ruled district court did not abuse its discretion in not dismissing the action even though claimants violated the </a:t>
            </a:r>
            <a:r>
              <a:rPr lang="en-US" sz="2800" cap="none" dirty="0" err="1">
                <a:latin typeface="Arial" panose="020B0604020202020204" pitchFamily="34" charset="0"/>
                <a:cs typeface="Arial" panose="020B0604020202020204" pitchFamily="34" charset="0"/>
              </a:rPr>
              <a:t>FCA</a:t>
            </a:r>
            <a:r>
              <a:rPr lang="en-US" sz="2800" cap="none" dirty="0">
                <a:latin typeface="Arial" panose="020B0604020202020204" pitchFamily="34" charset="0"/>
                <a:cs typeface="Arial" panose="020B0604020202020204" pitchFamily="34" charset="0"/>
              </a:rPr>
              <a:t> by revealing the complaint against state farm to media while still under seal.</a:t>
            </a:r>
          </a:p>
        </p:txBody>
      </p:sp>
      <p:sp>
        <p:nvSpPr>
          <p:cNvPr id="5" name="Slide Number Placeholder 4"/>
          <p:cNvSpPr>
            <a:spLocks noGrp="1"/>
          </p:cNvSpPr>
          <p:nvPr>
            <p:ph type="sldNum" sz="quarter" idx="12"/>
          </p:nvPr>
        </p:nvSpPr>
        <p:spPr>
          <a:xfrm>
            <a:off x="8077200" y="6400800"/>
            <a:ext cx="573161" cy="365125"/>
          </a:xfrm>
        </p:spPr>
        <p:txBody>
          <a:bodyPr/>
          <a:lstStyle/>
          <a:p>
            <a:fld id="{1A1554AB-7FDC-4E07-92B9-3BADE98C3CDB}" type="slidenum">
              <a:rPr lang="en-US" smtClean="0"/>
              <a:pPr/>
              <a:t>13</a:t>
            </a:fld>
            <a:endParaRPr lang="en-US" dirty="0"/>
          </a:p>
        </p:txBody>
      </p:sp>
    </p:spTree>
    <p:extLst>
      <p:ext uri="{BB962C8B-B14F-4D97-AF65-F5344CB8AC3E}">
        <p14:creationId xmlns:p14="http://schemas.microsoft.com/office/powerpoint/2010/main" val="241706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a:extLst/>
        </p:spPr>
        <p:txBody>
          <a:bodyPr>
            <a:noAutofit/>
          </a:bodyPr>
          <a:lstStyle/>
          <a:p>
            <a:pPr algn="ctr" eaLnBrk="1" fontAlgn="auto" hangingPunct="1">
              <a:spcAft>
                <a:spcPts val="0"/>
              </a:spcAft>
              <a:defRPr/>
            </a:pPr>
            <a:r>
              <a:rPr lang="en-US" sz="4400" b="1" cap="none" dirty="0">
                <a:ln w="0"/>
                <a:solidFill>
                  <a:schemeClr val="accent1"/>
                </a:solidFill>
                <a:effectLst>
                  <a:outerShdw blurRad="38100" dist="25400" dir="5400000" algn="ctr" rotWithShape="0">
                    <a:srgbClr val="6E747A">
                      <a:alpha val="43000"/>
                    </a:srgbClr>
                  </a:outerShdw>
                </a:effectLst>
              </a:rPr>
              <a:t>CCD in Florida </a:t>
            </a:r>
          </a:p>
        </p:txBody>
      </p:sp>
      <p:sp>
        <p:nvSpPr>
          <p:cNvPr id="4" name="Content Placeholder 3"/>
          <p:cNvSpPr>
            <a:spLocks noGrp="1"/>
          </p:cNvSpPr>
          <p:nvPr>
            <p:ph sz="quarter" idx="13"/>
          </p:nvPr>
        </p:nvSpPr>
        <p:spPr>
          <a:xfrm>
            <a:off x="0" y="838200"/>
            <a:ext cx="9144000" cy="6248400"/>
          </a:xfrm>
        </p:spPr>
        <p:txBody>
          <a:bodyPr>
            <a:noAutofit/>
          </a:bodyPr>
          <a:lstStyle/>
          <a:p>
            <a:pPr marL="287338" indent="-287338" algn="just" eaLnBrk="1" fontAlgn="auto" hangingPunct="1">
              <a:spcAft>
                <a:spcPts val="0"/>
              </a:spcAft>
              <a:buFont typeface="Wingdings" pitchFamily="2" charset="2"/>
              <a:buChar char="v"/>
              <a:defRPr/>
            </a:pPr>
            <a:r>
              <a:rPr lang="en-US" sz="3200" cap="none" dirty="0">
                <a:latin typeface="Arial" panose="020B0604020202020204" pitchFamily="34" charset="0"/>
                <a:cs typeface="Arial" panose="020B0604020202020204" pitchFamily="34" charset="0"/>
              </a:rPr>
              <a:t>“Causes are </a:t>
            </a:r>
            <a:r>
              <a:rPr lang="en-US" sz="32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independent</a:t>
            </a:r>
            <a:r>
              <a:rPr lang="en-US" sz="3200" cap="none" dirty="0">
                <a:latin typeface="Arial" panose="020B0604020202020204" pitchFamily="34" charset="0"/>
                <a:cs typeface="Arial" panose="020B0604020202020204" pitchFamily="34" charset="0"/>
              </a:rPr>
              <a:t> when they are unrelated such as an </a:t>
            </a:r>
            <a:r>
              <a:rPr lang="en-US" sz="32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earthquake and a lighting strike </a:t>
            </a:r>
            <a:r>
              <a:rPr lang="en-US" sz="3200" cap="none" dirty="0">
                <a:latin typeface="Arial" panose="020B0604020202020204" pitchFamily="34" charset="0"/>
                <a:cs typeface="Arial" panose="020B0604020202020204" pitchFamily="34" charset="0"/>
              </a:rPr>
              <a:t>or a </a:t>
            </a:r>
            <a:r>
              <a:rPr lang="en-US" sz="32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windstorm and wood rot</a:t>
            </a:r>
            <a:r>
              <a:rPr lang="en-US" sz="3200" cap="none" dirty="0">
                <a:latin typeface="Arial" panose="020B0604020202020204" pitchFamily="34" charset="0"/>
                <a:cs typeface="Arial" panose="020B0604020202020204" pitchFamily="34" charset="0"/>
              </a:rPr>
              <a:t>.” </a:t>
            </a:r>
          </a:p>
          <a:p>
            <a:pPr marL="287338" indent="-287338" algn="just" eaLnBrk="1" fontAlgn="auto" hangingPunct="1">
              <a:spcAft>
                <a:spcPts val="0"/>
              </a:spcAft>
              <a:buFont typeface="Wingdings" pitchFamily="2" charset="2"/>
              <a:buChar char="v"/>
              <a:defRPr/>
            </a:pPr>
            <a:r>
              <a:rPr lang="en-US" sz="3200" cap="none" dirty="0">
                <a:latin typeface="Arial" panose="020B0604020202020204" pitchFamily="34" charset="0"/>
                <a:cs typeface="Arial" panose="020B0604020202020204" pitchFamily="34" charset="0"/>
              </a:rPr>
              <a:t>Where a policy expressly insures against direct loss and damage by one element, but excludes loss or damages caused by another element, coverage extends to the entire loss even though the excluded element is a contributory cause.</a:t>
            </a:r>
          </a:p>
          <a:p>
            <a:pPr marL="287338" indent="-287338" algn="just" eaLnBrk="1" fontAlgn="auto" hangingPunct="1">
              <a:spcAft>
                <a:spcPts val="0"/>
              </a:spcAft>
              <a:buFont typeface="Wingdings" pitchFamily="2" charset="2"/>
              <a:buChar char="v"/>
              <a:defRPr/>
            </a:pPr>
            <a:r>
              <a:rPr lang="en-US" sz="2500" i="1" cap="none" dirty="0">
                <a:solidFill>
                  <a:srgbClr val="FF0000"/>
                </a:solidFill>
                <a:latin typeface="Arial" panose="020B0604020202020204" pitchFamily="34" charset="0"/>
                <a:cs typeface="Arial" panose="020B0604020202020204" pitchFamily="34" charset="0"/>
              </a:rPr>
              <a:t>Paulucci</a:t>
            </a:r>
            <a:r>
              <a:rPr lang="en-US" sz="2500" i="1" cap="none" dirty="0">
                <a:latin typeface="Arial" panose="020B0604020202020204" pitchFamily="34" charset="0"/>
                <a:cs typeface="Arial" panose="020B0604020202020204" pitchFamily="34" charset="0"/>
              </a:rPr>
              <a:t> v. Liberty</a:t>
            </a:r>
            <a:r>
              <a:rPr lang="en-US" sz="2500" cap="none" dirty="0">
                <a:latin typeface="Arial" panose="020B0604020202020204" pitchFamily="34" charset="0"/>
                <a:cs typeface="Arial" panose="020B0604020202020204" pitchFamily="34" charset="0"/>
              </a:rPr>
              <a:t>, 190 F. Supp. 2d 1312 (M.D. Fla. 2002)</a:t>
            </a:r>
          </a:p>
          <a:p>
            <a:pPr marL="320040" indent="-320040" eaLnBrk="1" fontAlgn="auto" hangingPunct="1">
              <a:spcAft>
                <a:spcPts val="0"/>
              </a:spcAft>
              <a:buFont typeface="Wingdings"/>
              <a:buChar char=""/>
              <a:defRPr/>
            </a:pPr>
            <a:endParaRPr lang="en-US" sz="3200" cap="none"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153400" y="6324600"/>
            <a:ext cx="573161" cy="365125"/>
          </a:xfrm>
        </p:spPr>
        <p:txBody>
          <a:bodyPr/>
          <a:lstStyle/>
          <a:p>
            <a:fld id="{1A1554AB-7FDC-4E07-92B9-3BADE98C3CDB}" type="slidenum">
              <a:rPr lang="en-US" smtClean="0"/>
              <a:pPr/>
              <a:t>14</a:t>
            </a:fld>
            <a:endParaRPr lang="en-US" dirty="0"/>
          </a:p>
        </p:txBody>
      </p:sp>
    </p:spTree>
    <p:extLst>
      <p:ext uri="{BB962C8B-B14F-4D97-AF65-F5344CB8AC3E}">
        <p14:creationId xmlns:p14="http://schemas.microsoft.com/office/powerpoint/2010/main" val="40851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0" y="609600"/>
            <a:ext cx="9067800" cy="6248400"/>
          </a:xfrm>
        </p:spPr>
        <p:txBody>
          <a:bodyPr>
            <a:noAutofit/>
          </a:bodyPr>
          <a:lstStyle/>
          <a:p>
            <a:pPr marL="287338" indent="-287338" algn="just">
              <a:buFont typeface="Wingdings" pitchFamily="2" charset="2"/>
              <a:buChar char="v"/>
              <a:defRPr/>
            </a:pPr>
            <a:r>
              <a:rPr lang="en-US" sz="2800" cap="none" dirty="0">
                <a:latin typeface="Arial" panose="020B0604020202020204" pitchFamily="34" charset="0"/>
                <a:cs typeface="Arial" panose="020B0604020202020204" pitchFamily="34" charset="0"/>
              </a:rPr>
              <a:t>FL’s recognition of the CCD in all-risk first party policies was uninterrupted from the time of</a:t>
            </a:r>
            <a:r>
              <a:rPr lang="en-US" sz="2800" dirty="0">
                <a:latin typeface="Arial" panose="020B0604020202020204" pitchFamily="34" charset="0"/>
                <a:cs typeface="Arial" panose="020B0604020202020204" pitchFamily="34" charset="0"/>
              </a:rPr>
              <a:t> </a:t>
            </a:r>
            <a:r>
              <a:rPr lang="en-US" sz="2800" i="1" cap="none" dirty="0">
                <a:solidFill>
                  <a:srgbClr val="FF0000"/>
                </a:solidFill>
                <a:latin typeface="Arial" panose="020B0604020202020204" pitchFamily="34" charset="0"/>
                <a:cs typeface="Arial" panose="020B0604020202020204" pitchFamily="34" charset="0"/>
              </a:rPr>
              <a:t>Wallach</a:t>
            </a:r>
            <a:r>
              <a:rPr lang="en-US" sz="2800" i="1" dirty="0">
                <a:solidFill>
                  <a:srgbClr val="FF0000"/>
                </a:solidFill>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v. </a:t>
            </a:r>
            <a:r>
              <a:rPr lang="en-US" sz="2800" i="1" cap="none" dirty="0">
                <a:latin typeface="Arial" panose="020B0604020202020204" pitchFamily="34" charset="0"/>
                <a:cs typeface="Arial" panose="020B0604020202020204" pitchFamily="34" charset="0"/>
              </a:rPr>
              <a:t>Rosenberg</a:t>
            </a:r>
            <a:r>
              <a:rPr lang="en-US" sz="2800" dirty="0">
                <a:latin typeface="Arial" panose="020B0604020202020204" pitchFamily="34" charset="0"/>
                <a:cs typeface="Arial" panose="020B0604020202020204" pitchFamily="34" charset="0"/>
              </a:rPr>
              <a:t>, 527 </a:t>
            </a:r>
            <a:r>
              <a:rPr lang="en-US" sz="2800" cap="none" dirty="0">
                <a:latin typeface="Arial" panose="020B0604020202020204" pitchFamily="34" charset="0"/>
                <a:cs typeface="Arial" panose="020B0604020202020204" pitchFamily="34" charset="0"/>
              </a:rPr>
              <a:t>So</a:t>
            </a:r>
            <a:r>
              <a:rPr lang="en-US" sz="2800" dirty="0">
                <a:latin typeface="Arial" panose="020B0604020202020204" pitchFamily="34" charset="0"/>
                <a:cs typeface="Arial" panose="020B0604020202020204" pitchFamily="34" charset="0"/>
              </a:rPr>
              <a:t>. 2</a:t>
            </a:r>
            <a:r>
              <a:rPr lang="en-US" sz="2800" cap="none" dirty="0">
                <a:latin typeface="Arial" panose="020B0604020202020204" pitchFamily="34" charset="0"/>
                <a:cs typeface="Arial" panose="020B0604020202020204" pitchFamily="34" charset="0"/>
              </a:rPr>
              <a:t>d </a:t>
            </a:r>
            <a:r>
              <a:rPr lang="en-US" sz="2800" dirty="0">
                <a:latin typeface="Arial" panose="020B0604020202020204" pitchFamily="34" charset="0"/>
                <a:cs typeface="Arial" panose="020B0604020202020204" pitchFamily="34" charset="0"/>
              </a:rPr>
              <a:t>1386 (F</a:t>
            </a:r>
            <a:r>
              <a:rPr lang="en-US" sz="2800" cap="none" dirty="0">
                <a:latin typeface="Arial" panose="020B0604020202020204" pitchFamily="34" charset="0"/>
                <a:cs typeface="Arial" panose="020B0604020202020204" pitchFamily="34" charset="0"/>
              </a:rPr>
              <a:t>la</a:t>
            </a:r>
            <a:r>
              <a:rPr lang="en-US" sz="2800" dirty="0">
                <a:latin typeface="Arial" panose="020B0604020202020204" pitchFamily="34" charset="0"/>
                <a:cs typeface="Arial" panose="020B0604020202020204" pitchFamily="34" charset="0"/>
              </a:rPr>
              <a:t>. 3</a:t>
            </a:r>
            <a:r>
              <a:rPr lang="en-US" sz="2800" cap="none" dirty="0">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DCA</a:t>
            </a:r>
            <a:r>
              <a:rPr lang="en-US" sz="2800" dirty="0">
                <a:latin typeface="Arial" panose="020B0604020202020204" pitchFamily="34" charset="0"/>
                <a:cs typeface="Arial" panose="020B0604020202020204" pitchFamily="34" charset="0"/>
              </a:rPr>
              <a:t> 1988) </a:t>
            </a:r>
            <a:r>
              <a:rPr lang="en-US" sz="2800" cap="none" dirty="0">
                <a:latin typeface="Arial" panose="020B0604020202020204" pitchFamily="34" charset="0"/>
                <a:cs typeface="Arial" panose="020B0604020202020204" pitchFamily="34" charset="0"/>
              </a:rPr>
              <a:t>decision in </a:t>
            </a:r>
            <a:r>
              <a:rPr lang="en-US" sz="2800" dirty="0">
                <a:latin typeface="Arial" panose="020B0604020202020204" pitchFamily="34" charset="0"/>
                <a:cs typeface="Arial" panose="020B0604020202020204" pitchFamily="34" charset="0"/>
              </a:rPr>
              <a:t>1988, </a:t>
            </a:r>
            <a:r>
              <a:rPr lang="en-US" sz="2800" b="1" i="1" u="sng" dirty="0">
                <a:solidFill>
                  <a:srgbClr val="FF0000"/>
                </a:solidFill>
                <a:latin typeface="Arial" panose="020B0604020202020204" pitchFamily="34" charset="0"/>
                <a:cs typeface="Arial" panose="020B0604020202020204" pitchFamily="34" charset="0"/>
              </a:rPr>
              <a:t>until</a:t>
            </a:r>
            <a:r>
              <a:rPr lang="en-US" sz="2800" dirty="0">
                <a:latin typeface="Arial" panose="020B0604020202020204" pitchFamily="34" charset="0"/>
                <a:cs typeface="Arial" panose="020B0604020202020204" pitchFamily="34" charset="0"/>
              </a:rPr>
              <a:t> </a:t>
            </a:r>
            <a:r>
              <a:rPr lang="en-US" sz="2800" i="1" cap="none" dirty="0">
                <a:latin typeface="Arial" panose="020B0604020202020204" pitchFamily="34" charset="0"/>
                <a:cs typeface="Arial" panose="020B0604020202020204" pitchFamily="34" charset="0"/>
              </a:rPr>
              <a:t>American Home Assur. Co., Inc. v. Sebo</a:t>
            </a:r>
            <a:r>
              <a:rPr lang="en-US" sz="2800" dirty="0">
                <a:latin typeface="Arial" panose="020B0604020202020204" pitchFamily="34" charset="0"/>
                <a:cs typeface="Arial" panose="020B0604020202020204" pitchFamily="34" charset="0"/>
              </a:rPr>
              <a:t>, 141 S</a:t>
            </a:r>
            <a:r>
              <a:rPr lang="en-US" sz="2800" cap="none"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 </a:t>
            </a:r>
            <a:r>
              <a:rPr lang="en-US" sz="2800" cap="none" dirty="0">
                <a:latin typeface="Arial" panose="020B0604020202020204" pitchFamily="34" charset="0"/>
                <a:cs typeface="Arial" panose="020B0604020202020204" pitchFamily="34" charset="0"/>
              </a:rPr>
              <a:t>3d 195 (Fla. 2d </a:t>
            </a:r>
            <a:r>
              <a:rPr lang="en-US" sz="2800" cap="none" dirty="0" err="1">
                <a:latin typeface="Arial" panose="020B0604020202020204" pitchFamily="34" charset="0"/>
                <a:cs typeface="Arial" panose="020B0604020202020204" pitchFamily="34" charset="0"/>
              </a:rPr>
              <a:t>DCA</a:t>
            </a:r>
            <a:r>
              <a:rPr lang="en-US" sz="2800" cap="none" dirty="0">
                <a:latin typeface="Arial" panose="020B0604020202020204" pitchFamily="34" charset="0"/>
                <a:cs typeface="Arial" panose="020B0604020202020204" pitchFamily="34" charset="0"/>
              </a:rPr>
              <a:t> 2014</a:t>
            </a:r>
            <a:r>
              <a:rPr lang="en-US" sz="2800" dirty="0">
                <a:latin typeface="Arial" panose="020B0604020202020204" pitchFamily="34" charset="0"/>
                <a:cs typeface="Arial" panose="020B0604020202020204" pitchFamily="34" charset="0"/>
              </a:rPr>
              <a:t>)</a:t>
            </a:r>
          </a:p>
          <a:p>
            <a:pPr marL="0" indent="0" algn="just" eaLnBrk="1" fontAlgn="auto" hangingPunct="1">
              <a:spcAft>
                <a:spcPts val="0"/>
              </a:spcAft>
              <a:buFont typeface="Wingdings"/>
              <a:buNone/>
              <a:defRPr/>
            </a:pPr>
            <a:endParaRPr lang="en-US" sz="1000" dirty="0">
              <a:latin typeface="Arial" panose="020B0604020202020204" pitchFamily="34" charset="0"/>
              <a:cs typeface="Arial" panose="020B0604020202020204" pitchFamily="34" charset="0"/>
            </a:endParaRPr>
          </a:p>
          <a:p>
            <a:pPr marL="287338" indent="-287338" algn="just">
              <a:buFont typeface="Wingdings" pitchFamily="2" charset="2"/>
              <a:buChar char="v"/>
              <a:defRPr/>
            </a:pPr>
            <a:r>
              <a:rPr lang="en-US" sz="1800" dirty="0">
                <a:latin typeface="Arial" panose="020B0604020202020204" pitchFamily="34" charset="0"/>
                <a:cs typeface="Arial" panose="020B0604020202020204" pitchFamily="34" charset="0"/>
              </a:rPr>
              <a:t>S</a:t>
            </a:r>
            <a:r>
              <a:rPr lang="en-US" sz="1800" cap="none" dirty="0">
                <a:latin typeface="Arial" panose="020B0604020202020204" pitchFamily="34" charset="0"/>
                <a:cs typeface="Arial" panose="020B0604020202020204" pitchFamily="34" charset="0"/>
              </a:rPr>
              <a:t>ee</a:t>
            </a:r>
            <a:r>
              <a:rPr lang="en-US" sz="1800" dirty="0">
                <a:latin typeface="Arial" panose="020B0604020202020204" pitchFamily="34" charset="0"/>
                <a:cs typeface="Arial" panose="020B0604020202020204" pitchFamily="34" charset="0"/>
              </a:rPr>
              <a:t> </a:t>
            </a:r>
            <a:r>
              <a:rPr lang="en-US" sz="1800" i="1" cap="none" dirty="0">
                <a:latin typeface="Arial" panose="020B0604020202020204" pitchFamily="34" charset="0"/>
                <a:cs typeface="Arial" panose="020B0604020202020204" pitchFamily="34" charset="0"/>
              </a:rPr>
              <a:t>Empire </a:t>
            </a:r>
            <a:r>
              <a:rPr lang="en-US" sz="1800" i="1" cap="none" dirty="0" err="1">
                <a:latin typeface="Arial" panose="020B0604020202020204" pitchFamily="34" charset="0"/>
                <a:cs typeface="Arial" panose="020B0604020202020204" pitchFamily="34" charset="0"/>
              </a:rPr>
              <a:t>Indem</a:t>
            </a:r>
            <a:r>
              <a:rPr lang="en-US" sz="1800" i="1" cap="none" dirty="0">
                <a:latin typeface="Arial" panose="020B0604020202020204" pitchFamily="34" charset="0"/>
                <a:cs typeface="Arial" panose="020B0604020202020204" pitchFamily="34" charset="0"/>
              </a:rPr>
              <a:t>. Ins. Co. v. </a:t>
            </a:r>
            <a:r>
              <a:rPr lang="en-US" sz="1800" i="1" cap="none" dirty="0" err="1">
                <a:latin typeface="Arial" panose="020B0604020202020204" pitchFamily="34" charset="0"/>
                <a:cs typeface="Arial" panose="020B0604020202020204" pitchFamily="34" charset="0"/>
              </a:rPr>
              <a:t>Winsett</a:t>
            </a:r>
            <a:r>
              <a:rPr lang="en-US" sz="1800" cap="none" dirty="0">
                <a:latin typeface="Arial" panose="020B0604020202020204" pitchFamily="34" charset="0"/>
                <a:cs typeface="Arial" panose="020B0604020202020204" pitchFamily="34" charset="0"/>
              </a:rPr>
              <a:t>, 325 Fed. Appx. 849 (11th Cir. 2009); </a:t>
            </a:r>
            <a:r>
              <a:rPr lang="en-US" sz="1800" i="1" cap="none" dirty="0">
                <a:latin typeface="Arial" panose="020B0604020202020204" pitchFamily="34" charset="0"/>
                <a:cs typeface="Arial" panose="020B0604020202020204" pitchFamily="34" charset="0"/>
              </a:rPr>
              <a:t>Swire Pac v. Zurich Ins. Co</a:t>
            </a:r>
            <a:r>
              <a:rPr lang="en-US" sz="1800" cap="none" dirty="0">
                <a:latin typeface="Arial" panose="020B0604020202020204" pitchFamily="34" charset="0"/>
                <a:cs typeface="Arial" panose="020B0604020202020204" pitchFamily="34" charset="0"/>
              </a:rPr>
              <a:t>., 845 So. 2d 161 (Fla. 2003); </a:t>
            </a:r>
            <a:r>
              <a:rPr lang="en-US" sz="1800" i="1" cap="none" dirty="0" err="1">
                <a:solidFill>
                  <a:srgbClr val="FF0000"/>
                </a:solidFill>
                <a:latin typeface="Arial" panose="020B0604020202020204" pitchFamily="34" charset="0"/>
                <a:cs typeface="Arial" panose="020B0604020202020204" pitchFamily="34" charset="0"/>
              </a:rPr>
              <a:t>Fayad</a:t>
            </a:r>
            <a:r>
              <a:rPr lang="en-US" sz="1800" i="1" cap="none" dirty="0">
                <a:latin typeface="Arial" panose="020B0604020202020204" pitchFamily="34" charset="0"/>
                <a:cs typeface="Arial" panose="020B0604020202020204" pitchFamily="34" charset="0"/>
              </a:rPr>
              <a:t> v. Clarendon Nat’l Ins. Co.</a:t>
            </a:r>
            <a:r>
              <a:rPr lang="en-US" sz="1800" cap="none" dirty="0">
                <a:latin typeface="Arial" panose="020B0604020202020204" pitchFamily="34" charset="0"/>
                <a:cs typeface="Arial" panose="020B0604020202020204" pitchFamily="34" charset="0"/>
              </a:rPr>
              <a:t>, 899 So. 2d 1082 (Fla. 2005); </a:t>
            </a:r>
            <a:r>
              <a:rPr lang="en-US" sz="1800" i="1" cap="none" dirty="0">
                <a:latin typeface="Arial" panose="020B0604020202020204" pitchFamily="34" charset="0"/>
                <a:cs typeface="Arial" panose="020B0604020202020204" pitchFamily="34" charset="0"/>
              </a:rPr>
              <a:t>Sun Ins. Office, Ltd. v. Clay</a:t>
            </a:r>
            <a:r>
              <a:rPr lang="en-US" sz="1800" cap="none" dirty="0">
                <a:latin typeface="Arial" panose="020B0604020202020204" pitchFamily="34" charset="0"/>
                <a:cs typeface="Arial" panose="020B0604020202020204" pitchFamily="34" charset="0"/>
              </a:rPr>
              <a:t>, 133 So. 2d 735 (Fla. 1961); </a:t>
            </a:r>
            <a:r>
              <a:rPr lang="en-US" sz="1800" i="1" cap="none" dirty="0">
                <a:solidFill>
                  <a:srgbClr val="FF0000"/>
                </a:solidFill>
                <a:latin typeface="Arial" panose="020B0604020202020204" pitchFamily="34" charset="0"/>
                <a:cs typeface="Arial" panose="020B0604020202020204" pitchFamily="34" charset="0"/>
              </a:rPr>
              <a:t>Hudson</a:t>
            </a:r>
            <a:r>
              <a:rPr lang="en-US" sz="1800" i="1" cap="none" dirty="0">
                <a:latin typeface="Arial" panose="020B0604020202020204" pitchFamily="34" charset="0"/>
                <a:cs typeface="Arial" panose="020B0604020202020204" pitchFamily="34" charset="0"/>
              </a:rPr>
              <a:t> v. Prudential Prop. &amp; Cas. Ins. Co.</a:t>
            </a:r>
            <a:r>
              <a:rPr lang="en-US" sz="1800" cap="none" dirty="0">
                <a:latin typeface="Arial" panose="020B0604020202020204" pitchFamily="34" charset="0"/>
                <a:cs typeface="Arial" panose="020B0604020202020204" pitchFamily="34" charset="0"/>
              </a:rPr>
              <a:t>, 450 So. 2d 565 (Fla. 2d </a:t>
            </a:r>
            <a:r>
              <a:rPr lang="en-US" sz="1800" cap="none" dirty="0" err="1">
                <a:latin typeface="Arial" panose="020B0604020202020204" pitchFamily="34" charset="0"/>
                <a:cs typeface="Arial" panose="020B0604020202020204" pitchFamily="34" charset="0"/>
              </a:rPr>
              <a:t>DCA</a:t>
            </a:r>
            <a:r>
              <a:rPr lang="en-US" sz="1800" cap="none" dirty="0">
                <a:latin typeface="Arial" panose="020B0604020202020204" pitchFamily="34" charset="0"/>
                <a:cs typeface="Arial" panose="020B0604020202020204" pitchFamily="34" charset="0"/>
              </a:rPr>
              <a:t> 1984); </a:t>
            </a:r>
            <a:r>
              <a:rPr lang="en-US" sz="1800" i="1" cap="none" dirty="0">
                <a:latin typeface="Arial" panose="020B0604020202020204" pitchFamily="34" charset="0"/>
                <a:cs typeface="Arial" panose="020B0604020202020204" pitchFamily="34" charset="0"/>
              </a:rPr>
              <a:t>General Am. Trans. Corp. v. Sun Ins. Office, Ltd.</a:t>
            </a:r>
            <a:r>
              <a:rPr lang="en-US" sz="1800" cap="none" dirty="0">
                <a:latin typeface="Arial" panose="020B0604020202020204" pitchFamily="34" charset="0"/>
                <a:cs typeface="Arial" panose="020B0604020202020204" pitchFamily="34" charset="0"/>
              </a:rPr>
              <a:t>, 239 F. Supp. 844 (E.D. Tenn. 1965); </a:t>
            </a:r>
            <a:r>
              <a:rPr lang="en-US" sz="1800" i="1" cap="none" dirty="0">
                <a:latin typeface="Arial" panose="020B0604020202020204" pitchFamily="34" charset="0"/>
                <a:cs typeface="Arial" panose="020B0604020202020204" pitchFamily="34" charset="0"/>
              </a:rPr>
              <a:t>Essex House v. St. Paul Fire &amp; Marine Ins. Co</a:t>
            </a:r>
            <a:r>
              <a:rPr lang="en-US" sz="1800" cap="none" dirty="0">
                <a:latin typeface="Arial" panose="020B0604020202020204" pitchFamily="34" charset="0"/>
                <a:cs typeface="Arial" panose="020B0604020202020204" pitchFamily="34" charset="0"/>
              </a:rPr>
              <a:t>., 404 F. Supp. 978 (S.D. Ohio 1975); </a:t>
            </a:r>
            <a:r>
              <a:rPr lang="en-US" sz="1800" i="1" cap="none" dirty="0">
                <a:latin typeface="Arial" panose="020B0604020202020204" pitchFamily="34" charset="0"/>
                <a:cs typeface="Arial" panose="020B0604020202020204" pitchFamily="34" charset="0"/>
              </a:rPr>
              <a:t>N-</a:t>
            </a:r>
            <a:r>
              <a:rPr lang="en-US" sz="1800" i="1" cap="none" dirty="0" err="1">
                <a:latin typeface="Arial" panose="020B0604020202020204" pitchFamily="34" charset="0"/>
                <a:cs typeface="Arial" panose="020B0604020202020204" pitchFamily="34" charset="0"/>
              </a:rPr>
              <a:t>ren</a:t>
            </a:r>
            <a:r>
              <a:rPr lang="en-US" sz="1800" i="1" cap="none" dirty="0">
                <a:latin typeface="Arial" panose="020B0604020202020204" pitchFamily="34" charset="0"/>
                <a:cs typeface="Arial" panose="020B0604020202020204" pitchFamily="34" charset="0"/>
              </a:rPr>
              <a:t> Corp. v. Am. Home Assur. Co</a:t>
            </a:r>
            <a:r>
              <a:rPr lang="en-US" sz="1800" cap="none" dirty="0">
                <a:latin typeface="Arial" panose="020B0604020202020204" pitchFamily="34" charset="0"/>
                <a:cs typeface="Arial" panose="020B0604020202020204" pitchFamily="34" charset="0"/>
              </a:rPr>
              <a:t>., 619 F. 2d 784 (11th Cir. 1980); </a:t>
            </a:r>
            <a:r>
              <a:rPr lang="en-US" sz="1800" i="1" cap="none" dirty="0">
                <a:latin typeface="Arial" panose="020B0604020202020204" pitchFamily="34" charset="0"/>
                <a:cs typeface="Arial" panose="020B0604020202020204" pitchFamily="34" charset="0"/>
              </a:rPr>
              <a:t>Avis v. Hartford Fire Ins. Co.</a:t>
            </a:r>
            <a:r>
              <a:rPr lang="en-US" sz="1800" cap="none" dirty="0">
                <a:latin typeface="Arial" panose="020B0604020202020204" pitchFamily="34" charset="0"/>
                <a:cs typeface="Arial" panose="020B0604020202020204" pitchFamily="34" charset="0"/>
              </a:rPr>
              <a:t>, 195 S.E. 2d 545 (Tenn. 1973); </a:t>
            </a:r>
            <a:r>
              <a:rPr lang="en-US" sz="1800" i="1" cap="none" dirty="0">
                <a:latin typeface="Arial" panose="020B0604020202020204" pitchFamily="34" charset="0"/>
                <a:cs typeface="Arial" panose="020B0604020202020204" pitchFamily="34" charset="0"/>
              </a:rPr>
              <a:t>Kramer Bros., Inc. v. U.S. Fire Ins. Co.</a:t>
            </a:r>
            <a:r>
              <a:rPr lang="en-US" sz="1800" cap="none" dirty="0">
                <a:latin typeface="Arial" panose="020B0604020202020204" pitchFamily="34" charset="0"/>
                <a:cs typeface="Arial" panose="020B0604020202020204" pitchFamily="34" charset="0"/>
              </a:rPr>
              <a:t>, 278 N.W. 2d 857 (Wis. 1979).</a:t>
            </a:r>
          </a:p>
          <a:p>
            <a:pPr marL="320040" indent="-320040" eaLnBrk="1" fontAlgn="auto" hangingPunct="1">
              <a:spcAft>
                <a:spcPts val="0"/>
              </a:spcAft>
              <a:buFont typeface="Wingdings"/>
              <a:buChar char=""/>
              <a:defRPr/>
            </a:pP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6" name="Title 1"/>
          <p:cNvSpPr txBox="1">
            <a:spLocks/>
          </p:cNvSpPr>
          <p:nvPr/>
        </p:nvSpPr>
        <p:spPr>
          <a:xfrm>
            <a:off x="0" y="76200"/>
            <a:ext cx="9144000" cy="533400"/>
          </a:xfrm>
          <a:prstGeom prst="rect">
            <a:avLst/>
          </a:prstGeom>
          <a:ex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sz="4400" b="1" cap="none">
                <a:ln w="0"/>
                <a:solidFill>
                  <a:schemeClr val="accent1"/>
                </a:solidFill>
                <a:effectLst>
                  <a:outerShdw blurRad="38100" dist="25400" dir="5400000" algn="ctr" rotWithShape="0">
                    <a:srgbClr val="6E747A">
                      <a:alpha val="43000"/>
                    </a:srgbClr>
                  </a:outerShdw>
                </a:effectLst>
              </a:rPr>
              <a:t>CCD in Florida </a:t>
            </a:r>
            <a:endParaRPr lang="en-US" sz="4400" b="1" cap="none" dirty="0">
              <a:ln w="0"/>
              <a:solidFill>
                <a:schemeClr val="accent1"/>
              </a:solidFill>
              <a:effectLst>
                <a:outerShdw blurRad="38100" dist="25400" dir="5400000" algn="ctr" rotWithShape="0">
                  <a:srgbClr val="6E747A">
                    <a:alpha val="43000"/>
                  </a:srgbClr>
                </a:outerShdw>
              </a:effectLst>
            </a:endParaRPr>
          </a:p>
        </p:txBody>
      </p:sp>
      <p:sp>
        <p:nvSpPr>
          <p:cNvPr id="2" name="Slide Number Placeholder 1"/>
          <p:cNvSpPr>
            <a:spLocks noGrp="1"/>
          </p:cNvSpPr>
          <p:nvPr>
            <p:ph type="sldNum" sz="quarter" idx="12"/>
          </p:nvPr>
        </p:nvSpPr>
        <p:spPr/>
        <p:txBody>
          <a:bodyPr/>
          <a:lstStyle/>
          <a:p>
            <a:fld id="{1A1554AB-7FDC-4E07-92B9-3BADE98C3CDB}" type="slidenum">
              <a:rPr lang="en-US" smtClean="0"/>
              <a:pPr/>
              <a:t>15</a:t>
            </a:fld>
            <a:endParaRPr lang="en-US"/>
          </a:p>
        </p:txBody>
      </p:sp>
    </p:spTree>
    <p:extLst>
      <p:ext uri="{BB962C8B-B14F-4D97-AF65-F5344CB8AC3E}">
        <p14:creationId xmlns:p14="http://schemas.microsoft.com/office/powerpoint/2010/main" val="272746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3338" cy="448282"/>
          </a:xfrm>
          <a:extLst/>
        </p:spPr>
        <p:txBody>
          <a:bodyPr>
            <a:noAutofit/>
          </a:bodyPr>
          <a:lstStyle/>
          <a:p>
            <a:pPr algn="ctr" eaLnBrk="1" fontAlgn="auto" hangingPunct="1">
              <a:spcAft>
                <a:spcPts val="0"/>
              </a:spcAft>
              <a:defRPr/>
            </a:pPr>
            <a:r>
              <a:rPr lang="en-US" sz="4400" b="1" cap="none" dirty="0">
                <a:ln w="0"/>
                <a:solidFill>
                  <a:schemeClr val="accent1"/>
                </a:solidFill>
                <a:effectLst>
                  <a:outerShdw blurRad="38100" dist="25400" dir="5400000" algn="ctr" rotWithShape="0">
                    <a:srgbClr val="6E747A">
                      <a:alpha val="43000"/>
                    </a:srgbClr>
                  </a:outerShdw>
                </a:effectLst>
              </a:rPr>
              <a:t>Independent Causes</a:t>
            </a:r>
          </a:p>
        </p:txBody>
      </p:sp>
      <p:graphicFrame>
        <p:nvGraphicFramePr>
          <p:cNvPr id="4" name="Content Placeholder 3"/>
          <p:cNvGraphicFramePr>
            <a:graphicFrameLocks noGrp="1"/>
          </p:cNvGraphicFramePr>
          <p:nvPr>
            <p:ph sz="quarter" idx="13"/>
          </p:nvPr>
        </p:nvGraphicFramePr>
        <p:xfrm>
          <a:off x="76200" y="1600200"/>
          <a:ext cx="8991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013065258"/>
              </p:ext>
            </p:extLst>
          </p:nvPr>
        </p:nvGraphicFramePr>
        <p:xfrm>
          <a:off x="0" y="1600200"/>
          <a:ext cx="9144000"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rotWithShape="1">
          <a:blip r:embed="rId13"/>
          <a:srcRect l="12426" t="44427" r="13043" b="22358"/>
          <a:stretch/>
        </p:blipFill>
        <p:spPr>
          <a:xfrm>
            <a:off x="7327393" y="6430768"/>
            <a:ext cx="1822703" cy="380807"/>
          </a:xfrm>
          <a:prstGeom prst="rect">
            <a:avLst/>
          </a:prstGeom>
        </p:spPr>
      </p:pic>
      <p:sp>
        <p:nvSpPr>
          <p:cNvPr id="6" name="Slide Number Placeholder 5"/>
          <p:cNvSpPr>
            <a:spLocks noGrp="1"/>
          </p:cNvSpPr>
          <p:nvPr>
            <p:ph type="sldNum" sz="quarter" idx="12"/>
          </p:nvPr>
        </p:nvSpPr>
        <p:spPr/>
        <p:txBody>
          <a:bodyPr/>
          <a:lstStyle/>
          <a:p>
            <a:fld id="{1A1554AB-7FDC-4E07-92B9-3BADE98C3CDB}" type="slidenum">
              <a:rPr lang="en-US" smtClean="0"/>
              <a:pPr/>
              <a:t>16</a:t>
            </a:fld>
            <a:endParaRPr lang="en-US"/>
          </a:p>
        </p:txBody>
      </p:sp>
    </p:spTree>
    <p:extLst>
      <p:ext uri="{BB962C8B-B14F-4D97-AF65-F5344CB8AC3E}">
        <p14:creationId xmlns:p14="http://schemas.microsoft.com/office/powerpoint/2010/main" val="225631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martArt Placeholder 4"/>
          <p:cNvPicPr>
            <a:picLocks noGrp="1" noChangeAspect="1"/>
          </p:cNvPicPr>
          <p:nvPr>
            <p:ph type="dgm" idx="1"/>
          </p:nvPr>
        </p:nvPicPr>
        <p:blipFill>
          <a:blip r:embed="rId2"/>
          <a:stretch>
            <a:fillRect/>
          </a:stretch>
        </p:blipFill>
        <p:spPr>
          <a:xfrm>
            <a:off x="50533" y="32378"/>
            <a:ext cx="9093467" cy="6825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srcRect l="12426" t="44427" r="13043" b="22194"/>
          <a:stretch/>
        </p:blipFill>
        <p:spPr>
          <a:xfrm>
            <a:off x="7606364" y="6433098"/>
            <a:ext cx="1475072" cy="409662"/>
          </a:xfrm>
          <a:prstGeom prst="rect">
            <a:avLst/>
          </a:prstGeom>
        </p:spPr>
      </p:pic>
      <p:sp>
        <p:nvSpPr>
          <p:cNvPr id="8" name="TextBox 7"/>
          <p:cNvSpPr txBox="1"/>
          <p:nvPr/>
        </p:nvSpPr>
        <p:spPr>
          <a:xfrm>
            <a:off x="152400" y="76200"/>
            <a:ext cx="2743200" cy="1200329"/>
          </a:xfrm>
          <a:prstGeom prst="rect">
            <a:avLst/>
          </a:prstGeom>
          <a:noFill/>
        </p:spPr>
        <p:txBody>
          <a:bodyPr wrap="square" rtlCol="0">
            <a:spAutoFit/>
          </a:bodyPr>
          <a:lstStyle/>
          <a:p>
            <a:pPr algn="ctr"/>
            <a:r>
              <a:rPr lang="en-US" sz="7200" dirty="0">
                <a:solidFill>
                  <a:srgbClr val="FF0000"/>
                </a:solidFill>
                <a:latin typeface="Arial Black" panose="020B0A04020102020204" pitchFamily="34" charset="0"/>
              </a:rPr>
              <a:t>RFP</a:t>
            </a:r>
          </a:p>
        </p:txBody>
      </p:sp>
      <p:sp>
        <p:nvSpPr>
          <p:cNvPr id="2" name="Slide Number Placeholder 1"/>
          <p:cNvSpPr>
            <a:spLocks noGrp="1"/>
          </p:cNvSpPr>
          <p:nvPr>
            <p:ph type="sldNum" sz="quarter" idx="12"/>
          </p:nvPr>
        </p:nvSpPr>
        <p:spPr/>
        <p:txBody>
          <a:bodyPr/>
          <a:lstStyle/>
          <a:p>
            <a:pPr>
              <a:defRPr/>
            </a:pPr>
            <a:fld id="{D5275A6E-9A99-4D13-90B2-E0D9B596B49B}" type="slidenum">
              <a:rPr lang="en-US" smtClean="0"/>
              <a:pPr>
                <a:defRPr/>
              </a:pPr>
              <a:t>17</a:t>
            </a:fld>
            <a:endParaRPr lang="en-US"/>
          </a:p>
        </p:txBody>
      </p:sp>
    </p:spTree>
    <p:extLst>
      <p:ext uri="{BB962C8B-B14F-4D97-AF65-F5344CB8AC3E}">
        <p14:creationId xmlns:p14="http://schemas.microsoft.com/office/powerpoint/2010/main" val="108237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 y="533593"/>
            <a:ext cx="9144000" cy="5791200"/>
          </a:xfrm>
          <a:extLst/>
        </p:spPr>
        <p:txBody>
          <a:bodyPr anchor="ctr">
            <a:noAutofit/>
          </a:bodyPr>
          <a:lstStyle/>
          <a:p>
            <a:pPr algn="ctr">
              <a:defRPr/>
            </a:pPr>
            <a:r>
              <a:rPr lang="en-US" u="sng" cap="none" dirty="0">
                <a:ln w="0"/>
                <a:effectLst>
                  <a:outerShdw blurRad="38100" dist="19050" dir="2700000" algn="tl" rotWithShape="0">
                    <a:schemeClr val="dk1">
                      <a:alpha val="40000"/>
                    </a:schemeClr>
                  </a:outerShdw>
                </a:effectLst>
              </a:rPr>
              <a:t>All Risk Insurance Policies</a:t>
            </a:r>
            <a:br>
              <a:rPr lang="en-US" sz="4400" cap="none" dirty="0">
                <a:ln w="0"/>
                <a:effectLst>
                  <a:outerShdw blurRad="38100" dist="19050" dir="2700000" algn="tl" rotWithShape="0">
                    <a:schemeClr val="dk1">
                      <a:alpha val="40000"/>
                    </a:schemeClr>
                  </a:outerShdw>
                </a:effectLst>
              </a:rPr>
            </a:br>
            <a:r>
              <a:rPr lang="en-US" cap="none" dirty="0">
                <a:ln w="0"/>
                <a:effectLst>
                  <a:outerShdw blurRad="38100" dist="19050" dir="2700000" algn="tl" rotWithShape="0">
                    <a:schemeClr val="dk1">
                      <a:alpha val="40000"/>
                    </a:schemeClr>
                  </a:outerShdw>
                </a:effectLst>
              </a:rPr>
              <a:t>The purpose of all-risk policies … is to cover, unless specifically excluded by the policy's terms, losses from “fortuitous events” that are dependent upon chance. </a:t>
            </a:r>
            <a:br>
              <a:rPr lang="en-US" cap="none" dirty="0">
                <a:ln w="0"/>
                <a:effectLst>
                  <a:outerShdw blurRad="38100" dist="19050" dir="2700000" algn="tl" rotWithShape="0">
                    <a:schemeClr val="dk1">
                      <a:alpha val="40000"/>
                    </a:schemeClr>
                  </a:outerShdw>
                </a:effectLst>
              </a:rPr>
            </a:br>
            <a:r>
              <a:rPr lang="en-US" sz="4400" cap="none" dirty="0">
                <a:ln w="0"/>
                <a:effectLst>
                  <a:outerShdw blurRad="38100" dist="19050" dir="2700000" algn="tl" rotWithShape="0">
                    <a:schemeClr val="dk1">
                      <a:alpha val="40000"/>
                    </a:schemeClr>
                  </a:outerShdw>
                </a:effectLst>
              </a:rPr>
              <a:t>10 Couch on Insurance 3d, §148:50</a:t>
            </a:r>
            <a:br>
              <a:rPr lang="en-US" sz="4400" cap="none" dirty="0">
                <a:ln w="0"/>
                <a:effectLst>
                  <a:outerShdw blurRad="38100" dist="19050" dir="2700000" algn="tl" rotWithShape="0">
                    <a:schemeClr val="dk1">
                      <a:alpha val="40000"/>
                    </a:schemeClr>
                  </a:outerShdw>
                </a:effectLst>
              </a:rPr>
            </a:br>
            <a:endParaRPr lang="en-US" sz="4400" cap="none"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3"/>
          <a:srcRect l="12426" t="44427" r="13043" b="22358"/>
          <a:stretch/>
        </p:blipFill>
        <p:spPr>
          <a:xfrm>
            <a:off x="7321297" y="6324793"/>
            <a:ext cx="1822703" cy="380807"/>
          </a:xfrm>
          <a:prstGeom prst="rect">
            <a:avLst/>
          </a:prstGeom>
        </p:spPr>
      </p:pic>
    </p:spTree>
    <p:extLst>
      <p:ext uri="{BB962C8B-B14F-4D97-AF65-F5344CB8AC3E}">
        <p14:creationId xmlns:p14="http://schemas.microsoft.com/office/powerpoint/2010/main" val="326128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extLst/>
        </p:spPr>
        <p:txBody>
          <a:bodyPr anchor="t">
            <a:normAutofit fontScale="90000"/>
          </a:bodyPr>
          <a:lstStyle/>
          <a:p>
            <a:pPr marL="454025" indent="-454025" algn="ctr" eaLnBrk="1" fontAlgn="auto" hangingPunct="1">
              <a:spcAft>
                <a:spcPts val="0"/>
              </a:spcAft>
              <a:buClr>
                <a:schemeClr val="accent3"/>
              </a:buClr>
              <a:defRPr/>
            </a:pPr>
            <a:r>
              <a:rPr lang="en-US" sz="4000" dirty="0">
                <a:solidFill>
                  <a:srgbClr val="000000"/>
                </a:solidFill>
                <a:effectLst>
                  <a:innerShdw blurRad="63500" dist="50800" dir="13500000">
                    <a:srgbClr val="000000">
                      <a:alpha val="50000"/>
                    </a:srgbClr>
                  </a:innerShdw>
                </a:effectLst>
                <a:uFill>
                  <a:solidFill>
                    <a:schemeClr val="accent6">
                      <a:lumMod val="75000"/>
                    </a:schemeClr>
                  </a:solidFill>
                </a:uFill>
              </a:rPr>
              <a:t>Interpretation of All Risk Policies</a:t>
            </a:r>
          </a:p>
        </p:txBody>
      </p:sp>
      <p:sp>
        <p:nvSpPr>
          <p:cNvPr id="5" name="Content Placeholder 4"/>
          <p:cNvSpPr>
            <a:spLocks noGrp="1"/>
          </p:cNvSpPr>
          <p:nvPr>
            <p:ph sz="quarter" idx="13"/>
          </p:nvPr>
        </p:nvSpPr>
        <p:spPr>
          <a:xfrm>
            <a:off x="3124200" y="838200"/>
            <a:ext cx="5940552" cy="5181600"/>
          </a:xfrm>
        </p:spPr>
        <p:txBody>
          <a:bodyPr>
            <a:noAutofit/>
          </a:bodyPr>
          <a:lstStyle/>
          <a:p>
            <a:pPr marL="347663" indent="-347663" algn="just" eaLnBrk="1" fontAlgn="auto" hangingPunct="1">
              <a:lnSpc>
                <a:spcPct val="90000"/>
              </a:lnSpc>
              <a:spcBef>
                <a:spcPts val="0"/>
              </a:spcBef>
              <a:spcAft>
                <a:spcPts val="0"/>
              </a:spcAft>
              <a:buFont typeface="Wingdings" pitchFamily="2" charset="2"/>
              <a:buChar char="v"/>
              <a:defRPr/>
            </a:pPr>
            <a:r>
              <a:rPr lang="en-US" sz="3200" cap="none" dirty="0">
                <a:latin typeface="Arial" panose="020B0604020202020204" pitchFamily="34" charset="0"/>
                <a:cs typeface="Arial" panose="020B0604020202020204" pitchFamily="34" charset="0"/>
              </a:rPr>
              <a:t>Broad coverage grant provides “a special type of coverage extending to risks not usually covered under other insurance”</a:t>
            </a:r>
          </a:p>
          <a:p>
            <a:pPr marL="0" indent="0" algn="just" eaLnBrk="1" fontAlgn="auto" hangingPunct="1">
              <a:lnSpc>
                <a:spcPct val="90000"/>
              </a:lnSpc>
              <a:spcBef>
                <a:spcPts val="0"/>
              </a:spcBef>
              <a:spcAft>
                <a:spcPts val="0"/>
              </a:spcAft>
              <a:buFont typeface="Wingdings"/>
              <a:buNone/>
              <a:defRPr/>
            </a:pPr>
            <a:endParaRPr lang="en-US" sz="800" cap="none" dirty="0">
              <a:latin typeface="Arial" panose="020B0604020202020204" pitchFamily="34" charset="0"/>
              <a:cs typeface="Arial" panose="020B0604020202020204" pitchFamily="34" charset="0"/>
            </a:endParaRPr>
          </a:p>
          <a:p>
            <a:pPr marL="347663" indent="-347663" algn="just" eaLnBrk="1" fontAlgn="auto" hangingPunct="1">
              <a:lnSpc>
                <a:spcPct val="90000"/>
              </a:lnSpc>
              <a:spcBef>
                <a:spcPts val="0"/>
              </a:spcBef>
              <a:spcAft>
                <a:spcPts val="0"/>
              </a:spcAft>
              <a:buFont typeface="Wingdings" pitchFamily="2" charset="2"/>
              <a:buChar char="v"/>
              <a:defRPr/>
            </a:pPr>
            <a:r>
              <a:rPr lang="en-US" sz="3200" cap="none" dirty="0">
                <a:latin typeface="Arial" panose="020B0604020202020204" pitchFamily="34" charset="0"/>
                <a:cs typeface="Arial" panose="020B0604020202020204" pitchFamily="34" charset="0"/>
              </a:rPr>
              <a:t>Coverage is available for all fortuitous loss or damage not resulting from the insured’s willful misconduct or fraud, unless the policy contains “a specific provision expressly excluding the loss from coverage.” </a:t>
            </a:r>
          </a:p>
          <a:p>
            <a:pPr marL="0" indent="0" algn="just" eaLnBrk="1" fontAlgn="auto" hangingPunct="1">
              <a:lnSpc>
                <a:spcPct val="90000"/>
              </a:lnSpc>
              <a:spcBef>
                <a:spcPts val="0"/>
              </a:spcBef>
              <a:spcAft>
                <a:spcPts val="0"/>
              </a:spcAft>
              <a:buFont typeface="Wingdings"/>
              <a:buNone/>
              <a:defRPr/>
            </a:pPr>
            <a:endParaRPr lang="en-US" sz="3200" cap="none" dirty="0">
              <a:latin typeface="Arial" panose="020B0604020202020204" pitchFamily="34" charset="0"/>
              <a:cs typeface="Arial" panose="020B0604020202020204" pitchFamily="34" charset="0"/>
            </a:endParaRPr>
          </a:p>
          <a:p>
            <a:pPr marL="0" indent="0" algn="just" eaLnBrk="1" fontAlgn="auto" hangingPunct="1">
              <a:lnSpc>
                <a:spcPct val="90000"/>
              </a:lnSpc>
              <a:spcBef>
                <a:spcPts val="0"/>
              </a:spcBef>
              <a:spcAft>
                <a:spcPts val="0"/>
              </a:spcAft>
              <a:buFont typeface="Wingdings"/>
              <a:buNone/>
              <a:defRPr/>
            </a:pPr>
            <a:endParaRPr lang="en-US" sz="3200" u="sng" cap="none" dirty="0">
              <a:latin typeface="Arial" panose="020B0604020202020204" pitchFamily="34" charset="0"/>
              <a:cs typeface="Arial" panose="020B0604020202020204" pitchFamily="34" charset="0"/>
            </a:endParaRPr>
          </a:p>
        </p:txBody>
      </p:sp>
      <p:sp>
        <p:nvSpPr>
          <p:cNvPr id="32771" name="Text Placeholder 5"/>
          <p:cNvSpPr>
            <a:spLocks noGrp="1"/>
          </p:cNvSpPr>
          <p:nvPr>
            <p:ph type="body" sz="half" idx="2"/>
          </p:nvPr>
        </p:nvSpPr>
        <p:spPr>
          <a:xfrm>
            <a:off x="0" y="914399"/>
            <a:ext cx="3124200" cy="5897175"/>
          </a:xfrm>
          <a:ln>
            <a:headEnd/>
            <a:tailEnd/>
          </a:ln>
        </p:spPr>
        <p:style>
          <a:lnRef idx="1">
            <a:schemeClr val="accent1"/>
          </a:lnRef>
          <a:fillRef idx="2">
            <a:schemeClr val="accent1"/>
          </a:fillRef>
          <a:effectRef idx="1">
            <a:schemeClr val="accent1"/>
          </a:effectRef>
          <a:fontRef idx="minor">
            <a:schemeClr val="dk1"/>
          </a:fontRef>
        </p:style>
        <p:txBody>
          <a:bodyPr tIns="91440">
            <a:noAutofit/>
          </a:bodyPr>
          <a:lstStyle/>
          <a:p>
            <a:pPr eaLnBrk="1" hangingPunct="1">
              <a:spcBef>
                <a:spcPct val="0"/>
              </a:spcBef>
              <a:spcAft>
                <a:spcPct val="0"/>
              </a:spcAft>
            </a:pPr>
            <a:r>
              <a:rPr lang="en-US" sz="1800" b="1" i="1" cap="none" dirty="0">
                <a:solidFill>
                  <a:schemeClr val="tx1"/>
                </a:solidFill>
                <a:latin typeface="Arial" pitchFamily="34" charset="0"/>
                <a:cs typeface="Arial" pitchFamily="34" charset="0"/>
              </a:rPr>
              <a:t>State Farm v. </a:t>
            </a:r>
            <a:r>
              <a:rPr lang="en-US" sz="1800" b="1" i="1" cap="none" dirty="0" err="1">
                <a:solidFill>
                  <a:schemeClr val="tx1"/>
                </a:solidFill>
                <a:latin typeface="Arial" pitchFamily="34" charset="0"/>
                <a:cs typeface="Arial" pitchFamily="34" charset="0"/>
              </a:rPr>
              <a:t>Pridgen</a:t>
            </a:r>
            <a:r>
              <a:rPr lang="en-US" sz="1800" b="1" cap="none" dirty="0">
                <a:solidFill>
                  <a:schemeClr val="tx1"/>
                </a:solidFill>
                <a:latin typeface="Arial" pitchFamily="34" charset="0"/>
                <a:cs typeface="Arial" pitchFamily="34" charset="0"/>
              </a:rPr>
              <a:t>, 498 So. 2d 1245 (Fla. 1986);  </a:t>
            </a:r>
            <a:r>
              <a:rPr lang="en-US" sz="1800" b="1" i="1" cap="none" dirty="0" err="1">
                <a:solidFill>
                  <a:schemeClr val="tx1"/>
                </a:solidFill>
                <a:latin typeface="Arial" pitchFamily="34" charset="0"/>
                <a:cs typeface="Arial" pitchFamily="34" charset="0"/>
              </a:rPr>
              <a:t>Demshar</a:t>
            </a:r>
            <a:r>
              <a:rPr lang="en-US" sz="1800" b="1" i="1" cap="none" dirty="0">
                <a:solidFill>
                  <a:schemeClr val="tx1"/>
                </a:solidFill>
                <a:latin typeface="Arial" pitchFamily="34" charset="0"/>
                <a:cs typeface="Arial" pitchFamily="34" charset="0"/>
              </a:rPr>
              <a:t> v. </a:t>
            </a:r>
            <a:r>
              <a:rPr lang="en-US" sz="1800" b="1" i="1" cap="none" dirty="0" err="1">
                <a:solidFill>
                  <a:schemeClr val="tx1"/>
                </a:solidFill>
                <a:latin typeface="Arial" pitchFamily="34" charset="0"/>
                <a:cs typeface="Arial" pitchFamily="34" charset="0"/>
              </a:rPr>
              <a:t>Aaacon</a:t>
            </a:r>
            <a:r>
              <a:rPr lang="en-US" sz="1800" b="1" cap="none" dirty="0">
                <a:solidFill>
                  <a:schemeClr val="tx1"/>
                </a:solidFill>
                <a:latin typeface="Arial" pitchFamily="34" charset="0"/>
                <a:cs typeface="Arial" pitchFamily="34" charset="0"/>
              </a:rPr>
              <a:t>, 337 So. 2d 963 (Fla. 1976); </a:t>
            </a:r>
            <a:r>
              <a:rPr lang="en-US" sz="1800" b="1" i="1" cap="none" dirty="0" err="1">
                <a:solidFill>
                  <a:schemeClr val="tx1"/>
                </a:solidFill>
                <a:latin typeface="Arial" pitchFamily="34" charset="0"/>
                <a:cs typeface="Arial" pitchFamily="34" charset="0"/>
              </a:rPr>
              <a:t>Fayad</a:t>
            </a:r>
            <a:r>
              <a:rPr lang="en-US" sz="1800" b="1" i="1" cap="none" dirty="0">
                <a:solidFill>
                  <a:schemeClr val="tx1"/>
                </a:solidFill>
                <a:latin typeface="Arial" pitchFamily="34" charset="0"/>
                <a:cs typeface="Arial" pitchFamily="34" charset="0"/>
              </a:rPr>
              <a:t> v. Clarendon</a:t>
            </a:r>
            <a:r>
              <a:rPr lang="en-US" sz="1800" b="1" cap="none" dirty="0">
                <a:solidFill>
                  <a:schemeClr val="tx1"/>
                </a:solidFill>
                <a:latin typeface="Arial" pitchFamily="34" charset="0"/>
                <a:cs typeface="Arial" pitchFamily="34" charset="0"/>
              </a:rPr>
              <a:t>, 899 So. 2d 1082 (Fla. 2005); </a:t>
            </a:r>
            <a:r>
              <a:rPr lang="en-US" sz="1800" b="1" i="1" cap="none" dirty="0">
                <a:solidFill>
                  <a:schemeClr val="tx1"/>
                </a:solidFill>
                <a:latin typeface="Arial" pitchFamily="34" charset="0"/>
                <a:cs typeface="Arial" pitchFamily="34" charset="0"/>
              </a:rPr>
              <a:t>Sun v. Clay</a:t>
            </a:r>
            <a:r>
              <a:rPr lang="en-US" sz="1800" b="1" cap="none" dirty="0">
                <a:solidFill>
                  <a:schemeClr val="tx1"/>
                </a:solidFill>
                <a:latin typeface="Arial" pitchFamily="34" charset="0"/>
                <a:cs typeface="Arial" pitchFamily="34" charset="0"/>
              </a:rPr>
              <a:t>, 133 So. 2d 735 (Fla. 1961); </a:t>
            </a:r>
            <a:r>
              <a:rPr lang="en-US" sz="1800" b="1" i="1" cap="none" dirty="0">
                <a:solidFill>
                  <a:schemeClr val="tx1"/>
                </a:solidFill>
                <a:latin typeface="Arial" pitchFamily="34" charset="0"/>
                <a:cs typeface="Arial" pitchFamily="34" charset="0"/>
              </a:rPr>
              <a:t>Phoenix v. Branch, </a:t>
            </a:r>
            <a:r>
              <a:rPr lang="en-US" sz="1800" b="1" cap="none" dirty="0">
                <a:solidFill>
                  <a:schemeClr val="tx1"/>
                </a:solidFill>
                <a:latin typeface="Arial" pitchFamily="34" charset="0"/>
                <a:cs typeface="Arial" pitchFamily="34" charset="0"/>
              </a:rPr>
              <a:t>234 So. 2d 396,398 (Fla. 4th </a:t>
            </a:r>
            <a:r>
              <a:rPr lang="en-US" sz="1800" b="1" cap="none" dirty="0" err="1">
                <a:solidFill>
                  <a:schemeClr val="tx1"/>
                </a:solidFill>
                <a:latin typeface="Arial" pitchFamily="34" charset="0"/>
                <a:cs typeface="Arial" pitchFamily="34" charset="0"/>
              </a:rPr>
              <a:t>DCA</a:t>
            </a:r>
            <a:r>
              <a:rPr lang="en-US" sz="1800" b="1" cap="none" dirty="0">
                <a:solidFill>
                  <a:schemeClr val="tx1"/>
                </a:solidFill>
                <a:latin typeface="Arial" pitchFamily="34" charset="0"/>
                <a:cs typeface="Arial" pitchFamily="34" charset="0"/>
              </a:rPr>
              <a:t> 1970); </a:t>
            </a:r>
            <a:r>
              <a:rPr lang="en-US" sz="1800" b="1" i="1" cap="none" dirty="0">
                <a:solidFill>
                  <a:schemeClr val="tx1"/>
                </a:solidFill>
                <a:latin typeface="Arial" pitchFamily="34" charset="0"/>
                <a:cs typeface="Arial" pitchFamily="34" charset="0"/>
              </a:rPr>
              <a:t>Wallach v. Rosenberg</a:t>
            </a:r>
            <a:r>
              <a:rPr lang="en-US" sz="1800" b="1" cap="none" dirty="0">
                <a:solidFill>
                  <a:schemeClr val="tx1"/>
                </a:solidFill>
                <a:latin typeface="Arial" pitchFamily="34" charset="0"/>
                <a:cs typeface="Arial" pitchFamily="34" charset="0"/>
              </a:rPr>
              <a:t>, 527 So. 2d 1386; </a:t>
            </a:r>
            <a:r>
              <a:rPr lang="en-US" sz="1800" b="1" i="1" cap="none" dirty="0">
                <a:solidFill>
                  <a:schemeClr val="tx1"/>
                </a:solidFill>
                <a:latin typeface="Arial" pitchFamily="34" charset="0"/>
                <a:cs typeface="Arial" pitchFamily="34" charset="0"/>
              </a:rPr>
              <a:t>Hudson v. Prudential</a:t>
            </a:r>
            <a:r>
              <a:rPr lang="en-US" sz="1800" b="1" cap="none" dirty="0">
                <a:solidFill>
                  <a:schemeClr val="tx1"/>
                </a:solidFill>
                <a:latin typeface="Arial" pitchFamily="34" charset="0"/>
                <a:cs typeface="Arial" pitchFamily="34" charset="0"/>
              </a:rPr>
              <a:t>, 450 So. 2d 565 (Fla. 2d </a:t>
            </a:r>
            <a:r>
              <a:rPr lang="en-US" sz="1800" b="1" cap="none" dirty="0" err="1">
                <a:solidFill>
                  <a:schemeClr val="tx1"/>
                </a:solidFill>
                <a:latin typeface="Arial" pitchFamily="34" charset="0"/>
                <a:cs typeface="Arial" pitchFamily="34" charset="0"/>
              </a:rPr>
              <a:t>DCA</a:t>
            </a:r>
            <a:r>
              <a:rPr lang="en-US" sz="1800" b="1" cap="none" dirty="0">
                <a:solidFill>
                  <a:schemeClr val="tx1"/>
                </a:solidFill>
                <a:latin typeface="Arial" pitchFamily="34" charset="0"/>
                <a:cs typeface="Arial" pitchFamily="34" charset="0"/>
              </a:rPr>
              <a:t> 1984); </a:t>
            </a:r>
            <a:r>
              <a:rPr lang="en-US" sz="1800" b="1" i="1" cap="none" dirty="0">
                <a:solidFill>
                  <a:schemeClr val="tx1"/>
                </a:solidFill>
                <a:latin typeface="Arial" pitchFamily="34" charset="0"/>
                <a:cs typeface="Arial" pitchFamily="34" charset="0"/>
              </a:rPr>
              <a:t>Stonewall v. Emerald</a:t>
            </a:r>
            <a:r>
              <a:rPr lang="en-US" sz="1800" b="1" cap="none" dirty="0">
                <a:solidFill>
                  <a:schemeClr val="tx1"/>
                </a:solidFill>
                <a:latin typeface="Arial" pitchFamily="34" charset="0"/>
                <a:cs typeface="Arial" pitchFamily="34" charset="0"/>
              </a:rPr>
              <a:t>, 388 So. 2d 1089 (Fla. 3d </a:t>
            </a:r>
            <a:r>
              <a:rPr lang="en-US" sz="1800" b="1" cap="none" dirty="0" err="1">
                <a:solidFill>
                  <a:schemeClr val="tx1"/>
                </a:solidFill>
                <a:latin typeface="Arial" pitchFamily="34" charset="0"/>
                <a:cs typeface="Arial" pitchFamily="34" charset="0"/>
              </a:rPr>
              <a:t>DCA</a:t>
            </a:r>
            <a:r>
              <a:rPr lang="en-US" sz="1800" b="1" cap="none" dirty="0">
                <a:solidFill>
                  <a:schemeClr val="tx1"/>
                </a:solidFill>
                <a:latin typeface="Arial" pitchFamily="34" charset="0"/>
                <a:cs typeface="Arial" pitchFamily="34" charset="0"/>
              </a:rPr>
              <a:t> 1980).</a:t>
            </a:r>
          </a:p>
          <a:p>
            <a:pPr eaLnBrk="1" hangingPunct="1">
              <a:spcBef>
                <a:spcPct val="0"/>
              </a:spcBef>
              <a:spcAft>
                <a:spcPct val="0"/>
              </a:spcAft>
            </a:pPr>
            <a:endParaRPr lang="en-US" sz="1800" b="1" cap="none" dirty="0">
              <a:solidFill>
                <a:schemeClr val="tx1"/>
              </a:solidFill>
              <a:latin typeface="Arial" pitchFamily="34" charset="0"/>
              <a:cs typeface="Arial" pitchFamily="34" charset="0"/>
            </a:endParaRPr>
          </a:p>
        </p:txBody>
      </p:sp>
      <p:pic>
        <p:nvPicPr>
          <p:cNvPr id="6" name="Picture 5"/>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3" name="Slide Number Placeholder 2"/>
          <p:cNvSpPr>
            <a:spLocks noGrp="1"/>
          </p:cNvSpPr>
          <p:nvPr>
            <p:ph type="sldNum" sz="quarter" idx="12"/>
          </p:nvPr>
        </p:nvSpPr>
        <p:spPr/>
        <p:txBody>
          <a:bodyPr/>
          <a:lstStyle/>
          <a:p>
            <a:fld id="{1A1554AB-7FDC-4E07-92B9-3BADE98C3CDB}" type="slidenum">
              <a:rPr lang="en-US" smtClean="0"/>
              <a:pPr/>
              <a:t>19</a:t>
            </a:fld>
            <a:endParaRPr lang="en-US"/>
          </a:p>
        </p:txBody>
      </p:sp>
    </p:spTree>
    <p:extLst>
      <p:ext uri="{BB962C8B-B14F-4D97-AF65-F5344CB8AC3E}">
        <p14:creationId xmlns:p14="http://schemas.microsoft.com/office/powerpoint/2010/main" val="396491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95" y="2514600"/>
            <a:ext cx="2086905" cy="2608631"/>
          </a:xfrm>
        </p:spPr>
      </p:pic>
      <p:sp>
        <p:nvSpPr>
          <p:cNvPr id="4" name="Content Placeholder 3"/>
          <p:cNvSpPr>
            <a:spLocks noGrp="1"/>
          </p:cNvSpPr>
          <p:nvPr>
            <p:ph sz="half" idx="2"/>
          </p:nvPr>
        </p:nvSpPr>
        <p:spPr>
          <a:xfrm>
            <a:off x="152400" y="152400"/>
            <a:ext cx="6248400" cy="5169310"/>
          </a:xfrm>
        </p:spPr>
        <p:txBody>
          <a:bodyPr>
            <a:noAutofit/>
          </a:bodyPr>
          <a:lstStyle/>
          <a:p>
            <a:pPr marL="0" indent="0" algn="just">
              <a:buNone/>
            </a:pPr>
            <a:r>
              <a:rPr lang="en-US" sz="1800" b="1" dirty="0">
                <a:latin typeface="Arial" panose="020B0604020202020204" pitchFamily="34" charset="0"/>
                <a:cs typeface="Arial" panose="020B0604020202020204" pitchFamily="34" charset="0"/>
              </a:rPr>
              <a:t>DAVID A. </a:t>
            </a:r>
            <a:r>
              <a:rPr lang="en-US" sz="1800" b="1" dirty="0" err="1">
                <a:latin typeface="Arial" panose="020B0604020202020204" pitchFamily="34" charset="0"/>
                <a:cs typeface="Arial" panose="020B0604020202020204" pitchFamily="34" charset="0"/>
              </a:rPr>
              <a:t>ZULIAN</a:t>
            </a:r>
            <a:r>
              <a:rPr lang="en-US" sz="1800" b="1"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is a graduate of Emory university (B.A., 1983) and received his law degree from the University of Miami School of Law (J.D., 1987). He was formerly associated with and a partner in the law firm of </a:t>
            </a:r>
            <a:r>
              <a:rPr lang="en-US" sz="1400" cap="none" dirty="0" err="1">
                <a:latin typeface="Arial" panose="020B0604020202020204" pitchFamily="34" charset="0"/>
                <a:cs typeface="Arial" panose="020B0604020202020204" pitchFamily="34" charset="0"/>
              </a:rPr>
              <a:t>Ruden</a:t>
            </a:r>
            <a:r>
              <a:rPr lang="en-US" sz="1400" cap="none" dirty="0">
                <a:latin typeface="Arial" panose="020B0604020202020204" pitchFamily="34" charset="0"/>
                <a:cs typeface="Arial" panose="020B0604020202020204" pitchFamily="34" charset="0"/>
              </a:rPr>
              <a:t>, </a:t>
            </a:r>
            <a:r>
              <a:rPr lang="en-US" sz="1400" cap="none" dirty="0" err="1">
                <a:latin typeface="Arial" panose="020B0604020202020204" pitchFamily="34" charset="0"/>
                <a:cs typeface="Arial" panose="020B0604020202020204" pitchFamily="34" charset="0"/>
              </a:rPr>
              <a:t>McClosky</a:t>
            </a:r>
            <a:r>
              <a:rPr lang="en-US" sz="1400" cap="none" dirty="0">
                <a:latin typeface="Arial" panose="020B0604020202020204" pitchFamily="34" charset="0"/>
                <a:cs typeface="Arial" panose="020B0604020202020204" pitchFamily="34" charset="0"/>
              </a:rPr>
              <a:t>, Smith, Schuster &amp; Russell, P.A. in 2001, David joined </a:t>
            </a:r>
            <a:r>
              <a:rPr lang="en-US" sz="1400" cap="none" dirty="0" err="1">
                <a:latin typeface="Arial" panose="020B0604020202020204" pitchFamily="34" charset="0"/>
                <a:cs typeface="Arial" panose="020B0604020202020204" pitchFamily="34" charset="0"/>
              </a:rPr>
              <a:t>Cheffy</a:t>
            </a:r>
            <a:r>
              <a:rPr lang="en-US" sz="1400" cap="none" dirty="0">
                <a:latin typeface="Arial" panose="020B0604020202020204" pitchFamily="34" charset="0"/>
                <a:cs typeface="Arial" panose="020B0604020202020204" pitchFamily="34" charset="0"/>
              </a:rPr>
              <a:t> </a:t>
            </a:r>
            <a:r>
              <a:rPr lang="en-US" sz="1400" cap="none" dirty="0" err="1">
                <a:latin typeface="Arial" panose="020B0604020202020204" pitchFamily="34" charset="0"/>
                <a:cs typeface="Arial" panose="020B0604020202020204" pitchFamily="34" charset="0"/>
              </a:rPr>
              <a:t>Passidomo</a:t>
            </a:r>
            <a:r>
              <a:rPr lang="en-US" sz="1400" cap="none" dirty="0">
                <a:latin typeface="Arial" panose="020B0604020202020204" pitchFamily="34" charset="0"/>
                <a:cs typeface="Arial" panose="020B0604020202020204" pitchFamily="34" charset="0"/>
              </a:rPr>
              <a:t> as a shareholder and principal. David is a certified by the Florida Bar as a specialist in construction law, and is an experienced trial lawyer who concentrates his practice in the areas of construction, real estate and commercial litigation. His client base is diverse and includes the representation of manufacturers, suppliers, distributors, subcontractors, general contractors, developers, design professionals, owners, lenders, mortgage brokers, real estate brokers, condominium associations, mobile home associations and homeowners associations. David an has extensive experience in dealing with cases involving insurance for construction defects in first party settings, construction defects, Florida’s construction lien law (chapter 713) and Florida’s public bond law (chapter 255). In 1995, he was the first attorney in the state of Florida to successfully try and appeal a case involving Florida’s Prompt Payment law in connection with a public project. In addition, David has lectured in the areas of construction, insurance coverage, and commercial law. In 1989, he became certified as a court arbitrator by the Florida dispute resolution center. Formerly, David was the president of the American Concrete Institute, Florida Gulf Chapter (</a:t>
            </a:r>
            <a:r>
              <a:rPr lang="en-US" sz="1400" cap="none" dirty="0" err="1">
                <a:latin typeface="Arial" panose="020B0604020202020204" pitchFamily="34" charset="0"/>
                <a:cs typeface="Arial" panose="020B0604020202020204" pitchFamily="34" charset="0"/>
              </a:rPr>
              <a:t>ACI</a:t>
            </a:r>
            <a:r>
              <a:rPr lang="en-US" sz="1400" cap="none" dirty="0">
                <a:latin typeface="Arial" panose="020B0604020202020204" pitchFamily="34" charset="0"/>
                <a:cs typeface="Arial" panose="020B0604020202020204" pitchFamily="34" charset="0"/>
              </a:rPr>
              <a:t>), and was the co- chairman of the Jim Dent Naples Golf Classic To Benefit Cystic Fibrosis Foundation. David was also formerly the chairman of the Major Emphasis Committee Of The Wilton Manors Kiwanis Club, and was a member of the Board of Adjustments of the City of Wilton Manors.</a:t>
            </a: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13E2C86-A4EA-45D7-B8E4-5885BB69DE7F}"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4748"/>
            <a:ext cx="2438400" cy="3138948"/>
          </a:xfrm>
          <a:prstGeom prst="rect">
            <a:avLst/>
          </a:prstGeom>
        </p:spPr>
      </p:pic>
    </p:spTree>
    <p:extLst>
      <p:ext uri="{BB962C8B-B14F-4D97-AF65-F5344CB8AC3E}">
        <p14:creationId xmlns:p14="http://schemas.microsoft.com/office/powerpoint/2010/main" val="661396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114800" y="152400"/>
            <a:ext cx="4876800"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Pentagon 5"/>
          <p:cNvSpPr/>
          <p:nvPr/>
        </p:nvSpPr>
        <p:spPr>
          <a:xfrm>
            <a:off x="0" y="1066800"/>
            <a:ext cx="6705600" cy="5486400"/>
          </a:xfrm>
          <a:prstGeom prst="homePlate">
            <a:avLst>
              <a:gd name="adj" fmla="val 48122"/>
            </a:avLst>
          </a:prstGeom>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3300" dirty="0">
                <a:solidFill>
                  <a:schemeClr val="tx1"/>
                </a:solidFill>
                <a:latin typeface="Arial" panose="020B0604020202020204" pitchFamily="34" charset="0"/>
                <a:cs typeface="Arial" panose="020B0604020202020204" pitchFamily="34" charset="0"/>
              </a:rPr>
              <a:t>8. </a:t>
            </a:r>
            <a:r>
              <a:rPr lang="en-US" sz="33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Faulty, Inadequate or Defective Planning</a:t>
            </a:r>
          </a:p>
          <a:p>
            <a:pPr fontAlgn="auto">
              <a:spcBef>
                <a:spcPts val="0"/>
              </a:spcBef>
              <a:spcAft>
                <a:spcPts val="0"/>
              </a:spcAft>
              <a:defRPr/>
            </a:pPr>
            <a:r>
              <a:rPr lang="en-US" sz="3300" dirty="0">
                <a:solidFill>
                  <a:schemeClr val="tx1"/>
                </a:solidFill>
                <a:latin typeface="Arial" panose="020B0604020202020204" pitchFamily="34" charset="0"/>
                <a:cs typeface="Arial" panose="020B0604020202020204" pitchFamily="34" charset="0"/>
              </a:rPr>
              <a:t>“We do not cover any loss </a:t>
            </a:r>
            <a:r>
              <a:rPr lang="en-US" sz="33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caused by</a:t>
            </a:r>
            <a:r>
              <a:rPr lang="en-US" sz="3300" dirty="0">
                <a:solidFill>
                  <a:srgbClr val="C00000"/>
                </a:solidFill>
                <a:latin typeface="Arial" panose="020B0604020202020204" pitchFamily="34" charset="0"/>
                <a:cs typeface="Arial" panose="020B0604020202020204" pitchFamily="34" charset="0"/>
              </a:rPr>
              <a:t> </a:t>
            </a:r>
            <a:r>
              <a:rPr lang="en-US" sz="3300" dirty="0">
                <a:solidFill>
                  <a:schemeClr val="tx1"/>
                </a:solidFill>
                <a:latin typeface="Arial" panose="020B0604020202020204" pitchFamily="34" charset="0"/>
                <a:cs typeface="Arial" panose="020B0604020202020204" pitchFamily="34" charset="0"/>
              </a:rPr>
              <a:t>faulty, inadequate or defective … design, specifications, workmanship, repair, construction, renovation, remodeling…”</a:t>
            </a:r>
          </a:p>
        </p:txBody>
      </p:sp>
      <p:sp>
        <p:nvSpPr>
          <p:cNvPr id="5" name="Rectangle 4"/>
          <p:cNvSpPr/>
          <p:nvPr/>
        </p:nvSpPr>
        <p:spPr>
          <a:xfrm>
            <a:off x="152400" y="167640"/>
            <a:ext cx="3810000" cy="646331"/>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8. </a:t>
            </a:r>
            <a:r>
              <a:rPr lang="en-US" sz="3600" dirty="0" err="1">
                <a:latin typeface="Arial" panose="020B0604020202020204" pitchFamily="34" charset="0"/>
                <a:cs typeface="Arial" panose="020B0604020202020204" pitchFamily="34" charset="0"/>
              </a:rPr>
              <a:t>FIDP</a:t>
            </a:r>
            <a:r>
              <a:rPr lang="en-US" sz="3600" dirty="0">
                <a:latin typeface="Arial" panose="020B0604020202020204" pitchFamily="34" charset="0"/>
                <a:cs typeface="Arial" panose="020B0604020202020204" pitchFamily="34" charset="0"/>
              </a:rPr>
              <a:t> Exclusion</a:t>
            </a:r>
          </a:p>
        </p:txBody>
      </p:sp>
      <p:sp>
        <p:nvSpPr>
          <p:cNvPr id="2" name="Slide Number Placeholder 1"/>
          <p:cNvSpPr>
            <a:spLocks noGrp="1"/>
          </p:cNvSpPr>
          <p:nvPr>
            <p:ph type="sldNum" sz="quarter" idx="12"/>
          </p:nvPr>
        </p:nvSpPr>
        <p:spPr/>
        <p:txBody>
          <a:bodyPr/>
          <a:lstStyle/>
          <a:p>
            <a:fld id="{1A1554AB-7FDC-4E07-92B9-3BADE98C3CDB}" type="slidenum">
              <a:rPr lang="en-US" smtClean="0"/>
              <a:pPr/>
              <a:t>20</a:t>
            </a:fld>
            <a:endParaRPr lang="en-US"/>
          </a:p>
        </p:txBody>
      </p:sp>
    </p:spTree>
    <p:extLst>
      <p:ext uri="{BB962C8B-B14F-4D97-AF65-F5344CB8AC3E}">
        <p14:creationId xmlns:p14="http://schemas.microsoft.com/office/powerpoint/2010/main" val="97342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6097"/>
            <a:ext cx="9143999" cy="527304"/>
          </a:xfrm>
        </p:spPr>
        <p:txBody>
          <a:bodyPr anchor="t">
            <a:noAutofit/>
          </a:bodyPr>
          <a:lstStyle/>
          <a:p>
            <a:pPr algn="ctr" eaLnBrk="1" hangingPunct="1"/>
            <a:r>
              <a:rPr lang="en-US" sz="4400" b="1" cap="none" dirty="0">
                <a:ln w="0"/>
                <a:solidFill>
                  <a:schemeClr val="accent1"/>
                </a:solidFill>
                <a:effectLst>
                  <a:outerShdw blurRad="38100" dist="25400" dir="5400000" algn="ctr" rotWithShape="0">
                    <a:srgbClr val="6E747A">
                      <a:alpha val="43000"/>
                    </a:srgbClr>
                  </a:outerShdw>
                </a:effectLst>
                <a:cs typeface="Arial" pitchFamily="34" charset="0"/>
              </a:rPr>
              <a:t>“Caused By” ≠ “Arising Out Of”</a:t>
            </a:r>
          </a:p>
        </p:txBody>
      </p:sp>
      <p:sp>
        <p:nvSpPr>
          <p:cNvPr id="4" name="Content Placeholder 3"/>
          <p:cNvSpPr>
            <a:spLocks noGrp="1"/>
          </p:cNvSpPr>
          <p:nvPr>
            <p:ph sz="quarter" idx="13"/>
          </p:nvPr>
        </p:nvSpPr>
        <p:spPr>
          <a:xfrm>
            <a:off x="0" y="1227832"/>
            <a:ext cx="9144000" cy="5181600"/>
          </a:xfrm>
        </p:spPr>
        <p:txBody>
          <a:bodyPr>
            <a:noAutofit/>
          </a:bodyPr>
          <a:lstStyle/>
          <a:p>
            <a:pPr marL="0" indent="0" algn="ctr" eaLnBrk="1" fontAlgn="auto" hangingPunct="1">
              <a:spcBef>
                <a:spcPts val="0"/>
              </a:spcBef>
              <a:spcAft>
                <a:spcPts val="0"/>
              </a:spcAft>
              <a:buFont typeface="Wingdings"/>
              <a:buNone/>
              <a:defRPr/>
            </a:pP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“Arising Out Of”</a:t>
            </a:r>
          </a:p>
          <a:p>
            <a:pPr marL="0" indent="0" algn="ctr" eaLnBrk="1" fontAlgn="auto" hangingPunct="1">
              <a:spcBef>
                <a:spcPts val="0"/>
              </a:spcBef>
              <a:spcAft>
                <a:spcPts val="0"/>
              </a:spcAft>
              <a:buFont typeface="Wingdings"/>
              <a:buNone/>
              <a:defRPr/>
            </a:pPr>
            <a:endParaRPr lang="en-US" sz="800" u="sng" dirty="0">
              <a:latin typeface="Arial" panose="020B0604020202020204" pitchFamily="34" charset="0"/>
              <a:cs typeface="Arial" panose="020B0604020202020204" pitchFamily="34" charset="0"/>
            </a:endParaRPr>
          </a:p>
          <a:p>
            <a:pPr marL="288925" lvl="1" indent="-288925" eaLnBrk="1" fontAlgn="auto" hangingPunct="1">
              <a:spcBef>
                <a:spcPts val="0"/>
              </a:spcBef>
              <a:spcAft>
                <a:spcPts val="0"/>
              </a:spcAft>
              <a:buFont typeface="Wingdings" pitchFamily="2" charset="2"/>
              <a:buChar char="v"/>
              <a:defRPr/>
            </a:pPr>
            <a:r>
              <a:rPr lang="en-US" sz="2500" cap="none" dirty="0">
                <a:latin typeface="Arial" panose="020B0604020202020204" pitchFamily="34" charset="0"/>
                <a:cs typeface="Arial" panose="020B0604020202020204" pitchFamily="34" charset="0"/>
              </a:rPr>
              <a:t>Is broader in meaning than “</a:t>
            </a:r>
            <a:r>
              <a:rPr lang="en-US" sz="25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caused by</a:t>
            </a:r>
            <a:r>
              <a:rPr lang="en-US" sz="2500" cap="none" dirty="0">
                <a:latin typeface="Arial" panose="020B0604020202020204" pitchFamily="34" charset="0"/>
                <a:cs typeface="Arial" panose="020B0604020202020204" pitchFamily="34" charset="0"/>
              </a:rPr>
              <a:t>” or “resulted from” </a:t>
            </a:r>
          </a:p>
          <a:p>
            <a:pPr marL="288925" lvl="1" indent="-288925" algn="just" eaLnBrk="1" fontAlgn="auto" hangingPunct="1">
              <a:spcBef>
                <a:spcPts val="0"/>
              </a:spcBef>
              <a:spcAft>
                <a:spcPts val="0"/>
              </a:spcAft>
              <a:buFont typeface="Wingdings" pitchFamily="2" charset="2"/>
              <a:buChar char="v"/>
              <a:defRPr/>
            </a:pPr>
            <a:r>
              <a:rPr lang="en-US" sz="2500" cap="none" dirty="0">
                <a:latin typeface="Arial" panose="020B0604020202020204" pitchFamily="34" charset="0"/>
                <a:cs typeface="Arial" panose="020B0604020202020204" pitchFamily="34" charset="0"/>
              </a:rPr>
              <a:t>Means “originating from”, “having its origin in”, “growing out of”, “flowing from”, “incident to” or “having a connection with”</a:t>
            </a:r>
          </a:p>
          <a:p>
            <a:pPr marL="288925" lvl="1" indent="-288925" eaLnBrk="1" fontAlgn="auto" hangingPunct="1">
              <a:spcBef>
                <a:spcPts val="0"/>
              </a:spcBef>
              <a:spcAft>
                <a:spcPts val="0"/>
              </a:spcAft>
              <a:buFont typeface="Wingdings" pitchFamily="2" charset="2"/>
              <a:buChar char="v"/>
              <a:defRPr/>
            </a:pPr>
            <a:r>
              <a:rPr lang="en-US" sz="2500" cap="none" dirty="0">
                <a:latin typeface="Arial" panose="020B0604020202020204" pitchFamily="34" charset="0"/>
                <a:cs typeface="Arial" panose="020B0604020202020204" pitchFamily="34" charset="0"/>
              </a:rPr>
              <a:t>Means causally connected with, </a:t>
            </a:r>
            <a:r>
              <a:rPr lang="en-US" sz="25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proximately caused by</a:t>
            </a:r>
          </a:p>
          <a:p>
            <a:pPr marL="0" lvl="1" indent="0" algn="just" eaLnBrk="1" fontAlgn="auto" hangingPunct="1">
              <a:spcBef>
                <a:spcPts val="0"/>
              </a:spcBef>
              <a:spcAft>
                <a:spcPts val="0"/>
              </a:spcAft>
              <a:buFont typeface="Wingdings 2"/>
              <a:buNone/>
              <a:defRPr/>
            </a:pPr>
            <a:endParaRPr lang="en-US" sz="800" dirty="0">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buFont typeface="Wingdings"/>
              <a:buNone/>
              <a:defRPr/>
            </a:pPr>
            <a:r>
              <a:rPr lang="en-US" i="1" cap="none" dirty="0">
                <a:latin typeface="Arial" panose="020B0604020202020204" pitchFamily="34" charset="0"/>
                <a:cs typeface="Arial" panose="020B0604020202020204" pitchFamily="34" charset="0"/>
              </a:rPr>
              <a:t>Taurus Holdings, Inc. v. United States Fid. &amp; Guar. Co.</a:t>
            </a:r>
            <a:r>
              <a:rPr lang="en-US" cap="none" dirty="0">
                <a:latin typeface="Arial" panose="020B0604020202020204" pitchFamily="34" charset="0"/>
                <a:cs typeface="Arial" panose="020B0604020202020204" pitchFamily="34" charset="0"/>
              </a:rPr>
              <a:t>, 913 So. 2d 528, 532-533 (Fla. 2005)</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21</a:t>
            </a:fld>
            <a:endParaRPr lang="en-US"/>
          </a:p>
        </p:txBody>
      </p:sp>
    </p:spTree>
    <p:extLst>
      <p:ext uri="{BB962C8B-B14F-4D97-AF65-F5344CB8AC3E}">
        <p14:creationId xmlns:p14="http://schemas.microsoft.com/office/powerpoint/2010/main" val="17648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1"/>
            <a:ext cx="9144000" cy="5478423"/>
          </a:xfrm>
          <a:prstGeom prst="rect">
            <a:avLst/>
          </a:prstGeom>
          <a:noFill/>
        </p:spPr>
        <p:txBody>
          <a:bodyPr wrap="square" rtlCol="0">
            <a:spAutoFit/>
          </a:bodyPr>
          <a:lstStyle/>
          <a:p>
            <a:pPr marL="342900" indent="-342900">
              <a:buFont typeface="Courier New" pitchFamily="49" charset="0"/>
              <a:buChar char="o"/>
            </a:pPr>
            <a:r>
              <a:rPr lang="en-US" sz="3000" dirty="0">
                <a:latin typeface="Arial" pitchFamily="34" charset="0"/>
              </a:rPr>
              <a:t>A single cause </a:t>
            </a:r>
          </a:p>
          <a:p>
            <a:endParaRPr lang="en-US" sz="3000" dirty="0">
              <a:latin typeface="Arial" pitchFamily="34" charset="0"/>
            </a:endParaRPr>
          </a:p>
          <a:p>
            <a:pPr marL="342900" indent="-342900" algn="just">
              <a:buFont typeface="Courier New" pitchFamily="49" charset="0"/>
              <a:buChar char="o"/>
            </a:pPr>
            <a:r>
              <a:rPr lang="en-US" sz="3000" dirty="0">
                <a:latin typeface="Arial" pitchFamily="34" charset="0"/>
              </a:rPr>
              <a:t>“Caused By” in a policy, limits the applicability of a policy provision to conditions </a:t>
            </a:r>
            <a:r>
              <a:rPr lang="en-US" sz="3000" u="sng" dirty="0">
                <a:latin typeface="Arial" pitchFamily="34" charset="0"/>
              </a:rPr>
              <a:t>solely</a:t>
            </a:r>
            <a:r>
              <a:rPr lang="en-US" sz="3000" dirty="0">
                <a:latin typeface="Arial" pitchFamily="34" charset="0"/>
              </a:rPr>
              <a:t> occasioned by the event referenced.  </a:t>
            </a:r>
          </a:p>
          <a:p>
            <a:pPr marL="800100" lvl="1" indent="-342900">
              <a:buFont typeface="Courier New" pitchFamily="49" charset="0"/>
              <a:buChar char="o"/>
            </a:pPr>
            <a:r>
              <a:rPr lang="en-US" sz="2000" i="1" dirty="0">
                <a:latin typeface="Arial" pitchFamily="34" charset="0"/>
              </a:rPr>
              <a:t>See Garcia v. Fed. Ins. Co.</a:t>
            </a:r>
            <a:r>
              <a:rPr lang="en-US" sz="2000" dirty="0">
                <a:latin typeface="Arial" pitchFamily="34" charset="0"/>
              </a:rPr>
              <a:t>, 969 So. 2d 288 (Fla. 2007).</a:t>
            </a:r>
          </a:p>
          <a:p>
            <a:pPr lvl="1"/>
            <a:endParaRPr lang="en-US" sz="2000" dirty="0">
              <a:latin typeface="Arial" pitchFamily="34" charset="0"/>
            </a:endParaRPr>
          </a:p>
          <a:p>
            <a:pPr lvl="1"/>
            <a:endParaRPr lang="en-US" sz="1000" dirty="0">
              <a:latin typeface="Arial" pitchFamily="34" charset="0"/>
            </a:endParaRPr>
          </a:p>
          <a:p>
            <a:pPr marL="342900" indent="-342900" algn="just">
              <a:buFont typeface="Courier New" pitchFamily="49" charset="0"/>
              <a:buChar char="o"/>
            </a:pPr>
            <a:r>
              <a:rPr lang="en-US" sz="3000" dirty="0">
                <a:latin typeface="Arial" pitchFamily="34" charset="0"/>
              </a:rPr>
              <a:t>Thus, FIDP Exclusion, by its own terms, only </a:t>
            </a:r>
            <a:r>
              <a:rPr lang="en-US" sz="3000" b="1" dirty="0">
                <a:solidFill>
                  <a:srgbClr val="FF0000"/>
                </a:solidFill>
                <a:latin typeface="Arial" pitchFamily="34" charset="0"/>
              </a:rPr>
              <a:t>applies to the construction defects themselves but not resulting water damage</a:t>
            </a:r>
            <a:r>
              <a:rPr lang="en-US" sz="2700" dirty="0">
                <a:latin typeface="Arial" pitchFamily="34" charset="0"/>
              </a:rPr>
              <a:t>.</a:t>
            </a:r>
          </a:p>
          <a:p>
            <a:pPr marL="800100" lvl="1" indent="-342900">
              <a:buFont typeface="Courier New" pitchFamily="49" charset="0"/>
              <a:buChar char="o"/>
            </a:pPr>
            <a:r>
              <a:rPr lang="en-US" sz="2000" i="1" dirty="0">
                <a:latin typeface="Arial" pitchFamily="34" charset="0"/>
              </a:rPr>
              <a:t>See </a:t>
            </a:r>
            <a:r>
              <a:rPr lang="en-US" sz="2000" i="1" dirty="0" err="1">
                <a:latin typeface="Arial" pitchFamily="34" charset="0"/>
              </a:rPr>
              <a:t>Buscher</a:t>
            </a:r>
            <a:r>
              <a:rPr lang="en-US" sz="2000" i="1" dirty="0">
                <a:latin typeface="Arial" pitchFamily="34" charset="0"/>
              </a:rPr>
              <a:t> v. Economy Premier Ins. Co., </a:t>
            </a:r>
            <a:r>
              <a:rPr lang="en-US" sz="2000" dirty="0">
                <a:latin typeface="Arial" pitchFamily="34" charset="0"/>
              </a:rPr>
              <a:t>2006 WL 268781 (D. Minn. Feb. 1, 2006); </a:t>
            </a:r>
            <a:r>
              <a:rPr lang="en-US" sz="2000" i="1" dirty="0">
                <a:latin typeface="Arial" pitchFamily="34" charset="0"/>
              </a:rPr>
              <a:t>McGrath v. American Family </a:t>
            </a:r>
            <a:r>
              <a:rPr lang="en-US" sz="2000" i="1" dirty="0" err="1">
                <a:latin typeface="Arial" pitchFamily="34" charset="0"/>
              </a:rPr>
              <a:t>Mut</a:t>
            </a:r>
            <a:r>
              <a:rPr lang="en-US" sz="2000" i="1" dirty="0">
                <a:latin typeface="Arial" pitchFamily="34" charset="0"/>
              </a:rPr>
              <a:t>. Ins. Co</a:t>
            </a:r>
            <a:r>
              <a:rPr lang="en-US" sz="2000" dirty="0">
                <a:latin typeface="Arial" pitchFamily="34" charset="0"/>
              </a:rPr>
              <a:t>., 2008 WL 4531373 (N.D. Ill. April 29, 2008)</a:t>
            </a: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6" name="Title 1"/>
          <p:cNvSpPr>
            <a:spLocks noGrp="1"/>
          </p:cNvSpPr>
          <p:nvPr>
            <p:ph type="title"/>
          </p:nvPr>
        </p:nvSpPr>
        <p:spPr>
          <a:xfrm>
            <a:off x="609600" y="1"/>
            <a:ext cx="7773338" cy="685800"/>
          </a:xfrm>
        </p:spPr>
        <p:txBody>
          <a:bodyPr anchor="t">
            <a:noAutofit/>
          </a:bodyPr>
          <a:lstStyle/>
          <a:p>
            <a:pPr algn="ctr" eaLnBrk="1" hangingPunct="1"/>
            <a:r>
              <a:rPr lang="en-US" sz="4400" b="1" cap="none" dirty="0">
                <a:ln w="0"/>
                <a:solidFill>
                  <a:schemeClr val="accent1"/>
                </a:solidFill>
                <a:effectLst>
                  <a:outerShdw blurRad="38100" dist="25400" dir="5400000" algn="ctr" rotWithShape="0">
                    <a:srgbClr val="6E747A">
                      <a:alpha val="43000"/>
                    </a:srgbClr>
                  </a:outerShdw>
                </a:effectLst>
                <a:cs typeface="Arial" pitchFamily="34" charset="0"/>
              </a:rPr>
              <a:t>“Caused By”</a:t>
            </a:r>
          </a:p>
        </p:txBody>
      </p:sp>
      <p:sp>
        <p:nvSpPr>
          <p:cNvPr id="2" name="Slide Number Placeholder 1"/>
          <p:cNvSpPr>
            <a:spLocks noGrp="1"/>
          </p:cNvSpPr>
          <p:nvPr>
            <p:ph type="sldNum" sz="quarter" idx="12"/>
          </p:nvPr>
        </p:nvSpPr>
        <p:spPr/>
        <p:txBody>
          <a:bodyPr/>
          <a:lstStyle/>
          <a:p>
            <a:fld id="{1A1554AB-7FDC-4E07-92B9-3BADE98C3CDB}" type="slidenum">
              <a:rPr lang="en-US" smtClean="0"/>
              <a:pPr/>
              <a:t>22</a:t>
            </a:fld>
            <a:endParaRPr lang="en-US"/>
          </a:p>
        </p:txBody>
      </p:sp>
    </p:spTree>
    <p:extLst>
      <p:ext uri="{BB962C8B-B14F-4D97-AF65-F5344CB8AC3E}">
        <p14:creationId xmlns:p14="http://schemas.microsoft.com/office/powerpoint/2010/main" val="2231727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76200" y="76200"/>
            <a:ext cx="9067800" cy="609600"/>
          </a:xfrm>
        </p:spPr>
        <p:txBody>
          <a:bodyPr>
            <a:normAutofit/>
          </a:bodyPr>
          <a:lstStyle/>
          <a:p>
            <a:pPr algn="ctr" eaLnBrk="1" hangingPunct="1"/>
            <a:r>
              <a:rPr lang="en-US" sz="3000" b="1" i="1" cap="none" dirty="0">
                <a:solidFill>
                  <a:srgbClr val="FF0000"/>
                </a:solidFill>
              </a:rPr>
              <a:t>Wallach</a:t>
            </a:r>
            <a:r>
              <a:rPr lang="en-US" sz="3000" b="1" i="1" cap="none" dirty="0">
                <a:solidFill>
                  <a:schemeClr val="tx1"/>
                </a:solidFill>
              </a:rPr>
              <a:t> v. Rosenberg</a:t>
            </a:r>
            <a:r>
              <a:rPr lang="en-US" sz="3000" b="1" cap="none" dirty="0">
                <a:solidFill>
                  <a:schemeClr val="tx1"/>
                </a:solidFill>
              </a:rPr>
              <a:t>, 527 So. 2d 1386 (Fla. 3d 1988</a:t>
            </a:r>
            <a:r>
              <a:rPr lang="en-US" sz="3000" b="1" dirty="0">
                <a:solidFill>
                  <a:schemeClr val="tx1"/>
                </a:solidFill>
              </a:rPr>
              <a:t>)</a:t>
            </a:r>
          </a:p>
        </p:txBody>
      </p:sp>
      <p:sp>
        <p:nvSpPr>
          <p:cNvPr id="3" name="Content Placeholder 2"/>
          <p:cNvSpPr>
            <a:spLocks noGrp="1"/>
          </p:cNvSpPr>
          <p:nvPr>
            <p:ph sz="quarter" idx="4294967295"/>
          </p:nvPr>
        </p:nvSpPr>
        <p:spPr>
          <a:xfrm>
            <a:off x="0" y="685800"/>
            <a:ext cx="9144000" cy="6172200"/>
          </a:xfrm>
        </p:spPr>
        <p:txBody>
          <a:bodyPr>
            <a:noAutofit/>
          </a:bodyPr>
          <a:lstStyle/>
          <a:p>
            <a:pPr indent="-274320" algn="just">
              <a:lnSpc>
                <a:spcPct val="90000"/>
              </a:lnSpc>
              <a:buFont typeface="Wingdings" pitchFamily="2" charset="2"/>
              <a:buChar char="v"/>
              <a:defRPr/>
            </a:pPr>
            <a:r>
              <a:rPr lang="en-US" sz="2500" cap="none" dirty="0">
                <a:latin typeface="Arial" panose="020B0604020202020204" pitchFamily="34" charset="0"/>
                <a:cs typeface="Arial" panose="020B0604020202020204" pitchFamily="34" charset="0"/>
              </a:rPr>
              <a:t>Where concurrent causes join to produce a loss and one of the causes of risk is excluded under the policy, coverage was available even if “the insured risk [is] not … the prime or efficient cause of the accident.”</a:t>
            </a:r>
            <a:endParaRPr lang="en-US" sz="2200" cap="none" dirty="0">
              <a:latin typeface="Arial" panose="020B0604020202020204" pitchFamily="34" charset="0"/>
              <a:cs typeface="Arial" panose="020B0604020202020204" pitchFamily="34" charset="0"/>
            </a:endParaRPr>
          </a:p>
          <a:p>
            <a:pPr indent="-274320" algn="just">
              <a:lnSpc>
                <a:spcPct val="90000"/>
              </a:lnSpc>
              <a:buFont typeface="Wingdings" pitchFamily="2" charset="2"/>
              <a:buChar char="v"/>
              <a:defRPr/>
            </a:pPr>
            <a:r>
              <a:rPr lang="en-US" sz="2500" cap="none" dirty="0">
                <a:latin typeface="Arial" panose="020B0604020202020204" pitchFamily="34" charset="0"/>
                <a:cs typeface="Arial" panose="020B0604020202020204" pitchFamily="34" charset="0"/>
              </a:rPr>
              <a:t>“Where </a:t>
            </a:r>
            <a:r>
              <a:rPr lang="en-US" sz="2500" b="1" cap="none" dirty="0">
                <a:solidFill>
                  <a:srgbClr val="00B0F0"/>
                </a:solidFill>
                <a:latin typeface="Arial" panose="020B0604020202020204" pitchFamily="34" charset="0"/>
                <a:cs typeface="Arial" panose="020B0604020202020204" pitchFamily="34" charset="0"/>
              </a:rPr>
              <a:t>weather perils </a:t>
            </a:r>
            <a:r>
              <a:rPr lang="en-US" sz="2500" b="1" u="sng" cap="none" dirty="0">
                <a:solidFill>
                  <a:srgbClr val="FF0000"/>
                </a:solidFill>
                <a:latin typeface="Arial" panose="020B0604020202020204" pitchFamily="34" charset="0"/>
                <a:cs typeface="Arial" panose="020B0604020202020204" pitchFamily="34" charset="0"/>
              </a:rPr>
              <a:t>combine</a:t>
            </a:r>
            <a:r>
              <a:rPr lang="en-US" sz="2500" cap="none" dirty="0">
                <a:latin typeface="Arial" panose="020B0604020202020204" pitchFamily="34" charset="0"/>
                <a:cs typeface="Arial" panose="020B0604020202020204" pitchFamily="34" charset="0"/>
              </a:rPr>
              <a:t> </a:t>
            </a:r>
            <a:r>
              <a:rPr lang="en-US" sz="2500" b="1" cap="none" dirty="0">
                <a:solidFill>
                  <a:srgbClr val="00B0F0"/>
                </a:solidFill>
                <a:latin typeface="Arial" panose="020B0604020202020204" pitchFamily="34" charset="0"/>
                <a:cs typeface="Arial" panose="020B0604020202020204" pitchFamily="34" charset="0"/>
              </a:rPr>
              <a:t>with human negligence </a:t>
            </a:r>
            <a:r>
              <a:rPr lang="en-US" sz="2500" b="1" cap="none" dirty="0">
                <a:latin typeface="Arial" panose="020B0604020202020204" pitchFamily="34" charset="0"/>
                <a:cs typeface="Arial" panose="020B0604020202020204" pitchFamily="34" charset="0"/>
              </a:rPr>
              <a:t>to cause a loss, it seems logical and reasonable to find the loss covered by an all-risk policy even if one of the causes is excluded from coverage</a:t>
            </a:r>
            <a:r>
              <a:rPr lang="en-US" sz="2500" cap="none" dirty="0">
                <a:latin typeface="Arial" panose="020B0604020202020204" pitchFamily="34" charset="0"/>
                <a:cs typeface="Arial" panose="020B0604020202020204" pitchFamily="34" charset="0"/>
              </a:rPr>
              <a:t>,” (</a:t>
            </a:r>
            <a:r>
              <a:rPr lang="en-US" sz="2500" i="1" cap="none" dirty="0">
                <a:latin typeface="Arial" panose="020B0604020202020204" pitchFamily="34" charset="0"/>
                <a:cs typeface="Arial" panose="020B0604020202020204" pitchFamily="34" charset="0"/>
              </a:rPr>
              <a:t>citing</a:t>
            </a:r>
            <a:r>
              <a:rPr lang="en-US" sz="2500" cap="none" dirty="0">
                <a:latin typeface="Arial" panose="020B0604020202020204" pitchFamily="34" charset="0"/>
                <a:cs typeface="Arial" panose="020B0604020202020204" pitchFamily="34" charset="0"/>
              </a:rPr>
              <a:t> </a:t>
            </a:r>
            <a:r>
              <a:rPr lang="en-US" sz="2500" i="1" cap="none" dirty="0">
                <a:latin typeface="Arial" panose="020B0604020202020204" pitchFamily="34" charset="0"/>
                <a:cs typeface="Arial" panose="020B0604020202020204" pitchFamily="34" charset="0"/>
              </a:rPr>
              <a:t>Safeco v. </a:t>
            </a:r>
            <a:r>
              <a:rPr lang="en-US" sz="2500" i="1" cap="none" dirty="0">
                <a:solidFill>
                  <a:srgbClr val="FF0000"/>
                </a:solidFill>
                <a:latin typeface="Arial" panose="020B0604020202020204" pitchFamily="34" charset="0"/>
                <a:cs typeface="Arial" panose="020B0604020202020204" pitchFamily="34" charset="0"/>
              </a:rPr>
              <a:t>Guyton</a:t>
            </a:r>
            <a:r>
              <a:rPr lang="en-US" sz="2500" cap="none" dirty="0">
                <a:solidFill>
                  <a:srgbClr val="FF0000"/>
                </a:solidFill>
                <a:latin typeface="Arial" panose="020B0604020202020204" pitchFamily="34" charset="0"/>
                <a:cs typeface="Arial" panose="020B0604020202020204" pitchFamily="34" charset="0"/>
              </a:rPr>
              <a:t>,</a:t>
            </a:r>
            <a:r>
              <a:rPr lang="en-US" sz="2500" cap="none" dirty="0">
                <a:latin typeface="Arial" panose="020B0604020202020204" pitchFamily="34" charset="0"/>
                <a:cs typeface="Arial" panose="020B0604020202020204" pitchFamily="34" charset="0"/>
              </a:rPr>
              <a:t> 692 F.2d 551 (9th Cir. 1982)(coverage was available where a covered risk, negligent maintenance of flood control structures, combined with an excluded risk, a flood, to cause a loss); </a:t>
            </a:r>
            <a:r>
              <a:rPr lang="en-US" sz="2500" i="1" cap="none" dirty="0" err="1">
                <a:latin typeface="Arial" panose="020B0604020202020204" pitchFamily="34" charset="0"/>
                <a:cs typeface="Arial" panose="020B0604020202020204" pitchFamily="34" charset="0"/>
              </a:rPr>
              <a:t>Mattis</a:t>
            </a:r>
            <a:r>
              <a:rPr lang="en-US" sz="2500" i="1" cap="none" dirty="0">
                <a:latin typeface="Arial" panose="020B0604020202020204" pitchFamily="34" charset="0"/>
                <a:cs typeface="Arial" panose="020B0604020202020204" pitchFamily="34" charset="0"/>
              </a:rPr>
              <a:t> v. State Farm</a:t>
            </a:r>
            <a:r>
              <a:rPr lang="en-US" sz="2500" cap="none" dirty="0">
                <a:latin typeface="Arial" panose="020B0604020202020204" pitchFamily="34" charset="0"/>
                <a:cs typeface="Arial" panose="020B0604020202020204" pitchFamily="34" charset="0"/>
              </a:rPr>
              <a:t>, 454 N.E.2d 1156, 1160 (Ill. App. Ct. 1983)(“where a policy expressly insures against loss caused by one risk but excludes loss covered by another risk, coverage is extended to a loss caused by the insured risk even though the excluded risk is a contributory cause.”)) </a:t>
            </a:r>
          </a:p>
          <a:p>
            <a:pPr marL="640080" lvl="1" indent="-274320" algn="just" eaLnBrk="1" fontAlgn="auto" hangingPunct="1">
              <a:lnSpc>
                <a:spcPct val="90000"/>
              </a:lnSpc>
              <a:spcAft>
                <a:spcPts val="0"/>
              </a:spcAft>
              <a:buFont typeface="Wingdings 2"/>
              <a:buNone/>
              <a:defRPr/>
            </a:pPr>
            <a:endParaRPr lang="en-US" sz="2200"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23</a:t>
            </a:fld>
            <a:endParaRPr lang="en-US"/>
          </a:p>
        </p:txBody>
      </p:sp>
    </p:spTree>
    <p:extLst>
      <p:ext uri="{BB962C8B-B14F-4D97-AF65-F5344CB8AC3E}">
        <p14:creationId xmlns:p14="http://schemas.microsoft.com/office/powerpoint/2010/main" val="189633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228600"/>
            <a:ext cx="7773338" cy="524482"/>
          </a:xfrm>
          <a:extLst/>
        </p:spPr>
        <p:txBody>
          <a:bodyPr>
            <a:noAutofit/>
          </a:bodyPr>
          <a:lstStyle/>
          <a:p>
            <a:pPr>
              <a:defRPr/>
            </a:pPr>
            <a:r>
              <a:rPr lang="en-US" sz="4400" b="1" cap="none" dirty="0">
                <a:ln w="0"/>
                <a:solidFill>
                  <a:schemeClr val="accent1"/>
                </a:solidFill>
                <a:effectLst>
                  <a:outerShdw blurRad="38100" dist="25400" dir="5400000" algn="ctr" rotWithShape="0">
                    <a:srgbClr val="6E747A">
                      <a:alpha val="43000"/>
                    </a:srgbClr>
                  </a:outerShdw>
                </a:effectLst>
              </a:rPr>
              <a:t>Independent Causes</a:t>
            </a:r>
          </a:p>
        </p:txBody>
      </p:sp>
      <p:graphicFrame>
        <p:nvGraphicFramePr>
          <p:cNvPr id="4" name="Content Placeholder 3"/>
          <p:cNvGraphicFramePr>
            <a:graphicFrameLocks noGrp="1"/>
          </p:cNvGraphicFramePr>
          <p:nvPr>
            <p:ph sz="quarter" idx="13"/>
          </p:nvPr>
        </p:nvGraphicFramePr>
        <p:xfrm>
          <a:off x="76200" y="1600200"/>
          <a:ext cx="8991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56015837"/>
              </p:ext>
            </p:extLst>
          </p:nvPr>
        </p:nvGraphicFramePr>
        <p:xfrm>
          <a:off x="0" y="1600200"/>
          <a:ext cx="9144000"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rotWithShape="1">
          <a:blip r:embed="rId13"/>
          <a:srcRect l="12426" t="44427" r="13043" b="22358"/>
          <a:stretch/>
        </p:blipFill>
        <p:spPr>
          <a:xfrm>
            <a:off x="7327393" y="6430768"/>
            <a:ext cx="1822703" cy="380807"/>
          </a:xfrm>
          <a:prstGeom prst="rect">
            <a:avLst/>
          </a:prstGeom>
        </p:spPr>
      </p:pic>
      <p:sp>
        <p:nvSpPr>
          <p:cNvPr id="6" name="Slide Number Placeholder 5"/>
          <p:cNvSpPr>
            <a:spLocks noGrp="1"/>
          </p:cNvSpPr>
          <p:nvPr>
            <p:ph type="sldNum" sz="quarter" idx="12"/>
          </p:nvPr>
        </p:nvSpPr>
        <p:spPr/>
        <p:txBody>
          <a:bodyPr/>
          <a:lstStyle/>
          <a:p>
            <a:fld id="{1A1554AB-7FDC-4E07-92B9-3BADE98C3CDB}" type="slidenum">
              <a:rPr lang="en-US" smtClean="0"/>
              <a:pPr/>
              <a:t>24</a:t>
            </a:fld>
            <a:endParaRPr lang="en-US"/>
          </a:p>
        </p:txBody>
      </p:sp>
    </p:spTree>
    <p:extLst>
      <p:ext uri="{BB962C8B-B14F-4D97-AF65-F5344CB8AC3E}">
        <p14:creationId xmlns:p14="http://schemas.microsoft.com/office/powerpoint/2010/main" val="161189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0"/>
            <a:ext cx="9144000" cy="381000"/>
          </a:xfrm>
        </p:spPr>
        <p:txBody>
          <a:bodyPr anchor="t">
            <a:noAutofit/>
          </a:bodyPr>
          <a:lstStyle/>
          <a:p>
            <a:r>
              <a:rPr lang="en-US" sz="3000" b="1" i="1" cap="none" dirty="0">
                <a:solidFill>
                  <a:schemeClr val="tx1"/>
                </a:solidFill>
              </a:rPr>
              <a:t>Sebo v. Am. Home Assur. Co., Inc</a:t>
            </a:r>
            <a:r>
              <a:rPr lang="en-US" sz="3000" b="1" i="1" dirty="0">
                <a:solidFill>
                  <a:schemeClr val="tx1"/>
                </a:solidFill>
              </a:rPr>
              <a:t>.</a:t>
            </a:r>
            <a:r>
              <a:rPr lang="en-US" sz="3000" b="1" dirty="0">
                <a:solidFill>
                  <a:schemeClr val="tx1"/>
                </a:solidFill>
              </a:rPr>
              <a:t>, </a:t>
            </a:r>
            <a:br>
              <a:rPr lang="en-US" sz="3000" b="1" dirty="0">
                <a:solidFill>
                  <a:schemeClr val="tx1"/>
                </a:solidFill>
              </a:rPr>
            </a:br>
            <a:r>
              <a:rPr lang="en-US" sz="3000" b="1" dirty="0">
                <a:solidFill>
                  <a:schemeClr val="tx1"/>
                </a:solidFill>
              </a:rPr>
              <a:t>208 S</a:t>
            </a:r>
            <a:r>
              <a:rPr lang="en-US" sz="3000" b="1" cap="none" dirty="0"/>
              <a:t>o. 3d 694 (Fla . </a:t>
            </a:r>
            <a:r>
              <a:rPr lang="en-US" sz="3000" b="1" dirty="0">
                <a:solidFill>
                  <a:schemeClr val="tx1"/>
                </a:solidFill>
              </a:rPr>
              <a:t>2016)</a:t>
            </a:r>
          </a:p>
        </p:txBody>
      </p:sp>
      <p:sp>
        <p:nvSpPr>
          <p:cNvPr id="3" name="Content Placeholder 2"/>
          <p:cNvSpPr>
            <a:spLocks noGrp="1"/>
          </p:cNvSpPr>
          <p:nvPr>
            <p:ph sz="quarter" idx="4294967295"/>
          </p:nvPr>
        </p:nvSpPr>
        <p:spPr>
          <a:xfrm>
            <a:off x="0" y="1066800"/>
            <a:ext cx="9144000" cy="6049963"/>
          </a:xfrm>
        </p:spPr>
        <p:txBody>
          <a:bodyPr>
            <a:noAutofit/>
          </a:bodyPr>
          <a:lstStyle/>
          <a:p>
            <a:pPr algn="just">
              <a:lnSpc>
                <a:spcPct val="90000"/>
              </a:lnSpc>
              <a:buFont typeface="Wingdings" pitchFamily="2" charset="2"/>
              <a:buChar char="v"/>
              <a:defRPr/>
            </a:pPr>
            <a:r>
              <a:rPr lang="en-US" sz="2600" cap="none" dirty="0">
                <a:latin typeface="Arial" panose="020B0604020202020204" pitchFamily="34" charset="0"/>
                <a:cs typeface="Arial" panose="020B0604020202020204" pitchFamily="34" charset="0"/>
              </a:rPr>
              <a:t>CCD not EPC applied when determining causation of insured’s loss regarding home, which sustained damage allegedly due to </a:t>
            </a:r>
            <a:r>
              <a:rPr lang="en-US" sz="2600" cap="none" dirty="0">
                <a:solidFill>
                  <a:srgbClr val="00B0F0"/>
                </a:solidFill>
                <a:latin typeface="Arial" panose="020B0604020202020204" pitchFamily="34" charset="0"/>
                <a:cs typeface="Arial" panose="020B0604020202020204" pitchFamily="34" charset="0"/>
              </a:rPr>
              <a:t>wind, rain</a:t>
            </a:r>
            <a:r>
              <a:rPr lang="en-US" sz="2600" cap="none" dirty="0">
                <a:solidFill>
                  <a:srgbClr val="FF0000"/>
                </a:solidFill>
                <a:latin typeface="Arial" panose="020B0604020202020204" pitchFamily="34" charset="0"/>
                <a:cs typeface="Arial" panose="020B0604020202020204" pitchFamily="34" charset="0"/>
              </a:rPr>
              <a:t> </a:t>
            </a:r>
            <a:r>
              <a:rPr lang="en-US" sz="2600" b="1" u="sng" cap="none" dirty="0">
                <a:solidFill>
                  <a:srgbClr val="FF0000"/>
                </a:solidFill>
                <a:latin typeface="Arial" panose="020B0604020202020204" pitchFamily="34" charset="0"/>
                <a:cs typeface="Arial" panose="020B0604020202020204" pitchFamily="34" charset="0"/>
              </a:rPr>
              <a:t>and</a:t>
            </a:r>
            <a:r>
              <a:rPr lang="en-US" sz="2600" cap="none" dirty="0">
                <a:latin typeface="Arial" panose="020B0604020202020204" pitchFamily="34" charset="0"/>
                <a:cs typeface="Arial" panose="020B0604020202020204" pitchFamily="34" charset="0"/>
              </a:rPr>
              <a:t> </a:t>
            </a:r>
            <a:r>
              <a:rPr lang="en-US" sz="2600" cap="none" dirty="0">
                <a:solidFill>
                  <a:srgbClr val="00B0F0"/>
                </a:solidFill>
                <a:latin typeface="Arial" panose="020B0604020202020204" pitchFamily="34" charset="0"/>
                <a:cs typeface="Arial" panose="020B0604020202020204" pitchFamily="34" charset="0"/>
              </a:rPr>
              <a:t>defective construction</a:t>
            </a:r>
            <a:r>
              <a:rPr lang="en-US" sz="2600" cap="none" dirty="0">
                <a:latin typeface="Arial" panose="020B0604020202020204" pitchFamily="34" charset="0"/>
                <a:cs typeface="Arial" panose="020B0604020202020204" pitchFamily="34" charset="0"/>
              </a:rPr>
              <a:t>, and thus loss would be covered under all-risk homeowners insurance policy, even though policy contained defective-work exclusion, </a:t>
            </a:r>
            <a:r>
              <a:rPr lang="en-US" sz="2600" cap="none" dirty="0">
                <a:solidFill>
                  <a:srgbClr val="FF0000"/>
                </a:solidFill>
                <a:latin typeface="Arial" panose="020B0604020202020204" pitchFamily="34" charset="0"/>
                <a:cs typeface="Arial" panose="020B0604020202020204" pitchFamily="34" charset="0"/>
              </a:rPr>
              <a:t>where there was no reasonable way to distinguish proximate cause of insured’s property loss </a:t>
            </a:r>
            <a:r>
              <a:rPr lang="en-US" sz="2600" b="1" u="sng" cap="none" dirty="0">
                <a:solidFill>
                  <a:srgbClr val="FF0000"/>
                </a:solidFill>
                <a:latin typeface="Arial" panose="020B0604020202020204" pitchFamily="34" charset="0"/>
                <a:cs typeface="Arial" panose="020B0604020202020204" pitchFamily="34" charset="0"/>
              </a:rPr>
              <a:t>and</a:t>
            </a:r>
            <a:r>
              <a:rPr lang="en-US" sz="2600" cap="none" dirty="0">
                <a:latin typeface="Arial" panose="020B0604020202020204" pitchFamily="34" charset="0"/>
                <a:cs typeface="Arial" panose="020B0604020202020204" pitchFamily="34" charset="0"/>
              </a:rPr>
              <a:t> </a:t>
            </a:r>
            <a:r>
              <a:rPr lang="en-US" sz="2600" cap="none" dirty="0">
                <a:solidFill>
                  <a:srgbClr val="FF0000"/>
                </a:solidFill>
                <a:latin typeface="Arial" panose="020B0604020202020204" pitchFamily="34" charset="0"/>
                <a:cs typeface="Arial" panose="020B0604020202020204" pitchFamily="34" charset="0"/>
              </a:rPr>
              <a:t>insurer did not explicitly avoid applying the CCD in language of the policy</a:t>
            </a:r>
            <a:r>
              <a:rPr lang="en-US" sz="2600" cap="none" dirty="0">
                <a:latin typeface="Arial" panose="020B0604020202020204" pitchFamily="34" charset="0"/>
                <a:cs typeface="Arial" panose="020B0604020202020204" pitchFamily="34" charset="0"/>
              </a:rPr>
              <a:t>. </a:t>
            </a:r>
          </a:p>
          <a:p>
            <a:pPr algn="just">
              <a:lnSpc>
                <a:spcPct val="90000"/>
              </a:lnSpc>
              <a:buFont typeface="Wingdings" pitchFamily="2" charset="2"/>
              <a:buChar char="v"/>
              <a:defRPr/>
            </a:pPr>
            <a:r>
              <a:rPr lang="en-US" sz="2600" b="1" cap="none" dirty="0">
                <a:latin typeface="Arial" panose="020B0604020202020204" pitchFamily="34" charset="0"/>
                <a:cs typeface="Arial" panose="020B0604020202020204" pitchFamily="34" charset="0"/>
              </a:rPr>
              <a:t>When two or more perils converge to cause a loss and at least one of the perils is excluded from an insurance policy, when independent perils converge and no single cause can be considered the sole or proximate cause, it is appropriate to apply the CCD, rather than the EPC</a:t>
            </a:r>
            <a:r>
              <a:rPr lang="en-US" sz="2600" cap="none" dirty="0">
                <a:latin typeface="Arial" panose="020B0604020202020204" pitchFamily="34" charset="0"/>
                <a:cs typeface="Arial" panose="020B0604020202020204" pitchFamily="34" charset="0"/>
              </a:rPr>
              <a:t>.</a:t>
            </a:r>
          </a:p>
          <a:p>
            <a:pPr marL="0" indent="0" algn="just" eaLnBrk="1" fontAlgn="auto" hangingPunct="1">
              <a:lnSpc>
                <a:spcPct val="90000"/>
              </a:lnSpc>
              <a:spcAft>
                <a:spcPts val="0"/>
              </a:spcAft>
              <a:buFont typeface="Wingdings"/>
              <a:buNone/>
              <a:defRPr/>
            </a:pPr>
            <a:endParaRPr lang="en-US" sz="2600"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25</a:t>
            </a:fld>
            <a:endParaRPr lang="en-US"/>
          </a:p>
        </p:txBody>
      </p:sp>
    </p:spTree>
    <p:extLst>
      <p:ext uri="{BB962C8B-B14F-4D97-AF65-F5344CB8AC3E}">
        <p14:creationId xmlns:p14="http://schemas.microsoft.com/office/powerpoint/2010/main" val="99998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4267200"/>
          </a:xfrm>
          <a:extLst/>
        </p:spPr>
        <p:txBody>
          <a:bodyPr anchor="ctr">
            <a:normAutofit/>
          </a:bodyPr>
          <a:lstStyle/>
          <a:p>
            <a:pPr algn="ctr" eaLnBrk="1" fontAlgn="auto" hangingPunct="1">
              <a:spcAft>
                <a:spcPts val="0"/>
              </a:spcAft>
              <a:defRPr/>
            </a:pPr>
            <a:r>
              <a:rPr lang="en-US" sz="54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Anti-Concurrent Causation (ACC) Provisions</a:t>
            </a:r>
          </a:p>
        </p:txBody>
      </p:sp>
      <p:pic>
        <p:nvPicPr>
          <p:cNvPr id="4" name="Picture 3"/>
          <p:cNvPicPr>
            <a:picLocks noChangeAspect="1"/>
          </p:cNvPicPr>
          <p:nvPr/>
        </p:nvPicPr>
        <p:blipFill rotWithShape="1">
          <a:blip r:embed="rId3"/>
          <a:srcRect l="12426" t="44427" r="13043" b="22358"/>
          <a:stretch/>
        </p:blipFill>
        <p:spPr>
          <a:xfrm>
            <a:off x="7321297" y="6392863"/>
            <a:ext cx="1822703" cy="380807"/>
          </a:xfrm>
          <a:prstGeom prst="rect">
            <a:avLst/>
          </a:prstGeom>
        </p:spPr>
      </p:pic>
    </p:spTree>
    <p:extLst>
      <p:ext uri="{BB962C8B-B14F-4D97-AF65-F5344CB8AC3E}">
        <p14:creationId xmlns:p14="http://schemas.microsoft.com/office/powerpoint/2010/main" val="401768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576" y="533400"/>
            <a:ext cx="9144000" cy="4373563"/>
          </a:xfrm>
        </p:spPr>
        <p:txBody>
          <a:bodyPr>
            <a:noAutofit/>
          </a:bodyPr>
          <a:lstStyle/>
          <a:p>
            <a:pPr marL="320040" indent="-320040" algn="ctr" eaLnBrk="1" fontAlgn="auto" hangingPunct="1">
              <a:lnSpc>
                <a:spcPct val="100000"/>
              </a:lnSpc>
              <a:spcBef>
                <a:spcPts val="0"/>
              </a:spcBef>
              <a:spcAft>
                <a:spcPts val="0"/>
              </a:spcAft>
              <a:buFont typeface="Wingdings"/>
              <a:buNone/>
              <a:defRPr/>
            </a:pPr>
            <a:r>
              <a:rPr lang="en-US" sz="3000" b="1" i="1" u="sng" dirty="0">
                <a:solidFill>
                  <a:schemeClr val="tx1">
                    <a:lumMod val="85000"/>
                    <a:lumOff val="15000"/>
                  </a:schemeClr>
                </a:solidFill>
                <a:latin typeface="Arial" panose="020B0604020202020204" pitchFamily="34" charset="0"/>
                <a:cs typeface="Arial" panose="020B0604020202020204" pitchFamily="34" charset="0"/>
              </a:rPr>
              <a:t>S A M P L E</a:t>
            </a:r>
          </a:p>
          <a:p>
            <a:pPr marL="320040" indent="-320040" algn="ctr" eaLnBrk="1" fontAlgn="auto" hangingPunct="1">
              <a:lnSpc>
                <a:spcPct val="100000"/>
              </a:lnSpc>
              <a:spcBef>
                <a:spcPts val="0"/>
              </a:spcBef>
              <a:spcAft>
                <a:spcPts val="0"/>
              </a:spcAft>
              <a:buFont typeface="Wingdings"/>
              <a:buNone/>
              <a:defRPr/>
            </a:pPr>
            <a:endParaRPr lang="en-US" sz="1100" b="1" u="sng" dirty="0">
              <a:solidFill>
                <a:schemeClr val="tx1">
                  <a:lumMod val="85000"/>
                  <a:lumOff val="15000"/>
                </a:schemeClr>
              </a:solidFill>
              <a:latin typeface="Arial" panose="020B0604020202020204" pitchFamily="34" charset="0"/>
              <a:cs typeface="Arial" panose="020B0604020202020204" pitchFamily="34" charset="0"/>
            </a:endParaRPr>
          </a:p>
          <a:p>
            <a:pPr marL="320040" indent="-320040" algn="ctr" eaLnBrk="1" fontAlgn="auto" hangingPunct="1">
              <a:lnSpc>
                <a:spcPct val="100000"/>
              </a:lnSpc>
              <a:spcBef>
                <a:spcPts val="0"/>
              </a:spcBef>
              <a:spcAft>
                <a:spcPts val="0"/>
              </a:spcAft>
              <a:buFont typeface="Wingdings"/>
              <a:buNone/>
              <a:defRPr/>
            </a:pPr>
            <a:endParaRPr lang="en-US" sz="3000" b="1" u="sng" dirty="0">
              <a:solidFill>
                <a:schemeClr val="tx1">
                  <a:lumMod val="85000"/>
                  <a:lumOff val="15000"/>
                </a:schemeClr>
              </a:solidFill>
              <a:latin typeface="Arial" panose="020B0604020202020204" pitchFamily="34" charset="0"/>
              <a:cs typeface="Arial" panose="020B0604020202020204" pitchFamily="34" charset="0"/>
            </a:endParaRPr>
          </a:p>
          <a:p>
            <a:pPr marL="320040" indent="-320040" algn="ctr" eaLnBrk="1" fontAlgn="auto" hangingPunct="1">
              <a:lnSpc>
                <a:spcPct val="100000"/>
              </a:lnSpc>
              <a:spcBef>
                <a:spcPts val="0"/>
              </a:spcBef>
              <a:spcAft>
                <a:spcPts val="0"/>
              </a:spcAft>
              <a:buFont typeface="Wingdings"/>
              <a:buNone/>
              <a:defRPr/>
            </a:pPr>
            <a:r>
              <a:rPr lang="en-US" sz="3000" b="1" dirty="0">
                <a:latin typeface="Arial" panose="020B0604020202020204" pitchFamily="34" charset="0"/>
                <a:cs typeface="Arial" panose="020B0604020202020204" pitchFamily="34" charset="0"/>
              </a:rPr>
              <a:t>SECTION I – EXCLUSIONS</a:t>
            </a:r>
          </a:p>
          <a:p>
            <a:pPr marL="320040" indent="-320040" eaLnBrk="1" fontAlgn="auto" hangingPunct="1">
              <a:lnSpc>
                <a:spcPct val="100000"/>
              </a:lnSpc>
              <a:spcBef>
                <a:spcPts val="0"/>
              </a:spcBef>
              <a:spcAft>
                <a:spcPts val="0"/>
              </a:spcAft>
              <a:buFont typeface="Wingdings"/>
              <a:buNone/>
              <a:defRPr/>
            </a:pPr>
            <a:endParaRPr lang="en-US" sz="3000" b="1" dirty="0">
              <a:latin typeface="Arial" panose="020B0604020202020204" pitchFamily="34" charset="0"/>
              <a:cs typeface="Arial" panose="020B0604020202020204" pitchFamily="34" charset="0"/>
            </a:endParaRPr>
          </a:p>
          <a:p>
            <a:pPr indent="-31750" algn="just" eaLnBrk="1" fontAlgn="auto" hangingPunct="1">
              <a:lnSpc>
                <a:spcPct val="100000"/>
              </a:lnSpc>
              <a:spcBef>
                <a:spcPts val="0"/>
              </a:spcBef>
              <a:spcAft>
                <a:spcPts val="0"/>
              </a:spcAft>
              <a:buFont typeface="Wingdings"/>
              <a:buNone/>
              <a:defRPr/>
            </a:pPr>
            <a:r>
              <a:rPr lang="en-US" sz="3000" b="1" dirty="0">
                <a:latin typeface="Arial" panose="020B0604020202020204" pitchFamily="34" charset="0"/>
                <a:cs typeface="Arial" panose="020B0604020202020204" pitchFamily="34" charset="0"/>
              </a:rPr>
              <a:t>We do not insure for loss caused </a:t>
            </a:r>
            <a:r>
              <a:rPr lang="en-US" sz="3000" b="1" dirty="0">
                <a:solidFill>
                  <a:srgbClr val="FF0000"/>
                </a:solidFill>
                <a:latin typeface="Arial" panose="020B0604020202020204" pitchFamily="34" charset="0"/>
                <a:cs typeface="Arial" panose="020B0604020202020204" pitchFamily="34" charset="0"/>
              </a:rPr>
              <a:t>directly or indirectly </a:t>
            </a:r>
            <a:r>
              <a:rPr lang="en-US" sz="3000" b="1" dirty="0">
                <a:latin typeface="Arial" panose="020B0604020202020204" pitchFamily="34" charset="0"/>
                <a:cs typeface="Arial" panose="020B0604020202020204" pitchFamily="34" charset="0"/>
              </a:rPr>
              <a:t>by any of the following. Such loss is excluded </a:t>
            </a:r>
            <a:r>
              <a:rPr lang="en-US" sz="3000" b="1" dirty="0">
                <a:solidFill>
                  <a:srgbClr val="FF0000"/>
                </a:solidFill>
                <a:latin typeface="Arial" panose="020B0604020202020204" pitchFamily="34" charset="0"/>
                <a:cs typeface="Arial" panose="020B0604020202020204" pitchFamily="34" charset="0"/>
              </a:rPr>
              <a:t>regardless of any other cause, event, material or product contributed concurrently or in any sequence to such injury, damage or loss. </a:t>
            </a:r>
          </a:p>
          <a:p>
            <a:pPr indent="-31750" algn="just" eaLnBrk="1" fontAlgn="auto" hangingPunct="1">
              <a:spcBef>
                <a:spcPts val="0"/>
              </a:spcBef>
              <a:spcAft>
                <a:spcPts val="0"/>
              </a:spcAft>
              <a:buFont typeface="Wingdings"/>
              <a:buNone/>
              <a:defRPr/>
            </a:pPr>
            <a:endParaRPr lang="en-US" sz="2800" b="1" dirty="0">
              <a:solidFill>
                <a:srgbClr val="FF0000"/>
              </a:solidFill>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buFont typeface="Wingdings"/>
              <a:buNone/>
              <a:defRPr/>
            </a:pPr>
            <a:endParaRPr lang="en-US" sz="2800" b="1" dirty="0">
              <a:latin typeface="Arial" panose="020B0604020202020204" pitchFamily="34" charset="0"/>
              <a:cs typeface="Arial" panose="020B0604020202020204" pitchFamily="34" charset="0"/>
            </a:endParaRPr>
          </a:p>
          <a:p>
            <a:pPr marL="320040" indent="-320040" eaLnBrk="1" fontAlgn="auto" hangingPunct="1">
              <a:spcBef>
                <a:spcPts val="0"/>
              </a:spcBef>
              <a:spcAft>
                <a:spcPts val="0"/>
              </a:spcAft>
              <a:buFont typeface="Wingdings"/>
              <a:buNone/>
              <a:defRPr/>
            </a:pPr>
            <a:r>
              <a:rPr lang="en-US" sz="2800" b="1"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27</a:t>
            </a:fld>
            <a:endParaRPr lang="en-US"/>
          </a:p>
        </p:txBody>
      </p:sp>
    </p:spTree>
    <p:extLst>
      <p:ext uri="{BB962C8B-B14F-4D97-AF65-F5344CB8AC3E}">
        <p14:creationId xmlns:p14="http://schemas.microsoft.com/office/powerpoint/2010/main" val="33013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martArt Placeholder 4"/>
          <p:cNvPicPr>
            <a:picLocks noGrp="1" noChangeAspect="1"/>
          </p:cNvPicPr>
          <p:nvPr>
            <p:ph type="dgm" idx="1"/>
          </p:nvPr>
        </p:nvPicPr>
        <p:blipFill>
          <a:blip r:embed="rId2"/>
          <a:stretch>
            <a:fillRect/>
          </a:stretch>
        </p:blipFill>
        <p:spPr>
          <a:xfrm>
            <a:off x="50533" y="32378"/>
            <a:ext cx="9093467" cy="6825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srcRect l="12426" t="44427" r="13043" b="22194"/>
          <a:stretch/>
        </p:blipFill>
        <p:spPr>
          <a:xfrm>
            <a:off x="7606364" y="6433098"/>
            <a:ext cx="1475072" cy="409662"/>
          </a:xfrm>
          <a:prstGeom prst="rect">
            <a:avLst/>
          </a:prstGeom>
        </p:spPr>
      </p:pic>
      <p:sp>
        <p:nvSpPr>
          <p:cNvPr id="8" name="TextBox 7"/>
          <p:cNvSpPr txBox="1"/>
          <p:nvPr/>
        </p:nvSpPr>
        <p:spPr>
          <a:xfrm>
            <a:off x="228600" y="228600"/>
            <a:ext cx="2192154" cy="1015663"/>
          </a:xfrm>
          <a:prstGeom prst="rect">
            <a:avLst/>
          </a:prstGeom>
          <a:noFill/>
        </p:spPr>
        <p:txBody>
          <a:bodyPr wrap="square" rtlCol="0">
            <a:spAutoFit/>
          </a:bodyPr>
          <a:lstStyle/>
          <a:p>
            <a:r>
              <a:rPr lang="en-US" sz="6000" dirty="0">
                <a:solidFill>
                  <a:srgbClr val="FF0000"/>
                </a:solidFill>
                <a:latin typeface="Arial Black" panose="020B0A04020102020204" pitchFamily="34" charset="0"/>
              </a:rPr>
              <a:t>RFP</a:t>
            </a:r>
          </a:p>
        </p:txBody>
      </p:sp>
      <p:sp>
        <p:nvSpPr>
          <p:cNvPr id="2" name="Slide Number Placeholder 1"/>
          <p:cNvSpPr>
            <a:spLocks noGrp="1"/>
          </p:cNvSpPr>
          <p:nvPr>
            <p:ph type="sldNum" sz="quarter" idx="12"/>
          </p:nvPr>
        </p:nvSpPr>
        <p:spPr/>
        <p:txBody>
          <a:bodyPr/>
          <a:lstStyle/>
          <a:p>
            <a:pPr>
              <a:defRPr/>
            </a:pPr>
            <a:fld id="{D5275A6E-9A99-4D13-90B2-E0D9B596B49B}" type="slidenum">
              <a:rPr lang="en-US" smtClean="0"/>
              <a:pPr>
                <a:defRPr/>
              </a:pPr>
              <a:t>28</a:t>
            </a:fld>
            <a:endParaRPr lang="en-US"/>
          </a:p>
        </p:txBody>
      </p:sp>
    </p:spTree>
    <p:extLst>
      <p:ext uri="{BB962C8B-B14F-4D97-AF65-F5344CB8AC3E}">
        <p14:creationId xmlns:p14="http://schemas.microsoft.com/office/powerpoint/2010/main" val="411164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43393837"/>
              </p:ext>
            </p:extLst>
          </p:nvPr>
        </p:nvGraphicFramePr>
        <p:xfrm>
          <a:off x="457200" y="417445"/>
          <a:ext cx="8729472" cy="6010275"/>
        </p:xfrm>
        <a:graphic>
          <a:graphicData uri="http://schemas.openxmlformats.org/presentationml/2006/ole">
            <mc:AlternateContent xmlns:mc="http://schemas.openxmlformats.org/markup-compatibility/2006">
              <mc:Choice xmlns:v="urn:schemas-microsoft-com:vml" Requires="v">
                <p:oleObj spid="_x0000_s1094" name="Document" r:id="rId3" imgW="7832683" imgH="5699198" progId="Word.Document.12">
                  <p:embed/>
                </p:oleObj>
              </mc:Choice>
              <mc:Fallback>
                <p:oleObj name="Document" r:id="rId3" imgW="7832683" imgH="5699198" progId="Word.Document.12">
                  <p:embed/>
                  <p:pic>
                    <p:nvPicPr>
                      <p:cNvPr id="0" name=""/>
                      <p:cNvPicPr/>
                      <p:nvPr/>
                    </p:nvPicPr>
                    <p:blipFill>
                      <a:blip r:embed="rId4"/>
                      <a:stretch>
                        <a:fillRect/>
                      </a:stretch>
                    </p:blipFill>
                    <p:spPr>
                      <a:xfrm>
                        <a:off x="457200" y="417445"/>
                        <a:ext cx="8729472" cy="6010275"/>
                      </a:xfrm>
                      <a:prstGeom prst="rect">
                        <a:avLst/>
                      </a:prstGeom>
                    </p:spPr>
                  </p:pic>
                </p:oleObj>
              </mc:Fallback>
            </mc:AlternateContent>
          </a:graphicData>
        </a:graphic>
      </p:graphicFrame>
      <p:cxnSp>
        <p:nvCxnSpPr>
          <p:cNvPr id="7" name="Straight Connector 6"/>
          <p:cNvCxnSpPr/>
          <p:nvPr/>
        </p:nvCxnSpPr>
        <p:spPr>
          <a:xfrm>
            <a:off x="4572000" y="2133600"/>
            <a:ext cx="14478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5"/>
          <a:srcRect l="12426" t="44427" r="13043" b="22358"/>
          <a:stretch/>
        </p:blipFill>
        <p:spPr>
          <a:xfrm>
            <a:off x="7327393" y="6430768"/>
            <a:ext cx="1822703" cy="380807"/>
          </a:xfrm>
          <a:prstGeom prst="rect">
            <a:avLst/>
          </a:prstGeom>
        </p:spPr>
      </p:pic>
      <p:cxnSp>
        <p:nvCxnSpPr>
          <p:cNvPr id="9" name="Straight Connector 8"/>
          <p:cNvCxnSpPr/>
          <p:nvPr/>
        </p:nvCxnSpPr>
        <p:spPr>
          <a:xfrm>
            <a:off x="457200" y="3886200"/>
            <a:ext cx="1600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1A1554AB-7FDC-4E07-92B9-3BADE98C3CDB}" type="slidenum">
              <a:rPr lang="en-US" smtClean="0"/>
              <a:pPr/>
              <a:t>29</a:t>
            </a:fld>
            <a:endParaRPr lang="en-US"/>
          </a:p>
        </p:txBody>
      </p:sp>
    </p:spTree>
    <p:extLst>
      <p:ext uri="{BB962C8B-B14F-4D97-AF65-F5344CB8AC3E}">
        <p14:creationId xmlns:p14="http://schemas.microsoft.com/office/powerpoint/2010/main" val="293422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95" y="2514600"/>
            <a:ext cx="2086905" cy="2608631"/>
          </a:xfrm>
        </p:spPr>
      </p:pic>
      <p:sp>
        <p:nvSpPr>
          <p:cNvPr id="4" name="Content Placeholder 3"/>
          <p:cNvSpPr>
            <a:spLocks noGrp="1"/>
          </p:cNvSpPr>
          <p:nvPr>
            <p:ph sz="half" idx="2"/>
          </p:nvPr>
        </p:nvSpPr>
        <p:spPr>
          <a:xfrm>
            <a:off x="2514600" y="255638"/>
            <a:ext cx="6477000" cy="6145161"/>
          </a:xfrm>
        </p:spPr>
        <p:txBody>
          <a:bodyPr>
            <a:noAutofit/>
          </a:bodyPr>
          <a:lstStyle/>
          <a:p>
            <a:pPr marL="0" indent="0" algn="just">
              <a:spcBef>
                <a:spcPts val="0"/>
              </a:spcBef>
              <a:buNone/>
            </a:pPr>
            <a:r>
              <a:rPr lang="en-US" sz="1800" b="1" cap="none" dirty="0">
                <a:latin typeface="Arial" panose="020B0604020202020204" pitchFamily="34" charset="0"/>
                <a:cs typeface="Arial" panose="020B0604020202020204" pitchFamily="34" charset="0"/>
              </a:rPr>
              <a:t>DEBBIE SINES CROCKETT </a:t>
            </a:r>
            <a:r>
              <a:rPr lang="en-US" sz="1400" cap="none" dirty="0">
                <a:latin typeface="Arial" panose="020B0604020202020204" pitchFamily="34" charset="0"/>
                <a:cs typeface="Arial" panose="020B0604020202020204" pitchFamily="34" charset="0"/>
              </a:rPr>
              <a:t>is a trial lawyer with </a:t>
            </a:r>
            <a:r>
              <a:rPr lang="en-US" sz="1400" cap="none" dirty="0" err="1">
                <a:latin typeface="Arial" panose="020B0604020202020204" pitchFamily="34" charset="0"/>
                <a:cs typeface="Arial" panose="020B0604020202020204" pitchFamily="34" charset="0"/>
              </a:rPr>
              <a:t>Cheffy</a:t>
            </a:r>
            <a:r>
              <a:rPr lang="en-US" sz="1400" cap="none" dirty="0">
                <a:latin typeface="Arial" panose="020B0604020202020204" pitchFamily="34" charset="0"/>
                <a:cs typeface="Arial" panose="020B0604020202020204" pitchFamily="34" charset="0"/>
              </a:rPr>
              <a:t> </a:t>
            </a:r>
            <a:r>
              <a:rPr lang="en-US" sz="1400" cap="none" dirty="0" err="1">
                <a:latin typeface="Arial" panose="020B0604020202020204" pitchFamily="34" charset="0"/>
                <a:cs typeface="Arial" panose="020B0604020202020204" pitchFamily="34" charset="0"/>
              </a:rPr>
              <a:t>Passidomo</a:t>
            </a:r>
            <a:r>
              <a:rPr lang="en-US" sz="1400" cap="none" dirty="0">
                <a:latin typeface="Arial" panose="020B0604020202020204" pitchFamily="34" charset="0"/>
                <a:cs typeface="Arial" panose="020B0604020202020204" pitchFamily="34" charset="0"/>
              </a:rPr>
              <a:t>, P.A. located in Tampa, Florida, where she concentrates in the areas of insurance coverage, construction litigation, and commercial disputes. Debbie is experienced in representing policyholders of all types of insurance policies in litigation against carriers from the trial level through appeal, in both state and federal courts. She has an emphasis in complex insurance recovery issues such as additional insured status and contractual indemnity, and her practice includes all aspects and types of insurance recovery, including insurance denials, claim representation, risk transfer mechanisms, and both first and third party bad faith/extra-contractual claims. just prior to joining </a:t>
            </a:r>
            <a:r>
              <a:rPr lang="en-US" sz="1400" cap="none" dirty="0" err="1">
                <a:latin typeface="Arial" panose="020B0604020202020204" pitchFamily="34" charset="0"/>
                <a:cs typeface="Arial" panose="020B0604020202020204" pitchFamily="34" charset="0"/>
              </a:rPr>
              <a:t>Cheffy</a:t>
            </a:r>
            <a:r>
              <a:rPr lang="en-US" sz="1400" cap="none" dirty="0">
                <a:latin typeface="Arial" panose="020B0604020202020204" pitchFamily="34" charset="0"/>
                <a:cs typeface="Arial" panose="020B0604020202020204" pitchFamily="34" charset="0"/>
              </a:rPr>
              <a:t> </a:t>
            </a:r>
            <a:r>
              <a:rPr lang="en-US" sz="1400" cap="none" dirty="0" err="1">
                <a:latin typeface="Arial" panose="020B0604020202020204" pitchFamily="34" charset="0"/>
                <a:cs typeface="Arial" panose="020B0604020202020204" pitchFamily="34" charset="0"/>
              </a:rPr>
              <a:t>Passidomo</a:t>
            </a:r>
            <a:r>
              <a:rPr lang="en-US" sz="1400" cap="none" dirty="0">
                <a:latin typeface="Arial" panose="020B0604020202020204" pitchFamily="34" charset="0"/>
                <a:cs typeface="Arial" panose="020B0604020202020204" pitchFamily="34" charset="0"/>
              </a:rPr>
              <a:t>, P.A., Debbie was an equity partner in the law firm of Boyle, Gentile, Leonard And Crockett, P.A. in Fort Myers, Florida. Debbie is licensed in Florida and Maryland. Among her many bar activities, notably, she is a current co-chair of the National Asian American Bar Association (</a:t>
            </a:r>
            <a:r>
              <a:rPr lang="en-US" sz="1400" cap="none" dirty="0" err="1">
                <a:latin typeface="Arial" panose="020B0604020202020204" pitchFamily="34" charset="0"/>
                <a:cs typeface="Arial" panose="020B0604020202020204" pitchFamily="34" charset="0"/>
              </a:rPr>
              <a:t>NAPABA</a:t>
            </a:r>
            <a:r>
              <a:rPr lang="en-US" sz="1400" cap="none" dirty="0">
                <a:latin typeface="Arial" panose="020B0604020202020204" pitchFamily="34" charset="0"/>
                <a:cs typeface="Arial" panose="020B0604020202020204" pitchFamily="34" charset="0"/>
              </a:rPr>
              <a:t>) Insurance Law Committee and an active member of the Florida Bar Real Estate Property, Probate, And Trust Law Section including committees on Insurance &amp; Surety Law and Construction Law, Hillsborough County Bar Association Construction Law Section, </a:t>
            </a:r>
            <a:r>
              <a:rPr lang="en-US" sz="1400" cap="none" dirty="0" err="1">
                <a:latin typeface="Arial" panose="020B0604020202020204" pitchFamily="34" charset="0"/>
                <a:cs typeface="Arial" panose="020B0604020202020204" pitchFamily="34" charset="0"/>
              </a:rPr>
              <a:t>NAPABA</a:t>
            </a:r>
            <a:r>
              <a:rPr lang="en-US" sz="1400" cap="none" dirty="0">
                <a:latin typeface="Arial" panose="020B0604020202020204" pitchFamily="34" charset="0"/>
                <a:cs typeface="Arial" panose="020B0604020202020204" pitchFamily="34" charset="0"/>
              </a:rPr>
              <a:t> Solo Small Firm Network, ABA Tort Trial &amp; Insurance Practice Section, ABA Forum On Construction Law. Debbie has been appointed to serve on the Florida Bar Standing Committee on the Florida Civil Procedure Rules. Over the years, Debbie has presented on numerous </a:t>
            </a:r>
            <a:r>
              <a:rPr lang="en-US" sz="1400" cap="none" dirty="0" err="1">
                <a:latin typeface="Arial" panose="020B0604020202020204" pitchFamily="34" charset="0"/>
                <a:cs typeface="Arial" panose="020B0604020202020204" pitchFamily="34" charset="0"/>
              </a:rPr>
              <a:t>CLEs</a:t>
            </a:r>
            <a:r>
              <a:rPr lang="en-US" sz="1400" cap="none" dirty="0">
                <a:latin typeface="Arial" panose="020B0604020202020204" pitchFamily="34" charset="0"/>
                <a:cs typeface="Arial" panose="020B0604020202020204" pitchFamily="34" charset="0"/>
              </a:rPr>
              <a:t> on insurance law topics, to both local and national audiences, and has written several articles on insurance law related topics</a:t>
            </a:r>
            <a:r>
              <a:rPr lang="en-US" sz="1400" cap="none" dirty="0"/>
              <a:t>.</a:t>
            </a:r>
          </a:p>
        </p:txBody>
      </p:sp>
      <p:sp>
        <p:nvSpPr>
          <p:cNvPr id="2" name="Slide Number Placeholder 1"/>
          <p:cNvSpPr>
            <a:spLocks noGrp="1"/>
          </p:cNvSpPr>
          <p:nvPr>
            <p:ph type="sldNum" sz="quarter" idx="12"/>
          </p:nvPr>
        </p:nvSpPr>
        <p:spPr/>
        <p:txBody>
          <a:bodyPr/>
          <a:lstStyle/>
          <a:p>
            <a:fld id="{413E2C86-A4EA-45D7-B8E4-5885BB69DE7F}" type="slidenum">
              <a:rPr lang="en-US" smtClean="0"/>
              <a:t>3</a:t>
            </a:fld>
            <a:endParaRPr lang="en-US"/>
          </a:p>
        </p:txBody>
      </p:sp>
      <p:pic>
        <p:nvPicPr>
          <p:cNvPr id="3" name="Picture 2"/>
          <p:cNvPicPr>
            <a:picLocks noChangeAspect="1"/>
          </p:cNvPicPr>
          <p:nvPr/>
        </p:nvPicPr>
        <p:blipFill>
          <a:blip r:embed="rId3"/>
          <a:stretch>
            <a:fillRect/>
          </a:stretch>
        </p:blipFill>
        <p:spPr>
          <a:xfrm>
            <a:off x="0" y="0"/>
            <a:ext cx="2326105" cy="2984218"/>
          </a:xfrm>
          <a:prstGeom prst="rect">
            <a:avLst/>
          </a:prstGeom>
        </p:spPr>
      </p:pic>
    </p:spTree>
    <p:extLst>
      <p:ext uri="{BB962C8B-B14F-4D97-AF65-F5344CB8AC3E}">
        <p14:creationId xmlns:p14="http://schemas.microsoft.com/office/powerpoint/2010/main" val="242930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464" y="1295400"/>
            <a:ext cx="3886200"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HO 00 03</a:t>
            </a:r>
          </a:p>
          <a:p>
            <a:pPr algn="ctr"/>
            <a:r>
              <a:rPr lang="en-US" sz="3200" b="1" dirty="0">
                <a:latin typeface="Arial" panose="020B0604020202020204" pitchFamily="34" charset="0"/>
                <a:cs typeface="Arial" panose="020B0604020202020204" pitchFamily="34" charset="0"/>
              </a:rPr>
              <a:t>Very Common</a:t>
            </a:r>
          </a:p>
          <a:p>
            <a:pPr algn="ctr"/>
            <a:r>
              <a:rPr lang="en-US" sz="3200" b="1" dirty="0">
                <a:latin typeface="Arial" panose="020B0604020202020204" pitchFamily="34" charset="0"/>
                <a:cs typeface="Arial" panose="020B0604020202020204" pitchFamily="34" charset="0"/>
              </a:rPr>
              <a:t>HO Form </a:t>
            </a:r>
          </a:p>
        </p:txBody>
      </p:sp>
      <p:pic>
        <p:nvPicPr>
          <p:cNvPr id="4" name="Picture 3"/>
          <p:cNvPicPr>
            <a:picLocks noChangeAspect="1"/>
          </p:cNvPicPr>
          <p:nvPr/>
        </p:nvPicPr>
        <p:blipFill>
          <a:blip r:embed="rId2"/>
          <a:stretch>
            <a:fillRect/>
          </a:stretch>
        </p:blipFill>
        <p:spPr>
          <a:xfrm>
            <a:off x="3962400" y="-27432"/>
            <a:ext cx="509939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srcRect l="12426" t="44427" r="13043" b="22358"/>
          <a:stretch/>
        </p:blipFill>
        <p:spPr>
          <a:xfrm>
            <a:off x="19933" y="6403336"/>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30</a:t>
            </a:fld>
            <a:endParaRPr lang="en-US"/>
          </a:p>
        </p:txBody>
      </p:sp>
    </p:spTree>
    <p:extLst>
      <p:ext uri="{BB962C8B-B14F-4D97-AF65-F5344CB8AC3E}">
        <p14:creationId xmlns:p14="http://schemas.microsoft.com/office/powerpoint/2010/main" val="223066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5376" y="3297623"/>
            <a:ext cx="7162800" cy="353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4800" y="228599"/>
            <a:ext cx="8534400" cy="5170646"/>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Section I – EXCLUSIONS</a:t>
            </a:r>
          </a:p>
          <a:p>
            <a:pPr algn="just"/>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1.</a:t>
            </a:r>
            <a:r>
              <a:rPr lang="en-US" sz="3000" dirty="0">
                <a:solidFill>
                  <a:schemeClr val="accent3">
                    <a:lumMod val="75000"/>
                  </a:schemeClr>
                </a:solidFill>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We do not insure for loss caused directly or indirectly by any of the following. Such loss is excluded </a:t>
            </a:r>
            <a:r>
              <a:rPr lang="en-US" sz="3000" b="1" u="sng" dirty="0">
                <a:latin typeface="Arial" panose="020B0604020202020204" pitchFamily="34" charset="0"/>
                <a:cs typeface="Arial" panose="020B0604020202020204" pitchFamily="34" charset="0"/>
              </a:rPr>
              <a:t>regardless of any other cause or event contributing concurrently or in any sequence to the loss</a:t>
            </a:r>
            <a:r>
              <a:rPr lang="en-US" sz="3000" dirty="0">
                <a:latin typeface="Arial" panose="020B0604020202020204" pitchFamily="34" charset="0"/>
                <a:cs typeface="Arial" panose="020B0604020202020204" pitchFamily="34" charset="0"/>
              </a:rPr>
              <a:t>. </a:t>
            </a: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a. </a:t>
            </a: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b.</a:t>
            </a: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c.</a:t>
            </a: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a:t>
            </a: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h.</a:t>
            </a:r>
            <a:r>
              <a:rPr lang="en-US" sz="3000" dirty="0">
                <a:solidFill>
                  <a:schemeClr val="accent3">
                    <a:lumMod val="75000"/>
                  </a:schemeClr>
                </a:solidFill>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3"/>
          <a:srcRect l="12426" t="44427" r="13043" b="22358"/>
          <a:stretch/>
        </p:blipFill>
        <p:spPr>
          <a:xfrm>
            <a:off x="7220713" y="6344800"/>
            <a:ext cx="1822703" cy="380807"/>
          </a:xfrm>
          <a:prstGeom prst="rect">
            <a:avLst/>
          </a:prstGeom>
        </p:spPr>
      </p:pic>
      <p:sp>
        <p:nvSpPr>
          <p:cNvPr id="2" name="Slide Number Placeholder 1"/>
          <p:cNvSpPr>
            <a:spLocks noGrp="1"/>
          </p:cNvSpPr>
          <p:nvPr>
            <p:ph type="sldNum" sz="quarter" idx="12"/>
          </p:nvPr>
        </p:nvSpPr>
        <p:spPr/>
        <p:txBody>
          <a:bodyPr/>
          <a:lstStyle/>
          <a:p>
            <a:fld id="{1A1554AB-7FDC-4E07-92B9-3BADE98C3CDB}" type="slidenum">
              <a:rPr lang="en-US" smtClean="0"/>
              <a:pPr/>
              <a:t>31</a:t>
            </a:fld>
            <a:endParaRPr lang="en-US"/>
          </a:p>
        </p:txBody>
      </p:sp>
    </p:spTree>
    <p:extLst>
      <p:ext uri="{BB962C8B-B14F-4D97-AF65-F5344CB8AC3E}">
        <p14:creationId xmlns:p14="http://schemas.microsoft.com/office/powerpoint/2010/main" val="39323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2400"/>
            <a:ext cx="8839200" cy="6555641"/>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Section I – EXCLUSIONS</a:t>
            </a:r>
          </a:p>
          <a:p>
            <a:pPr algn="just"/>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2. </a:t>
            </a:r>
            <a:r>
              <a:rPr lang="en-US" sz="3000" b="1" dirty="0">
                <a:latin typeface="Arial" panose="020B0604020202020204" pitchFamily="34" charset="0"/>
                <a:cs typeface="Arial" panose="020B0604020202020204" pitchFamily="34" charset="0"/>
              </a:rPr>
              <a:t>We do not insure for loss to property described in Coverages A and B caused by any of the following</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However, any ensuing loss to property described in Coverages A and B not excluded or excepted in this policy is covered. </a:t>
            </a:r>
          </a:p>
          <a:p>
            <a:pPr algn="just"/>
            <a:endParaRPr lang="en-US" sz="3000" b="1" dirty="0">
              <a:latin typeface="Arial" panose="020B0604020202020204" pitchFamily="34" charset="0"/>
              <a:cs typeface="Arial" panose="020B0604020202020204" pitchFamily="34" charset="0"/>
            </a:endParaRP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a. </a:t>
            </a:r>
            <a:r>
              <a:rPr lang="en-US" sz="3000" b="1" dirty="0">
                <a:latin typeface="Arial" panose="020B0604020202020204" pitchFamily="34" charset="0"/>
                <a:cs typeface="Arial" panose="020B0604020202020204" pitchFamily="34" charset="0"/>
              </a:rPr>
              <a:t>Weather Conditions</a:t>
            </a:r>
          </a:p>
          <a:p>
            <a:endParaRPr lang="en-US" sz="3000" dirty="0">
              <a:latin typeface="Arial" panose="020B0604020202020204" pitchFamily="34" charset="0"/>
              <a:cs typeface="Arial" panose="020B0604020202020204" pitchFamily="34" charset="0"/>
            </a:endParaRP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b. </a:t>
            </a:r>
            <a:r>
              <a:rPr lang="en-US" sz="3000" dirty="0">
                <a:latin typeface="Arial" panose="020B0604020202020204" pitchFamily="34" charset="0"/>
                <a:cs typeface="Arial" panose="020B0604020202020204" pitchFamily="34" charset="0"/>
              </a:rPr>
              <a:t>Acts of Decisions </a:t>
            </a:r>
          </a:p>
          <a:p>
            <a:endParaRPr lang="en-US" sz="3000" dirty="0">
              <a:latin typeface="Arial" panose="020B0604020202020204" pitchFamily="34" charset="0"/>
              <a:cs typeface="Arial" panose="020B0604020202020204" pitchFamily="34" charset="0"/>
            </a:endParaRPr>
          </a:p>
          <a:p>
            <a:r>
              <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c. </a:t>
            </a:r>
            <a:r>
              <a:rPr lang="en-US" sz="3000" b="1" dirty="0">
                <a:latin typeface="Arial" panose="020B0604020202020204" pitchFamily="34" charset="0"/>
                <a:cs typeface="Arial" panose="020B0604020202020204" pitchFamily="34" charset="0"/>
              </a:rPr>
              <a:t>Faulty, inadequate or</a:t>
            </a:r>
          </a:p>
          <a:p>
            <a:r>
              <a:rPr lang="en-US" sz="3000" b="1" dirty="0">
                <a:latin typeface="Arial" panose="020B0604020202020204" pitchFamily="34" charset="0"/>
                <a:cs typeface="Arial" panose="020B0604020202020204" pitchFamily="34" charset="0"/>
              </a:rPr>
              <a:t>Defective </a:t>
            </a:r>
            <a:r>
              <a:rPr lang="en-US" sz="3000" dirty="0">
                <a:latin typeface="Arial" panose="020B0604020202020204" pitchFamily="34" charset="0"/>
                <a:cs typeface="Arial" panose="020B0604020202020204" pitchFamily="34" charset="0"/>
              </a:rPr>
              <a:t>…</a:t>
            </a:r>
          </a:p>
          <a:p>
            <a:endParaRPr lang="en-US"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495800" y="3048000"/>
            <a:ext cx="4520184" cy="3719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srcRect l="12426" t="44427" r="13043" b="22358"/>
          <a:stretch/>
        </p:blipFill>
        <p:spPr>
          <a:xfrm>
            <a:off x="0" y="6355980"/>
            <a:ext cx="1822703" cy="380807"/>
          </a:xfrm>
          <a:prstGeom prst="rect">
            <a:avLst/>
          </a:prstGeom>
        </p:spPr>
      </p:pic>
      <p:sp>
        <p:nvSpPr>
          <p:cNvPr id="2" name="Slide Number Placeholder 1"/>
          <p:cNvSpPr>
            <a:spLocks noGrp="1"/>
          </p:cNvSpPr>
          <p:nvPr>
            <p:ph type="sldNum" sz="quarter" idx="12"/>
          </p:nvPr>
        </p:nvSpPr>
        <p:spPr>
          <a:xfrm>
            <a:off x="3884539" y="6470752"/>
            <a:ext cx="573161" cy="365125"/>
          </a:xfrm>
        </p:spPr>
        <p:txBody>
          <a:bodyPr/>
          <a:lstStyle/>
          <a:p>
            <a:fld id="{1A1554AB-7FDC-4E07-92B9-3BADE98C3CDB}" type="slidenum">
              <a:rPr lang="en-US" smtClean="0"/>
              <a:pPr/>
              <a:t>32</a:t>
            </a:fld>
            <a:endParaRPr lang="en-US" dirty="0"/>
          </a:p>
        </p:txBody>
      </p:sp>
    </p:spTree>
    <p:extLst>
      <p:ext uri="{BB962C8B-B14F-4D97-AF65-F5344CB8AC3E}">
        <p14:creationId xmlns:p14="http://schemas.microsoft.com/office/powerpoint/2010/main" val="12353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chor="t">
            <a:normAutofit fontScale="90000"/>
          </a:bodyPr>
          <a:lstStyle/>
          <a:p>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 I have construction defects plus another cause that combined to cause the loss/property damage? </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Were they </a:t>
            </a:r>
            <a:r>
              <a:rPr lang="en-US" sz="3600" cap="none"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independent</a:t>
            </a: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causes or </a:t>
            </a:r>
            <a:r>
              <a:rPr lang="en-US" sz="3600" cap="none"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dependent</a:t>
            </a: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causes that combined to cause the loss/property damage?</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5300" b="1" cap="none"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RFP!</a:t>
            </a:r>
            <a:r>
              <a:rPr lang="en-US" sz="5300" b="1"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33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Review the HO or Commercial Property Policy. </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the other cause a covered cause/peril?</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Are there applicable </a:t>
            </a:r>
            <a:r>
              <a:rPr lang="en-US" sz="3600" cap="none"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a:t>
            </a:r>
            <a: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provisions? </a:t>
            </a: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en-US" sz="3600"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2426" t="44427" r="13043" b="22358"/>
          <a:stretch/>
        </p:blipFill>
        <p:spPr>
          <a:xfrm>
            <a:off x="7220713" y="6344800"/>
            <a:ext cx="1822703" cy="3808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271" y="152400"/>
            <a:ext cx="1715259" cy="1355672"/>
          </a:xfrm>
          <a:prstGeom prst="rect">
            <a:avLst/>
          </a:prstGeom>
        </p:spPr>
      </p:pic>
    </p:spTree>
    <p:extLst>
      <p:ext uri="{BB962C8B-B14F-4D97-AF65-F5344CB8AC3E}">
        <p14:creationId xmlns:p14="http://schemas.microsoft.com/office/powerpoint/2010/main" val="136618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38200"/>
            <a:ext cx="9143999" cy="4154984"/>
          </a:xfrm>
          <a:prstGeom prst="rect">
            <a:avLst/>
          </a:prstGeom>
          <a:noFill/>
        </p:spPr>
        <p:txBody>
          <a:bodyPr wrap="square" rtlCol="0">
            <a:spAutoFit/>
          </a:bodyPr>
          <a:lstStyle/>
          <a:p>
            <a:pPr algn="ctr"/>
            <a:endParaRPr lang="en-US"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pPr algn="ct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David A. </a:t>
            </a:r>
            <a:r>
              <a:rPr lang="en-US" sz="3000" b="1" dirty="0" err="1">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Zulian</a:t>
            </a: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Esq. </a:t>
            </a:r>
          </a:p>
          <a:p>
            <a:pPr algn="ct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DAZulian@NaplesLaw.com</a:t>
            </a:r>
          </a:p>
          <a:p>
            <a:pPr algn="ctr"/>
            <a:endPar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pPr algn="ct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Debbie Sines Crockett, Esq.</a:t>
            </a:r>
          </a:p>
          <a:p>
            <a:pPr algn="ct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DSCrockett@NaplesLaw.com</a:t>
            </a:r>
          </a:p>
          <a:p>
            <a:pPr algn="ctr"/>
            <a:endPar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pPr algn="ctr"/>
            <a:r>
              <a:rPr lang="en-US" sz="3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813-225-2684</a:t>
            </a:r>
          </a:p>
          <a:p>
            <a:pPr algn="ctr"/>
            <a:r>
              <a:rPr lang="en-US"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p>
          <a:p>
            <a:pPr algn="ctr"/>
            <a:endParaRPr lang="en-US"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l="12426" t="44427" r="13043" b="3526"/>
          <a:stretch/>
        </p:blipFill>
        <p:spPr>
          <a:xfrm>
            <a:off x="2286000" y="4876800"/>
            <a:ext cx="4800600" cy="1371600"/>
          </a:xfrm>
          <a:prstGeom prst="rect">
            <a:avLst/>
          </a:prstGeom>
        </p:spPr>
      </p:pic>
    </p:spTree>
    <p:extLst>
      <p:ext uri="{BB962C8B-B14F-4D97-AF65-F5344CB8AC3E}">
        <p14:creationId xmlns:p14="http://schemas.microsoft.com/office/powerpoint/2010/main" val="239894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33" y="89687"/>
            <a:ext cx="9110663" cy="457200"/>
          </a:xfrm>
        </p:spPr>
        <p:txBody>
          <a:bodyPr>
            <a:noAutofit/>
          </a:bodyPr>
          <a:lstStyle/>
          <a:p>
            <a:pPr algn="ctr"/>
            <a:r>
              <a:rPr lang="en-US" sz="4400" b="1" cap="none">
                <a:ln w="0"/>
                <a:solidFill>
                  <a:schemeClr val="accent1"/>
                </a:solidFill>
                <a:effectLst>
                  <a:outerShdw blurRad="38100" dist="25400" dir="5400000" algn="ctr" rotWithShape="0">
                    <a:srgbClr val="6E747A">
                      <a:alpha val="43000"/>
                    </a:srgbClr>
                  </a:outerShdw>
                </a:effectLst>
              </a:rPr>
              <a:t>Quick Facts</a:t>
            </a:r>
            <a:endParaRPr lang="en-US" sz="4400" b="1" cap="none" dirty="0">
              <a:ln w="0"/>
              <a:solidFill>
                <a:schemeClr val="accent1"/>
              </a:solidFill>
              <a:effectLst>
                <a:outerShdw blurRad="38100" dist="25400" dir="5400000" algn="ctr" rotWithShape="0">
                  <a:srgbClr val="6E747A">
                    <a:alpha val="43000"/>
                  </a:srgbClr>
                </a:outerShdw>
              </a:effectLst>
            </a:endParaRPr>
          </a:p>
        </p:txBody>
      </p:sp>
      <p:sp>
        <p:nvSpPr>
          <p:cNvPr id="4" name="Content Placeholder 3"/>
          <p:cNvSpPr>
            <a:spLocks noGrp="1"/>
          </p:cNvSpPr>
          <p:nvPr>
            <p:ph sz="quarter" idx="4294967295"/>
          </p:nvPr>
        </p:nvSpPr>
        <p:spPr>
          <a:xfrm>
            <a:off x="-21771" y="729254"/>
            <a:ext cx="9110663" cy="4912057"/>
          </a:xfrm>
        </p:spPr>
        <p:txBody>
          <a:bodyPr>
            <a:noAutofit/>
          </a:bodyPr>
          <a:lstStyle/>
          <a:p>
            <a:pPr lvl="1">
              <a:spcBef>
                <a:spcPts val="0"/>
              </a:spcBef>
            </a:pPr>
            <a:r>
              <a:rPr lang="en-US" sz="2700" b="1" cap="none" dirty="0">
                <a:latin typeface="Arial" panose="020B0604020202020204" pitchFamily="34" charset="0"/>
                <a:cs typeface="Arial" panose="020B0604020202020204" pitchFamily="34" charset="0"/>
              </a:rPr>
              <a:t>April 2005 </a:t>
            </a:r>
            <a:r>
              <a:rPr lang="en-US" sz="2700" b="1" cap="none" dirty="0" err="1">
                <a:latin typeface="Arial" panose="020B0604020202020204" pitchFamily="34" charset="0"/>
                <a:cs typeface="Arial" panose="020B0604020202020204" pitchFamily="34" charset="0"/>
              </a:rPr>
              <a:t>Sebo</a:t>
            </a:r>
            <a:r>
              <a:rPr lang="en-US" sz="2700" b="1" cap="none" dirty="0">
                <a:latin typeface="Arial" panose="020B0604020202020204" pitchFamily="34" charset="0"/>
                <a:cs typeface="Arial" panose="020B0604020202020204" pitchFamily="34" charset="0"/>
              </a:rPr>
              <a:t> purchased home (4 years old)</a:t>
            </a:r>
          </a:p>
          <a:p>
            <a:pPr lvl="1">
              <a:spcBef>
                <a:spcPts val="0"/>
              </a:spcBef>
            </a:pPr>
            <a:r>
              <a:rPr lang="en-US" sz="2700" b="1" cap="none" dirty="0">
                <a:latin typeface="Arial" panose="020B0604020202020204" pitchFamily="34" charset="0"/>
                <a:cs typeface="Arial" panose="020B0604020202020204" pitchFamily="34" charset="0"/>
              </a:rPr>
              <a:t>Rainstorms in May 2005</a:t>
            </a:r>
          </a:p>
          <a:p>
            <a:pPr lvl="1">
              <a:spcBef>
                <a:spcPts val="0"/>
              </a:spcBef>
            </a:pPr>
            <a:r>
              <a:rPr lang="en-US" sz="2700" b="1" cap="none" dirty="0">
                <a:latin typeface="Arial" panose="020B0604020202020204" pitchFamily="34" charset="0"/>
                <a:cs typeface="Arial" panose="020B0604020202020204" pitchFamily="34" charset="0"/>
              </a:rPr>
              <a:t>Leaks throughout the home</a:t>
            </a:r>
          </a:p>
          <a:p>
            <a:pPr lvl="1">
              <a:spcBef>
                <a:spcPts val="0"/>
              </a:spcBef>
            </a:pPr>
            <a:r>
              <a:rPr lang="en-US" sz="2700" b="1" cap="none" dirty="0">
                <a:latin typeface="Arial" panose="020B0604020202020204" pitchFamily="34" charset="0"/>
                <a:cs typeface="Arial" panose="020B0604020202020204" pitchFamily="34" charset="0"/>
              </a:rPr>
              <a:t>“It became clear that the house suffered from major design and construction defect” </a:t>
            </a:r>
          </a:p>
          <a:p>
            <a:pPr lvl="1">
              <a:spcBef>
                <a:spcPts val="0"/>
              </a:spcBef>
            </a:pPr>
            <a:r>
              <a:rPr lang="en-US" sz="2700" b="1" cap="none" dirty="0">
                <a:latin typeface="Arial" panose="020B0604020202020204" pitchFamily="34" charset="0"/>
                <a:cs typeface="Arial" panose="020B0604020202020204" pitchFamily="34" charset="0"/>
              </a:rPr>
              <a:t>August 2005 rain – “paint along with windows just fell off the wall”</a:t>
            </a:r>
          </a:p>
          <a:p>
            <a:pPr lvl="1">
              <a:spcBef>
                <a:spcPts val="0"/>
              </a:spcBef>
            </a:pPr>
            <a:r>
              <a:rPr lang="en-US" sz="2700" b="1" cap="none" dirty="0">
                <a:latin typeface="Arial" panose="020B0604020202020204" pitchFamily="34" charset="0"/>
                <a:cs typeface="Arial" panose="020B0604020202020204" pitchFamily="34" charset="0"/>
              </a:rPr>
              <a:t>October 2005 – Hurricane Wilma and “further damaged the </a:t>
            </a:r>
            <a:r>
              <a:rPr lang="en-US" sz="2700" b="1" cap="none" dirty="0" err="1">
                <a:latin typeface="Arial" panose="020B0604020202020204" pitchFamily="34" charset="0"/>
                <a:cs typeface="Arial" panose="020B0604020202020204" pitchFamily="34" charset="0"/>
              </a:rPr>
              <a:t>Sebo</a:t>
            </a:r>
            <a:r>
              <a:rPr lang="en-US" sz="2700" b="1" cap="none" dirty="0">
                <a:latin typeface="Arial" panose="020B0604020202020204" pitchFamily="34" charset="0"/>
                <a:cs typeface="Arial" panose="020B0604020202020204" pitchFamily="34" charset="0"/>
              </a:rPr>
              <a:t> residence” </a:t>
            </a:r>
          </a:p>
          <a:p>
            <a:pPr lvl="1">
              <a:spcBef>
                <a:spcPts val="0"/>
              </a:spcBef>
            </a:pPr>
            <a:r>
              <a:rPr lang="en-US" sz="2700" b="1" cap="none" dirty="0">
                <a:latin typeface="Arial" panose="020B0604020202020204" pitchFamily="34" charset="0"/>
                <a:cs typeface="Arial" panose="020B0604020202020204" pitchFamily="34" charset="0"/>
              </a:rPr>
              <a:t>“Residence could not be repaired and was eventually demolished.” </a:t>
            </a:r>
          </a:p>
          <a:p>
            <a:pPr lvl="1">
              <a:spcBef>
                <a:spcPts val="0"/>
              </a:spcBef>
            </a:pPr>
            <a:endParaRPr lang="en-US" sz="2700" b="1"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2426" t="44427" r="13043" b="22358"/>
          <a:stretch/>
        </p:blipFill>
        <p:spPr>
          <a:xfrm>
            <a:off x="7327393" y="6430768"/>
            <a:ext cx="1822703" cy="380807"/>
          </a:xfrm>
          <a:prstGeom prst="rect">
            <a:avLst/>
          </a:prstGeom>
        </p:spPr>
      </p:pic>
      <p:sp>
        <p:nvSpPr>
          <p:cNvPr id="3" name="Slide Number Placeholder 2"/>
          <p:cNvSpPr>
            <a:spLocks noGrp="1"/>
          </p:cNvSpPr>
          <p:nvPr>
            <p:ph type="sldNum" sz="quarter" idx="12"/>
          </p:nvPr>
        </p:nvSpPr>
        <p:spPr/>
        <p:txBody>
          <a:bodyPr/>
          <a:lstStyle/>
          <a:p>
            <a:fld id="{1A1554AB-7FDC-4E07-92B9-3BADE98C3CDB}" type="slidenum">
              <a:rPr lang="en-US" smtClean="0"/>
              <a:pPr/>
              <a:t>4</a:t>
            </a:fld>
            <a:endParaRPr lang="en-US"/>
          </a:p>
        </p:txBody>
      </p:sp>
    </p:spTree>
    <p:extLst>
      <p:ext uri="{BB962C8B-B14F-4D97-AF65-F5344CB8AC3E}">
        <p14:creationId xmlns:p14="http://schemas.microsoft.com/office/powerpoint/2010/main" val="289389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33" y="409470"/>
            <a:ext cx="9110663" cy="457200"/>
          </a:xfrm>
        </p:spPr>
        <p:txBody>
          <a:bodyPr>
            <a:noAutofit/>
          </a:bodyPr>
          <a:lstStyle/>
          <a:p>
            <a:pPr algn="ctr"/>
            <a:r>
              <a:rPr lang="en-US" sz="4400" b="1" cap="none" dirty="0">
                <a:ln w="0"/>
                <a:solidFill>
                  <a:schemeClr val="accent1"/>
                </a:solidFill>
                <a:effectLst>
                  <a:outerShdw blurRad="38100" dist="25400" dir="5400000" algn="ctr" rotWithShape="0">
                    <a:srgbClr val="6E747A">
                      <a:alpha val="43000"/>
                    </a:srgbClr>
                  </a:outerShdw>
                </a:effectLst>
              </a:rPr>
              <a:t>Trial Court</a:t>
            </a:r>
          </a:p>
        </p:txBody>
      </p:sp>
      <p:sp>
        <p:nvSpPr>
          <p:cNvPr id="4" name="Content Placeholder 3"/>
          <p:cNvSpPr>
            <a:spLocks noGrp="1"/>
          </p:cNvSpPr>
          <p:nvPr>
            <p:ph sz="quarter" idx="4294967295"/>
          </p:nvPr>
        </p:nvSpPr>
        <p:spPr>
          <a:xfrm>
            <a:off x="-21771" y="1261398"/>
            <a:ext cx="9110663" cy="4379913"/>
          </a:xfrm>
        </p:spPr>
        <p:txBody>
          <a:bodyPr>
            <a:noAutofit/>
          </a:bodyPr>
          <a:lstStyle/>
          <a:p>
            <a:pPr marL="0" indent="0" algn="ctr">
              <a:spcBef>
                <a:spcPts val="0"/>
              </a:spcBef>
              <a:buNone/>
            </a:pPr>
            <a:r>
              <a:rPr lang="en-US" sz="3600" b="1" u="sng" cap="none" dirty="0">
                <a:latin typeface="Arial" panose="020B0604020202020204" pitchFamily="34" charset="0"/>
                <a:cs typeface="Arial" panose="020B0604020202020204" pitchFamily="34" charset="0"/>
              </a:rPr>
              <a:t>February 2011</a:t>
            </a:r>
          </a:p>
          <a:p>
            <a:pPr marL="0" indent="0" algn="ctr">
              <a:spcBef>
                <a:spcPts val="0"/>
              </a:spcBef>
              <a:buNone/>
            </a:pPr>
            <a:r>
              <a:rPr lang="en-US" sz="3600" b="1" cap="none" dirty="0">
                <a:latin typeface="Arial" panose="020B0604020202020204" pitchFamily="34" charset="0"/>
                <a:cs typeface="Arial" panose="020B0604020202020204" pitchFamily="34" charset="0"/>
              </a:rPr>
              <a:t>Grants </a:t>
            </a:r>
            <a:r>
              <a:rPr lang="en-US" sz="3600" b="1" cap="none" dirty="0" err="1">
                <a:latin typeface="Arial" panose="020B0604020202020204" pitchFamily="34" charset="0"/>
                <a:cs typeface="Arial" panose="020B0604020202020204" pitchFamily="34" charset="0"/>
              </a:rPr>
              <a:t>SJ</a:t>
            </a:r>
            <a:r>
              <a:rPr lang="en-US" sz="3600" b="1" cap="none" dirty="0">
                <a:latin typeface="Arial" panose="020B0604020202020204" pitchFamily="34" charset="0"/>
                <a:cs typeface="Arial" panose="020B0604020202020204" pitchFamily="34" charset="0"/>
              </a:rPr>
              <a:t> to </a:t>
            </a:r>
            <a:r>
              <a:rPr lang="en-US" sz="3600" b="1" cap="none" dirty="0" err="1">
                <a:latin typeface="Arial" panose="020B0604020202020204" pitchFamily="34" charset="0"/>
                <a:cs typeface="Arial" panose="020B0604020202020204" pitchFamily="34" charset="0"/>
              </a:rPr>
              <a:t>Sebo</a:t>
            </a:r>
            <a:r>
              <a:rPr lang="en-US" sz="3600" b="1" cap="none" dirty="0">
                <a:latin typeface="Arial" panose="020B0604020202020204" pitchFamily="34" charset="0"/>
                <a:cs typeface="Arial" panose="020B0604020202020204" pitchFamily="34" charset="0"/>
              </a:rPr>
              <a:t> against his HO carrier</a:t>
            </a:r>
          </a:p>
          <a:p>
            <a:pPr marL="0" indent="0" algn="ctr">
              <a:spcBef>
                <a:spcPts val="0"/>
              </a:spcBef>
              <a:buNone/>
            </a:pPr>
            <a:r>
              <a:rPr lang="en-US" sz="3600" b="1" cap="none" dirty="0">
                <a:solidFill>
                  <a:srgbClr val="C00000"/>
                </a:solidFill>
                <a:latin typeface="Arial" panose="020B0604020202020204" pitchFamily="34" charset="0"/>
                <a:cs typeface="Arial" panose="020B0604020202020204" pitchFamily="34" charset="0"/>
              </a:rPr>
              <a:t>Applying Concurrent Cause Doctrine</a:t>
            </a:r>
          </a:p>
          <a:p>
            <a:pPr marL="0" indent="0" algn="ctr">
              <a:spcBef>
                <a:spcPts val="0"/>
              </a:spcBef>
              <a:buNone/>
            </a:pPr>
            <a:endParaRPr lang="en-US" sz="3600" b="1" cap="none" dirty="0">
              <a:solidFill>
                <a:srgbClr val="C00000"/>
              </a:solidFill>
              <a:latin typeface="Arial" panose="020B0604020202020204" pitchFamily="34" charset="0"/>
              <a:cs typeface="Arial" panose="020B0604020202020204" pitchFamily="34" charset="0"/>
            </a:endParaRPr>
          </a:p>
          <a:p>
            <a:pPr marL="0" indent="0" algn="ctr">
              <a:spcBef>
                <a:spcPts val="0"/>
              </a:spcBef>
              <a:buNone/>
            </a:pPr>
            <a:r>
              <a:rPr lang="en-US" sz="3600" b="1" u="sng" cap="none" dirty="0">
                <a:latin typeface="Arial" panose="020B0604020202020204" pitchFamily="34" charset="0"/>
                <a:cs typeface="Arial" panose="020B0604020202020204" pitchFamily="34" charset="0"/>
              </a:rPr>
              <a:t>April-Mar 2011</a:t>
            </a:r>
          </a:p>
          <a:p>
            <a:pPr marL="0" indent="0" algn="ctr">
              <a:spcBef>
                <a:spcPts val="0"/>
              </a:spcBef>
              <a:buNone/>
            </a:pPr>
            <a:r>
              <a:rPr lang="en-US" sz="3600" b="1" cap="none" dirty="0">
                <a:latin typeface="Arial" panose="020B0604020202020204" pitchFamily="34" charset="0"/>
                <a:cs typeface="Arial" panose="020B0604020202020204" pitchFamily="34" charset="0"/>
              </a:rPr>
              <a:t>Jury Trial b/w Sebo &amp; his HO carrier</a:t>
            </a:r>
          </a:p>
          <a:p>
            <a:pPr>
              <a:spcBef>
                <a:spcPts val="0"/>
              </a:spcBef>
            </a:pPr>
            <a:endParaRPr lang="en-US" sz="2700" b="1" cap="none" dirty="0">
              <a:solidFill>
                <a:srgbClr val="C00000"/>
              </a:solidFill>
              <a:latin typeface="Arial" panose="020B0604020202020204" pitchFamily="34" charset="0"/>
              <a:cs typeface="Arial" panose="020B0604020202020204" pitchFamily="34" charset="0"/>
            </a:endParaRPr>
          </a:p>
          <a:p>
            <a:pPr lvl="1">
              <a:spcBef>
                <a:spcPts val="0"/>
              </a:spcBef>
            </a:pPr>
            <a:endParaRPr lang="en-US" sz="2700" b="1"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2426" t="44427" r="13043" b="22358"/>
          <a:stretch/>
        </p:blipFill>
        <p:spPr>
          <a:xfrm>
            <a:off x="7327393" y="6430768"/>
            <a:ext cx="1822703" cy="380807"/>
          </a:xfrm>
          <a:prstGeom prst="rect">
            <a:avLst/>
          </a:prstGeom>
        </p:spPr>
      </p:pic>
      <p:sp>
        <p:nvSpPr>
          <p:cNvPr id="3" name="Slide Number Placeholder 2"/>
          <p:cNvSpPr>
            <a:spLocks noGrp="1"/>
          </p:cNvSpPr>
          <p:nvPr>
            <p:ph type="sldNum" sz="quarter" idx="12"/>
          </p:nvPr>
        </p:nvSpPr>
        <p:spPr/>
        <p:txBody>
          <a:bodyPr/>
          <a:lstStyle/>
          <a:p>
            <a:fld id="{1A1554AB-7FDC-4E07-92B9-3BADE98C3CDB}" type="slidenum">
              <a:rPr lang="en-US" smtClean="0"/>
              <a:pPr/>
              <a:t>5</a:t>
            </a:fld>
            <a:endParaRPr lang="en-US"/>
          </a:p>
        </p:txBody>
      </p:sp>
    </p:spTree>
    <p:extLst>
      <p:ext uri="{BB962C8B-B14F-4D97-AF65-F5344CB8AC3E}">
        <p14:creationId xmlns:p14="http://schemas.microsoft.com/office/powerpoint/2010/main" val="21178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023"/>
            <a:ext cx="7773338" cy="834177"/>
          </a:xfrm>
        </p:spPr>
        <p:txBody>
          <a:bodyPr>
            <a:normAutofit/>
          </a:bodyPr>
          <a:lstStyle/>
          <a:p>
            <a:pPr algn="ctr"/>
            <a:r>
              <a:rPr lang="en-US" sz="4400" b="1" cap="none" dirty="0">
                <a:ln w="0"/>
                <a:solidFill>
                  <a:schemeClr val="accent1"/>
                </a:solidFill>
                <a:effectLst>
                  <a:outerShdw blurRad="38100" dist="25400" dir="5400000" algn="ctr" rotWithShape="0">
                    <a:srgbClr val="6E747A">
                      <a:alpha val="43000"/>
                    </a:srgbClr>
                  </a:outerShdw>
                </a:effectLst>
              </a:rPr>
              <a:t>2</a:t>
            </a:r>
            <a:r>
              <a:rPr lang="en-US" sz="4400" b="1" cap="none" baseline="30000" dirty="0">
                <a:ln w="0"/>
                <a:solidFill>
                  <a:schemeClr val="accent1"/>
                </a:solidFill>
                <a:effectLst>
                  <a:outerShdw blurRad="38100" dist="25400" dir="5400000" algn="ctr" rotWithShape="0">
                    <a:srgbClr val="6E747A">
                      <a:alpha val="43000"/>
                    </a:srgbClr>
                  </a:outerShdw>
                </a:effectLst>
              </a:rPr>
              <a:t>nd</a:t>
            </a:r>
            <a:r>
              <a:rPr lang="en-US" sz="4400" b="1" cap="none" dirty="0">
                <a:ln w="0"/>
                <a:solidFill>
                  <a:schemeClr val="accent1"/>
                </a:solidFill>
                <a:effectLst>
                  <a:outerShdw blurRad="38100" dist="25400" dir="5400000" algn="ctr" rotWithShape="0">
                    <a:srgbClr val="6E747A">
                      <a:alpha val="43000"/>
                    </a:srgbClr>
                  </a:outerShdw>
                </a:effectLst>
              </a:rPr>
              <a:t> </a:t>
            </a:r>
            <a:r>
              <a:rPr lang="en-US" sz="4400" b="1" cap="none" dirty="0" err="1">
                <a:ln w="0"/>
                <a:solidFill>
                  <a:schemeClr val="accent1"/>
                </a:solidFill>
                <a:effectLst>
                  <a:outerShdw blurRad="38100" dist="25400" dir="5400000" algn="ctr" rotWithShape="0">
                    <a:srgbClr val="6E747A">
                      <a:alpha val="43000"/>
                    </a:srgbClr>
                  </a:outerShdw>
                </a:effectLst>
              </a:rPr>
              <a:t>DCA</a:t>
            </a:r>
            <a:r>
              <a:rPr lang="en-US" sz="4400" b="1" cap="none" dirty="0">
                <a:ln w="0"/>
                <a:solidFill>
                  <a:schemeClr val="accent1"/>
                </a:solidFill>
                <a:effectLst>
                  <a:outerShdw blurRad="38100" dist="25400" dir="5400000" algn="ctr" rotWithShape="0">
                    <a:srgbClr val="6E747A">
                      <a:alpha val="43000"/>
                    </a:srgbClr>
                  </a:outerShdw>
                </a:effectLst>
              </a:rPr>
              <a:t> Appeal</a:t>
            </a:r>
          </a:p>
        </p:txBody>
      </p:sp>
      <p:sp>
        <p:nvSpPr>
          <p:cNvPr id="3" name="Content Placeholder 2"/>
          <p:cNvSpPr>
            <a:spLocks noGrp="1"/>
          </p:cNvSpPr>
          <p:nvPr>
            <p:ph sz="quarter" idx="13"/>
          </p:nvPr>
        </p:nvSpPr>
        <p:spPr>
          <a:xfrm>
            <a:off x="0" y="914399"/>
            <a:ext cx="9220200" cy="5897175"/>
          </a:xfrm>
        </p:spPr>
        <p:txBody>
          <a:bodyPr>
            <a:normAutofit/>
          </a:bodyPr>
          <a:lstStyle/>
          <a:p>
            <a:pPr marL="0" indent="0" algn="ctr">
              <a:spcBef>
                <a:spcPts val="0"/>
              </a:spcBef>
              <a:buNone/>
            </a:pPr>
            <a:r>
              <a:rPr lang="en-US" sz="3600" b="1" i="1" cap="none" dirty="0">
                <a:latin typeface="Arial" panose="020B0604020202020204" pitchFamily="34" charset="0"/>
                <a:cs typeface="Arial" panose="020B0604020202020204" pitchFamily="34" charset="0"/>
              </a:rPr>
              <a:t>Am. Home Assur. Co., Inc. v. Sebo</a:t>
            </a:r>
            <a:r>
              <a:rPr lang="en-US" sz="3600" b="1" cap="none" dirty="0">
                <a:latin typeface="Arial" panose="020B0604020202020204" pitchFamily="34" charset="0"/>
                <a:cs typeface="Arial" panose="020B0604020202020204" pitchFamily="34" charset="0"/>
              </a:rPr>
              <a:t>, </a:t>
            </a:r>
          </a:p>
          <a:p>
            <a:pPr marL="0" indent="0" algn="ctr">
              <a:spcBef>
                <a:spcPts val="0"/>
              </a:spcBef>
              <a:buNone/>
            </a:pPr>
            <a:r>
              <a:rPr lang="en-US" sz="3600" b="1" cap="none" dirty="0">
                <a:latin typeface="Arial" panose="020B0604020202020204" pitchFamily="34" charset="0"/>
                <a:cs typeface="Arial" panose="020B0604020202020204" pitchFamily="34" charset="0"/>
              </a:rPr>
              <a:t>141 So. 3d 195 (Fla. 2d </a:t>
            </a:r>
            <a:r>
              <a:rPr lang="en-US" sz="3600" b="1" cap="none" dirty="0" err="1">
                <a:latin typeface="Arial" panose="020B0604020202020204" pitchFamily="34" charset="0"/>
                <a:cs typeface="Arial" panose="020B0604020202020204" pitchFamily="34" charset="0"/>
              </a:rPr>
              <a:t>DCA</a:t>
            </a:r>
            <a:r>
              <a:rPr lang="en-US" sz="3600" b="1" cap="none" dirty="0">
                <a:latin typeface="Arial" panose="020B0604020202020204" pitchFamily="34" charset="0"/>
                <a:cs typeface="Arial" panose="020B0604020202020204" pitchFamily="34" charset="0"/>
              </a:rPr>
              <a:t> 2013)</a:t>
            </a:r>
          </a:p>
          <a:p>
            <a:pPr marL="0" indent="0">
              <a:spcBef>
                <a:spcPts val="0"/>
              </a:spcBef>
              <a:buNone/>
            </a:pPr>
            <a:endParaRPr lang="en-US" sz="1400" cap="none" dirty="0">
              <a:latin typeface="Arial" panose="020B0604020202020204" pitchFamily="34" charset="0"/>
              <a:cs typeface="Arial" panose="020B0604020202020204" pitchFamily="34" charset="0"/>
            </a:endParaRPr>
          </a:p>
          <a:p>
            <a:pPr>
              <a:spcBef>
                <a:spcPts val="0"/>
              </a:spcBef>
            </a:pPr>
            <a:r>
              <a:rPr lang="en-US" sz="3600" cap="none" dirty="0">
                <a:latin typeface="Arial" panose="020B0604020202020204" pitchFamily="34" charset="0"/>
                <a:cs typeface="Arial" panose="020B0604020202020204" pitchFamily="34" charset="0"/>
              </a:rPr>
              <a:t>2</a:t>
            </a:r>
            <a:r>
              <a:rPr lang="en-US" sz="3600" cap="none" baseline="30000" dirty="0">
                <a:latin typeface="Arial" panose="020B0604020202020204" pitchFamily="34" charset="0"/>
                <a:cs typeface="Arial" panose="020B0604020202020204" pitchFamily="34" charset="0"/>
              </a:rPr>
              <a:t>nd</a:t>
            </a:r>
            <a:r>
              <a:rPr lang="en-US" sz="3600" cap="none" dirty="0">
                <a:latin typeface="Arial" panose="020B0604020202020204" pitchFamily="34" charset="0"/>
                <a:cs typeface="Arial" panose="020B0604020202020204" pitchFamily="34" charset="0"/>
              </a:rPr>
              <a:t> </a:t>
            </a:r>
            <a:r>
              <a:rPr lang="en-US" sz="3600" cap="none" dirty="0" err="1">
                <a:latin typeface="Arial" panose="020B0604020202020204" pitchFamily="34" charset="0"/>
                <a:cs typeface="Arial" panose="020B0604020202020204" pitchFamily="34" charset="0"/>
              </a:rPr>
              <a:t>DCA</a:t>
            </a:r>
            <a:r>
              <a:rPr lang="en-US" sz="3600" cap="none" dirty="0">
                <a:latin typeface="Arial" panose="020B0604020202020204" pitchFamily="34" charset="0"/>
                <a:cs typeface="Arial" panose="020B0604020202020204" pitchFamily="34" charset="0"/>
              </a:rPr>
              <a:t> Reverses Trial Court </a:t>
            </a:r>
          </a:p>
          <a:p>
            <a:pPr>
              <a:spcBef>
                <a:spcPts val="0"/>
              </a:spcBef>
            </a:pPr>
            <a:r>
              <a:rPr lang="en-US" sz="3600" cap="none" dirty="0">
                <a:latin typeface="Arial" panose="020B0604020202020204" pitchFamily="34" charset="0"/>
                <a:cs typeface="Arial" panose="020B0604020202020204" pitchFamily="34" charset="0"/>
              </a:rPr>
              <a:t>Follows CA Case Law </a:t>
            </a:r>
          </a:p>
          <a:p>
            <a:pPr lvl="1">
              <a:spcBef>
                <a:spcPts val="0"/>
              </a:spcBef>
            </a:pPr>
            <a:r>
              <a:rPr lang="en-US" sz="3300" cap="none" dirty="0">
                <a:latin typeface="Arial" panose="020B0604020202020204" pitchFamily="34" charset="0"/>
                <a:cs typeface="Arial" panose="020B0604020202020204" pitchFamily="34" charset="0"/>
              </a:rPr>
              <a:t>Based Upon CA Insurance Code §</a:t>
            </a:r>
          </a:p>
          <a:p>
            <a:pPr marL="0" indent="0" algn="ctr">
              <a:lnSpc>
                <a:spcPct val="100000"/>
              </a:lnSpc>
              <a:spcBef>
                <a:spcPts val="0"/>
              </a:spcBef>
              <a:buNone/>
            </a:pPr>
            <a:r>
              <a:rPr lang="en-US" sz="4800" b="1" cap="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Adopts The </a:t>
            </a:r>
          </a:p>
          <a:p>
            <a:pPr marL="0" indent="0" algn="ctr">
              <a:lnSpc>
                <a:spcPct val="100000"/>
              </a:lnSpc>
              <a:spcBef>
                <a:spcPts val="0"/>
              </a:spcBef>
              <a:buNone/>
            </a:pPr>
            <a:r>
              <a:rPr lang="en-US" sz="4800" b="1" cap="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Efficient Proximate Cause Rule</a:t>
            </a:r>
            <a:endParaRPr lang="en-US" sz="4800" cap="none" dirty="0">
              <a:solidFill>
                <a:srgbClr val="C00000"/>
              </a:solidFill>
              <a:latin typeface="Arial" panose="020B0604020202020204" pitchFamily="34" charset="0"/>
              <a:cs typeface="Arial" panose="020B0604020202020204" pitchFamily="34" charset="0"/>
            </a:endParaRPr>
          </a:p>
          <a:p>
            <a:pPr>
              <a:spcBef>
                <a:spcPts val="0"/>
              </a:spcBef>
            </a:pPr>
            <a:endParaRPr lang="en-US" sz="3600" cap="none" dirty="0">
              <a:latin typeface="Arial" panose="020B0604020202020204" pitchFamily="34" charset="0"/>
              <a:cs typeface="Arial" panose="020B0604020202020204" pitchFamily="34" charset="0"/>
            </a:endParaRPr>
          </a:p>
          <a:p>
            <a:pPr>
              <a:spcBef>
                <a:spcPts val="0"/>
              </a:spcBef>
            </a:pPr>
            <a:endParaRPr lang="en-US" sz="3600" cap="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2426" t="44427" r="13043" b="22358"/>
          <a:stretch/>
        </p:blipFill>
        <p:spPr>
          <a:xfrm>
            <a:off x="7327393" y="6430768"/>
            <a:ext cx="1822703" cy="380807"/>
          </a:xfrm>
          <a:prstGeom prst="rect">
            <a:avLst/>
          </a:prstGeom>
        </p:spPr>
      </p:pic>
      <p:sp>
        <p:nvSpPr>
          <p:cNvPr id="4" name="Slide Number Placeholder 3"/>
          <p:cNvSpPr>
            <a:spLocks noGrp="1"/>
          </p:cNvSpPr>
          <p:nvPr>
            <p:ph type="sldNum" sz="quarter" idx="12"/>
          </p:nvPr>
        </p:nvSpPr>
        <p:spPr/>
        <p:txBody>
          <a:bodyPr/>
          <a:lstStyle/>
          <a:p>
            <a:fld id="{1A1554AB-7FDC-4E07-92B9-3BADE98C3CDB}" type="slidenum">
              <a:rPr lang="en-US" smtClean="0"/>
              <a:pPr/>
              <a:t>6</a:t>
            </a:fld>
            <a:endParaRPr lang="en-US"/>
          </a:p>
        </p:txBody>
      </p:sp>
    </p:spTree>
    <p:extLst>
      <p:ext uri="{BB962C8B-B14F-4D97-AF65-F5344CB8AC3E}">
        <p14:creationId xmlns:p14="http://schemas.microsoft.com/office/powerpoint/2010/main" val="162837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
            <a:ext cx="9043416" cy="1219200"/>
          </a:xfrm>
        </p:spPr>
        <p:txBody>
          <a:bodyPr anchor="t">
            <a:normAutofit fontScale="90000"/>
          </a:bodyPr>
          <a:lstStyle/>
          <a:p>
            <a:pPr lvl="0" algn="ctr">
              <a:spcBef>
                <a:spcPts val="0"/>
              </a:spcBef>
            </a:pPr>
            <a:r>
              <a:rPr lang="en-US" sz="4900" b="1" u="sng"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Efficient Proximate Causation (EPC)</a:t>
            </a:r>
            <a:br>
              <a:rPr lang="en-US" sz="4900" b="1" u="sng"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br>
              <a:rPr lang="en-US"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0" y="970572"/>
            <a:ext cx="9150096" cy="5632311"/>
          </a:xfrm>
          <a:prstGeom prst="rect">
            <a:avLst/>
          </a:prstGeom>
          <a:noFill/>
        </p:spPr>
        <p:txBody>
          <a:bodyPr wrap="square" rtlCol="0" anchor="b">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or More Identifiable Causes</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Least 1 Is Covered</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&amp; </a:t>
            </a: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Least 1 Is Excluded</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Dependent</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on Each Other</a:t>
            </a:r>
          </a:p>
          <a:p>
            <a:pPr algn="ct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Contribute to a Single Loss</a:t>
            </a:r>
          </a:p>
        </p:txBody>
      </p:sp>
      <p:pic>
        <p:nvPicPr>
          <p:cNvPr id="5" name="Picture 4"/>
          <p:cNvPicPr>
            <a:picLocks noChangeAspect="1"/>
          </p:cNvPicPr>
          <p:nvPr/>
        </p:nvPicPr>
        <p:blipFill rotWithShape="1">
          <a:blip r:embed="rId3"/>
          <a:srcRect l="12426" t="44427" r="13043" b="22358"/>
          <a:stretch/>
        </p:blipFill>
        <p:spPr>
          <a:xfrm>
            <a:off x="7327393" y="6430768"/>
            <a:ext cx="1822703" cy="380807"/>
          </a:xfrm>
          <a:prstGeom prst="rect">
            <a:avLst/>
          </a:prstGeom>
        </p:spPr>
      </p:pic>
    </p:spTree>
    <p:extLst>
      <p:ext uri="{BB962C8B-B14F-4D97-AF65-F5344CB8AC3E}">
        <p14:creationId xmlns:p14="http://schemas.microsoft.com/office/powerpoint/2010/main" val="63667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 y="0"/>
            <a:ext cx="9067800" cy="609600"/>
          </a:xfrm>
        </p:spPr>
        <p:txBody>
          <a:bodyPr>
            <a:normAutofit fontScale="90000"/>
          </a:bodyPr>
          <a:lstStyle/>
          <a:p>
            <a:pPr algn="ctr"/>
            <a:r>
              <a:rPr lang="en-US" sz="4400" b="1" cap="none" dirty="0">
                <a:ln w="0"/>
                <a:solidFill>
                  <a:schemeClr val="accent1"/>
                </a:solidFill>
                <a:effectLst>
                  <a:outerShdw blurRad="38100" dist="25400" dir="5400000" algn="ctr" rotWithShape="0">
                    <a:srgbClr val="6E747A">
                      <a:alpha val="43000"/>
                    </a:srgbClr>
                  </a:outerShdw>
                </a:effectLst>
              </a:rPr>
              <a:t>EPC</a:t>
            </a:r>
          </a:p>
        </p:txBody>
      </p:sp>
      <p:sp>
        <p:nvSpPr>
          <p:cNvPr id="3" name="Content Placeholder 2"/>
          <p:cNvSpPr>
            <a:spLocks noGrp="1"/>
          </p:cNvSpPr>
          <p:nvPr>
            <p:ph sz="quarter" idx="13"/>
          </p:nvPr>
        </p:nvSpPr>
        <p:spPr>
          <a:xfrm>
            <a:off x="-28956" y="609600"/>
            <a:ext cx="9144000" cy="6248400"/>
          </a:xfrm>
        </p:spPr>
        <p:txBody>
          <a:bodyPr>
            <a:normAutofit/>
          </a:bodyPr>
          <a:lstStyle/>
          <a:p>
            <a:pPr lvl="0" algn="just">
              <a:spcBef>
                <a:spcPts val="0"/>
              </a:spcBef>
            </a:pPr>
            <a:r>
              <a:rPr lang="en-US" sz="2500" cap="none" dirty="0">
                <a:latin typeface="Arial" panose="020B0604020202020204" pitchFamily="34" charset="0"/>
                <a:cs typeface="Arial" panose="020B0604020202020204" pitchFamily="34" charset="0"/>
              </a:rPr>
              <a:t>“Causes are </a:t>
            </a:r>
            <a:r>
              <a:rPr lang="en-US" sz="25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dependent</a:t>
            </a:r>
            <a:r>
              <a:rPr lang="en-US" sz="2500" cap="none" dirty="0">
                <a:latin typeface="Arial" panose="020B0604020202020204" pitchFamily="34" charset="0"/>
                <a:cs typeface="Arial" panose="020B0604020202020204" pitchFamily="34" charset="0"/>
              </a:rPr>
              <a:t> on each other when one peril instigates or sets in motion the other, such as an </a:t>
            </a:r>
            <a:r>
              <a:rPr lang="en-US" sz="2500" i="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earthquake which breaks a gas line that starts a fire</a:t>
            </a:r>
            <a:r>
              <a:rPr lang="en-US" sz="2500" cap="none" dirty="0">
                <a:latin typeface="Arial" panose="020B0604020202020204" pitchFamily="34" charset="0"/>
                <a:cs typeface="Arial" panose="020B0604020202020204" pitchFamily="34" charset="0"/>
              </a:rPr>
              <a:t>.”</a:t>
            </a:r>
          </a:p>
          <a:p>
            <a:pPr lvl="1" algn="just">
              <a:spcBef>
                <a:spcPts val="0"/>
              </a:spcBef>
            </a:pPr>
            <a:r>
              <a:rPr lang="en-US" sz="1600" i="1" cap="none" dirty="0">
                <a:latin typeface="Arial" panose="020B0604020202020204" pitchFamily="34" charset="0"/>
                <a:cs typeface="Arial" panose="020B0604020202020204" pitchFamily="34" charset="0"/>
              </a:rPr>
              <a:t>Empire </a:t>
            </a:r>
            <a:r>
              <a:rPr lang="en-US" sz="1600" i="1" cap="none" dirty="0" err="1">
                <a:latin typeface="Arial" panose="020B0604020202020204" pitchFamily="34" charset="0"/>
                <a:cs typeface="Arial" panose="020B0604020202020204" pitchFamily="34" charset="0"/>
              </a:rPr>
              <a:t>Indem</a:t>
            </a:r>
            <a:r>
              <a:rPr lang="en-US" sz="1600" i="1" cap="none" dirty="0">
                <a:latin typeface="Arial" panose="020B0604020202020204" pitchFamily="34" charset="0"/>
                <a:cs typeface="Arial" panose="020B0604020202020204" pitchFamily="34" charset="0"/>
              </a:rPr>
              <a:t>. Ins. v. </a:t>
            </a:r>
            <a:r>
              <a:rPr lang="en-US" sz="1600" i="1" cap="none" dirty="0" err="1">
                <a:latin typeface="Arial" panose="020B0604020202020204" pitchFamily="34" charset="0"/>
                <a:cs typeface="Arial" panose="020B0604020202020204" pitchFamily="34" charset="0"/>
              </a:rPr>
              <a:t>Winsett</a:t>
            </a:r>
            <a:r>
              <a:rPr lang="en-US" sz="1600" cap="none" dirty="0">
                <a:latin typeface="Arial" panose="020B0604020202020204" pitchFamily="34" charset="0"/>
                <a:cs typeface="Arial" panose="020B0604020202020204" pitchFamily="34" charset="0"/>
              </a:rPr>
              <a:t>, 2008 U.S. Dist. Lexis 27695 (N.D. Fla. Apr. 3, 2008)</a:t>
            </a:r>
          </a:p>
          <a:p>
            <a:pPr lvl="1" algn="just">
              <a:spcBef>
                <a:spcPts val="0"/>
              </a:spcBef>
            </a:pPr>
            <a:r>
              <a:rPr lang="en-US" sz="1600" i="1" cap="none" dirty="0">
                <a:latin typeface="Arial" panose="020B0604020202020204" pitchFamily="34" charset="0"/>
                <a:cs typeface="Arial" panose="020B0604020202020204" pitchFamily="34" charset="0"/>
              </a:rPr>
              <a:t>Paulucci v. Liberty Mutual</a:t>
            </a:r>
            <a:r>
              <a:rPr lang="en-US" sz="1600" cap="none" dirty="0">
                <a:latin typeface="Arial" panose="020B0604020202020204" pitchFamily="34" charset="0"/>
                <a:cs typeface="Arial" panose="020B0604020202020204" pitchFamily="34" charset="0"/>
              </a:rPr>
              <a:t>, 190 F. Supp. 2d 1312 (M.D. Fla. 2002)</a:t>
            </a:r>
          </a:p>
          <a:p>
            <a:pPr lvl="1" algn="just">
              <a:spcBef>
                <a:spcPts val="0"/>
              </a:spcBef>
            </a:pPr>
            <a:r>
              <a:rPr lang="en-US" sz="1600" i="1" cap="none" dirty="0">
                <a:latin typeface="Arial" panose="020B0604020202020204" pitchFamily="34" charset="0"/>
                <a:cs typeface="Arial" panose="020B0604020202020204" pitchFamily="34" charset="0"/>
              </a:rPr>
              <a:t>Hartford Accident &amp; </a:t>
            </a:r>
            <a:r>
              <a:rPr lang="en-US" sz="1600" i="1" cap="none" dirty="0" err="1">
                <a:latin typeface="Arial" panose="020B0604020202020204" pitchFamily="34" charset="0"/>
                <a:cs typeface="Arial" panose="020B0604020202020204" pitchFamily="34" charset="0"/>
              </a:rPr>
              <a:t>Indem</a:t>
            </a:r>
            <a:r>
              <a:rPr lang="en-US" sz="1600" i="1" cap="none" dirty="0">
                <a:latin typeface="Arial" panose="020B0604020202020204" pitchFamily="34" charset="0"/>
                <a:cs typeface="Arial" panose="020B0604020202020204" pitchFamily="34" charset="0"/>
              </a:rPr>
              <a:t>. Co. v. Phelps</a:t>
            </a:r>
            <a:r>
              <a:rPr lang="en-US" sz="1600" cap="none" dirty="0">
                <a:latin typeface="Arial" panose="020B0604020202020204" pitchFamily="34" charset="0"/>
                <a:cs typeface="Arial" panose="020B0604020202020204" pitchFamily="34" charset="0"/>
              </a:rPr>
              <a:t>, 294 So. 2d 362, 364 (Fla. 1st </a:t>
            </a:r>
            <a:r>
              <a:rPr lang="en-US" sz="1600" cap="none" dirty="0" err="1">
                <a:latin typeface="Arial" panose="020B0604020202020204" pitchFamily="34" charset="0"/>
                <a:cs typeface="Arial" panose="020B0604020202020204" pitchFamily="34" charset="0"/>
              </a:rPr>
              <a:t>DCA</a:t>
            </a:r>
            <a:r>
              <a:rPr lang="en-US" sz="1600" cap="none" dirty="0">
                <a:latin typeface="Arial" panose="020B0604020202020204" pitchFamily="34" charset="0"/>
                <a:cs typeface="Arial" panose="020B0604020202020204" pitchFamily="34" charset="0"/>
              </a:rPr>
              <a:t> 1974)</a:t>
            </a:r>
          </a:p>
          <a:p>
            <a:pPr marL="365760" lvl="1" indent="0" algn="just">
              <a:spcBef>
                <a:spcPts val="0"/>
              </a:spcBef>
              <a:buNone/>
            </a:pPr>
            <a:endParaRPr lang="en-US" sz="1400" cap="none" dirty="0">
              <a:latin typeface="Arial" panose="020B0604020202020204" pitchFamily="34" charset="0"/>
              <a:cs typeface="Arial" panose="020B0604020202020204" pitchFamily="34" charset="0"/>
            </a:endParaRPr>
          </a:p>
          <a:p>
            <a:pPr lvl="0" algn="just">
              <a:spcBef>
                <a:spcPts val="0"/>
              </a:spcBef>
            </a:pPr>
            <a:r>
              <a:rPr lang="en-US" sz="2500" cap="none" dirty="0">
                <a:latin typeface="Arial" panose="020B0604020202020204" pitchFamily="34" charset="0"/>
                <a:cs typeface="Arial" panose="020B0604020202020204" pitchFamily="34" charset="0"/>
              </a:rPr>
              <a:t>If the cause that sets the chain of events in motion, the efficient proximate cause, is covered under the terms of the policy, the loss will likewise be covered.</a:t>
            </a:r>
          </a:p>
          <a:p>
            <a:pPr lvl="1" algn="just">
              <a:spcBef>
                <a:spcPts val="0"/>
              </a:spcBef>
            </a:pPr>
            <a:r>
              <a:rPr lang="en-US" sz="1600" cap="none" dirty="0">
                <a:latin typeface="Arial" panose="020B0604020202020204" pitchFamily="34" charset="0"/>
                <a:cs typeface="Arial" panose="020B0604020202020204" pitchFamily="34" charset="0"/>
              </a:rPr>
              <a:t>7 </a:t>
            </a:r>
            <a:r>
              <a:rPr lang="en-US" sz="1600" i="1" cap="none" dirty="0">
                <a:latin typeface="Arial" panose="020B0604020202020204" pitchFamily="34" charset="0"/>
                <a:cs typeface="Arial" panose="020B0604020202020204" pitchFamily="34" charset="0"/>
              </a:rPr>
              <a:t>Couch On Insurance </a:t>
            </a:r>
            <a:r>
              <a:rPr lang="en-US" sz="1600" cap="none" dirty="0">
                <a:latin typeface="Arial" panose="020B0604020202020204" pitchFamily="34" charset="0"/>
                <a:cs typeface="Arial" panose="020B0604020202020204" pitchFamily="34" charset="0"/>
              </a:rPr>
              <a:t>§ 101:45 (Steven Plitt, Et. Al., Eds., 2008).</a:t>
            </a:r>
          </a:p>
          <a:p>
            <a:pPr marL="365760" lvl="1" indent="0" algn="just">
              <a:spcBef>
                <a:spcPts val="0"/>
              </a:spcBef>
              <a:buNone/>
            </a:pPr>
            <a:endParaRPr lang="en-US" sz="1600" cap="none" dirty="0">
              <a:latin typeface="Arial" panose="020B0604020202020204" pitchFamily="34" charset="0"/>
              <a:cs typeface="Arial" panose="020B0604020202020204" pitchFamily="34" charset="0"/>
            </a:endParaRPr>
          </a:p>
          <a:p>
            <a:pPr algn="just">
              <a:spcBef>
                <a:spcPts val="0"/>
              </a:spcBef>
            </a:pPr>
            <a:r>
              <a:rPr lang="en-US" sz="2500" cap="none" dirty="0">
                <a:solidFill>
                  <a:srgbClr val="212121"/>
                </a:solidFill>
                <a:latin typeface="Arial" panose="020B0604020202020204" pitchFamily="34" charset="0"/>
                <a:cs typeface="Arial" panose="020B0604020202020204" pitchFamily="34" charset="0"/>
              </a:rPr>
              <a:t>The EPC is “</a:t>
            </a:r>
            <a:r>
              <a:rPr lang="en-US" sz="2500" b="1" cap="none" dirty="0">
                <a:solidFill>
                  <a:srgbClr val="212121"/>
                </a:solidFill>
                <a:latin typeface="Arial" panose="020B0604020202020204" pitchFamily="34" charset="0"/>
                <a:cs typeface="Arial" panose="020B0604020202020204" pitchFamily="34" charset="0"/>
              </a:rPr>
              <a:t>The One That Sets Others In Motion </a:t>
            </a:r>
            <a:r>
              <a:rPr lang="en-US" sz="2500" cap="none" dirty="0">
                <a:solidFill>
                  <a:srgbClr val="212121"/>
                </a:solidFill>
                <a:latin typeface="Arial" panose="020B0604020202020204" pitchFamily="34" charset="0"/>
                <a:cs typeface="Arial" panose="020B0604020202020204" pitchFamily="34" charset="0"/>
              </a:rPr>
              <a:t>… if the EPC is covered, then the Claim for damages will be covered even if the other causes are not covered.”</a:t>
            </a:r>
            <a:r>
              <a:rPr lang="en-US" cap="none" dirty="0">
                <a:solidFill>
                  <a:srgbClr val="212121"/>
                </a:solidFill>
                <a:latin typeface="Arial" panose="020B0604020202020204" pitchFamily="34" charset="0"/>
                <a:cs typeface="Arial" panose="020B0604020202020204" pitchFamily="34" charset="0"/>
              </a:rPr>
              <a:t> </a:t>
            </a:r>
          </a:p>
          <a:p>
            <a:pPr lvl="1" algn="just">
              <a:spcBef>
                <a:spcPts val="0"/>
              </a:spcBef>
            </a:pPr>
            <a:r>
              <a:rPr lang="en-US" sz="1600" i="1" cap="none" dirty="0">
                <a:latin typeface="Arial" panose="020B0604020202020204" pitchFamily="34" charset="0"/>
                <a:cs typeface="Arial" panose="020B0604020202020204" pitchFamily="34" charset="0"/>
              </a:rPr>
              <a:t>Hartford Accident &amp; </a:t>
            </a:r>
            <a:r>
              <a:rPr lang="en-US" sz="1600" i="1" cap="none" dirty="0" err="1">
                <a:latin typeface="Arial" panose="020B0604020202020204" pitchFamily="34" charset="0"/>
                <a:cs typeface="Arial" panose="020B0604020202020204" pitchFamily="34" charset="0"/>
              </a:rPr>
              <a:t>Indem</a:t>
            </a:r>
            <a:r>
              <a:rPr lang="en-US" sz="1600" i="1" cap="none" dirty="0">
                <a:latin typeface="Arial" panose="020B0604020202020204" pitchFamily="34" charset="0"/>
                <a:cs typeface="Arial" panose="020B0604020202020204" pitchFamily="34" charset="0"/>
              </a:rPr>
              <a:t>. Co. v. Phelp</a:t>
            </a:r>
            <a:r>
              <a:rPr lang="en-US" sz="1600" u="sng" cap="none" dirty="0">
                <a:latin typeface="Arial" panose="020B0604020202020204" pitchFamily="34" charset="0"/>
                <a:cs typeface="Arial" panose="020B0604020202020204" pitchFamily="34" charset="0"/>
              </a:rPr>
              <a:t>s</a:t>
            </a:r>
            <a:r>
              <a:rPr lang="en-US" sz="1600" cap="none" dirty="0">
                <a:latin typeface="Arial" panose="020B0604020202020204" pitchFamily="34" charset="0"/>
                <a:cs typeface="Arial" panose="020B0604020202020204" pitchFamily="34" charset="0"/>
              </a:rPr>
              <a:t>, 294 So. 2d 362, 364 (Fla. 1st </a:t>
            </a:r>
            <a:r>
              <a:rPr lang="en-US" sz="1600" cap="none" dirty="0" err="1">
                <a:latin typeface="Arial" panose="020B0604020202020204" pitchFamily="34" charset="0"/>
                <a:cs typeface="Arial" panose="020B0604020202020204" pitchFamily="34" charset="0"/>
              </a:rPr>
              <a:t>DCA</a:t>
            </a:r>
            <a:r>
              <a:rPr lang="en-US" sz="1600" cap="none" dirty="0">
                <a:latin typeface="Arial" panose="020B0604020202020204" pitchFamily="34" charset="0"/>
                <a:cs typeface="Arial" panose="020B0604020202020204" pitchFamily="34" charset="0"/>
              </a:rPr>
              <a:t> 1974)</a:t>
            </a:r>
          </a:p>
          <a:p>
            <a:pPr>
              <a:buNone/>
            </a:pPr>
            <a:endParaRPr lang="en-US"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A1554AB-7FDC-4E07-92B9-3BADE98C3CDB}" type="slidenum">
              <a:rPr lang="en-US" smtClean="0"/>
              <a:pPr/>
              <a:t>8</a:t>
            </a:fld>
            <a:endParaRPr lang="en-US"/>
          </a:p>
        </p:txBody>
      </p:sp>
    </p:spTree>
    <p:extLst>
      <p:ext uri="{BB962C8B-B14F-4D97-AF65-F5344CB8AC3E}">
        <p14:creationId xmlns:p14="http://schemas.microsoft.com/office/powerpoint/2010/main" val="342638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a:ln w="0"/>
                <a:solidFill>
                  <a:schemeClr val="accent1"/>
                </a:solidFill>
                <a:effectLst>
                  <a:outerShdw blurRad="38100" dist="25400" dir="5400000" algn="ctr" rotWithShape="0">
                    <a:srgbClr val="6E747A">
                      <a:alpha val="43000"/>
                    </a:srgbClr>
                  </a:outerShdw>
                </a:effectLst>
              </a:rPr>
              <a:t>Dependent Causes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6077743"/>
              </p:ext>
            </p:extLst>
          </p:nvPr>
        </p:nvGraphicFramePr>
        <p:xfrm>
          <a:off x="76200" y="1600200"/>
          <a:ext cx="8991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srcRect l="12426" t="44427" r="13043" b="22358"/>
          <a:stretch/>
        </p:blipFill>
        <p:spPr>
          <a:xfrm>
            <a:off x="7327393" y="6430768"/>
            <a:ext cx="1822703" cy="380807"/>
          </a:xfrm>
          <a:prstGeom prst="rect">
            <a:avLst/>
          </a:prstGeom>
        </p:spPr>
      </p:pic>
      <p:sp>
        <p:nvSpPr>
          <p:cNvPr id="3" name="Slide Number Placeholder 2"/>
          <p:cNvSpPr>
            <a:spLocks noGrp="1"/>
          </p:cNvSpPr>
          <p:nvPr>
            <p:ph type="sldNum" sz="quarter" idx="12"/>
          </p:nvPr>
        </p:nvSpPr>
        <p:spPr/>
        <p:txBody>
          <a:bodyPr/>
          <a:lstStyle/>
          <a:p>
            <a:fld id="{1A1554AB-7FDC-4E07-92B9-3BADE98C3CDB}" type="slidenum">
              <a:rPr lang="en-US" smtClean="0"/>
              <a:pPr/>
              <a:t>9</a:t>
            </a:fld>
            <a:endParaRPr lang="en-US"/>
          </a:p>
        </p:txBody>
      </p:sp>
    </p:spTree>
    <p:extLst>
      <p:ext uri="{BB962C8B-B14F-4D97-AF65-F5344CB8AC3E}">
        <p14:creationId xmlns:p14="http://schemas.microsoft.com/office/powerpoint/2010/main" val="19256525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5301</TotalTime>
  <Words>2717</Words>
  <Application>Microsoft Office PowerPoint</Application>
  <PresentationFormat>On-screen Show (4:3)</PresentationFormat>
  <Paragraphs>231</Paragraphs>
  <Slides>34</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Arial Black</vt:lpstr>
      <vt:lpstr>Calibri</vt:lpstr>
      <vt:lpstr>Courier New</vt:lpstr>
      <vt:lpstr>Tw Cen MT</vt:lpstr>
      <vt:lpstr>Wingdings</vt:lpstr>
      <vt:lpstr>Wingdings 2</vt:lpstr>
      <vt:lpstr>Droplet</vt:lpstr>
      <vt:lpstr>Document</vt:lpstr>
      <vt:lpstr>Examination of  Sebo v. American Assur. Home Co., Inc., 208 So. 3d 694 (Fla. December 1, 2016):  Is There Insurance Coverage for Construction Defects under a Homeowner’s Insurance Policy? </vt:lpstr>
      <vt:lpstr>PowerPoint Presentation</vt:lpstr>
      <vt:lpstr>PowerPoint Presentation</vt:lpstr>
      <vt:lpstr>Quick Facts</vt:lpstr>
      <vt:lpstr>Trial Court</vt:lpstr>
      <vt:lpstr>2nd DCA Appeal</vt:lpstr>
      <vt:lpstr>Efficient Proximate Causation (EPC)  </vt:lpstr>
      <vt:lpstr>EPC</vt:lpstr>
      <vt:lpstr>Dependent Causes</vt:lpstr>
      <vt:lpstr>FL SC Appeal</vt:lpstr>
      <vt:lpstr>PowerPoint Presentation</vt:lpstr>
      <vt:lpstr>Hurricane Sandy, Rita &amp; Katrina </vt:lpstr>
      <vt:lpstr>State Farm v. Rigsby,  137 S. Ct. 436 (Dec. 6, 2016) </vt:lpstr>
      <vt:lpstr>CCD in Florida </vt:lpstr>
      <vt:lpstr>PowerPoint Presentation</vt:lpstr>
      <vt:lpstr>Independent Causes</vt:lpstr>
      <vt:lpstr>PowerPoint Presentation</vt:lpstr>
      <vt:lpstr>All Risk Insurance Policies The purpose of all-risk policies … is to cover, unless specifically excluded by the policy's terms, losses from “fortuitous events” that are dependent upon chance.  10 Couch on Insurance 3d, §148:50 </vt:lpstr>
      <vt:lpstr>Interpretation of All Risk Policies</vt:lpstr>
      <vt:lpstr>PowerPoint Presentation</vt:lpstr>
      <vt:lpstr>“Caused By” ≠ “Arising Out Of”</vt:lpstr>
      <vt:lpstr>“Caused By”</vt:lpstr>
      <vt:lpstr>Wallach v. Rosenberg, 527 So. 2d 1386 (Fla. 3d 1988)</vt:lpstr>
      <vt:lpstr>Independent Causes</vt:lpstr>
      <vt:lpstr>Sebo v. Am. Home Assur. Co., Inc.,  208 So. 3d 694 (Fla . 2016)</vt:lpstr>
      <vt:lpstr>Anti-Concurrent Causation (ACC) Provisions</vt:lpstr>
      <vt:lpstr>PowerPoint Presentation</vt:lpstr>
      <vt:lpstr>PowerPoint Presentation</vt:lpstr>
      <vt:lpstr>PowerPoint Presentation</vt:lpstr>
      <vt:lpstr>PowerPoint Presentation</vt:lpstr>
      <vt:lpstr>PowerPoint Presentation</vt:lpstr>
      <vt:lpstr>PowerPoint Presentation</vt:lpstr>
      <vt:lpstr>Do I have construction defects plus another cause that combined to cause the loss/property damage?  Were they independent causes or dependent causes that combined to cause the loss/property damage?  RFP!  Review the HO or Commercial Property Policy.  Is the other cause a covered cause/peril? Are there applicable ACC provisions?   </vt:lpstr>
      <vt:lpstr>PowerPoint Presentation</vt:lpstr>
    </vt:vector>
  </TitlesOfParts>
  <Company>FBG Law Firm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dcrockett</dc:creator>
  <cp:lastModifiedBy>Debbie S. Crockett</cp:lastModifiedBy>
  <cp:revision>437</cp:revision>
  <cp:lastPrinted>2017-08-10T14:37:19Z</cp:lastPrinted>
  <dcterms:created xsi:type="dcterms:W3CDTF">2010-10-11T14:39:30Z</dcterms:created>
  <dcterms:modified xsi:type="dcterms:W3CDTF">2017-08-11T20:21:36Z</dcterms:modified>
</cp:coreProperties>
</file>