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2" r:id="rId2"/>
    <p:sldMasterId id="2147483684" r:id="rId3"/>
  </p:sldMasterIdLst>
  <p:notesMasterIdLst>
    <p:notesMasterId r:id="rId57"/>
  </p:notesMasterIdLst>
  <p:sldIdLst>
    <p:sldId id="257" r:id="rId4"/>
    <p:sldId id="299" r:id="rId5"/>
    <p:sldId id="300" r:id="rId6"/>
    <p:sldId id="269" r:id="rId7"/>
    <p:sldId id="302" r:id="rId8"/>
    <p:sldId id="260" r:id="rId9"/>
    <p:sldId id="284" r:id="rId10"/>
    <p:sldId id="301" r:id="rId11"/>
    <p:sldId id="305" r:id="rId12"/>
    <p:sldId id="304" r:id="rId13"/>
    <p:sldId id="308" r:id="rId14"/>
    <p:sldId id="310" r:id="rId15"/>
    <p:sldId id="282" r:id="rId16"/>
    <p:sldId id="309" r:id="rId17"/>
    <p:sldId id="259" r:id="rId18"/>
    <p:sldId id="311" r:id="rId19"/>
    <p:sldId id="312" r:id="rId20"/>
    <p:sldId id="313" r:id="rId21"/>
    <p:sldId id="314" r:id="rId22"/>
    <p:sldId id="316" r:id="rId23"/>
    <p:sldId id="318" r:id="rId24"/>
    <p:sldId id="317" r:id="rId25"/>
    <p:sldId id="319" r:id="rId26"/>
    <p:sldId id="321" r:id="rId27"/>
    <p:sldId id="322" r:id="rId28"/>
    <p:sldId id="324" r:id="rId29"/>
    <p:sldId id="325" r:id="rId30"/>
    <p:sldId id="323" r:id="rId31"/>
    <p:sldId id="328" r:id="rId32"/>
    <p:sldId id="327" r:id="rId33"/>
    <p:sldId id="326" r:id="rId34"/>
    <p:sldId id="329" r:id="rId35"/>
    <p:sldId id="330" r:id="rId36"/>
    <p:sldId id="331" r:id="rId37"/>
    <p:sldId id="332" r:id="rId38"/>
    <p:sldId id="335" r:id="rId39"/>
    <p:sldId id="336" r:id="rId40"/>
    <p:sldId id="337" r:id="rId41"/>
    <p:sldId id="334" r:id="rId42"/>
    <p:sldId id="338" r:id="rId43"/>
    <p:sldId id="339" r:id="rId44"/>
    <p:sldId id="341" r:id="rId45"/>
    <p:sldId id="340" r:id="rId46"/>
    <p:sldId id="342" r:id="rId47"/>
    <p:sldId id="343" r:id="rId48"/>
    <p:sldId id="345" r:id="rId49"/>
    <p:sldId id="346" r:id="rId50"/>
    <p:sldId id="347" r:id="rId51"/>
    <p:sldId id="349" r:id="rId52"/>
    <p:sldId id="350" r:id="rId53"/>
    <p:sldId id="352" r:id="rId54"/>
    <p:sldId id="351" r:id="rId55"/>
    <p:sldId id="258" r:id="rId5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00" autoAdjust="0"/>
    <p:restoredTop sz="89946" autoAdjust="0"/>
  </p:normalViewPr>
  <p:slideViewPr>
    <p:cSldViewPr snapToGrid="0">
      <p:cViewPr varScale="1">
        <p:scale>
          <a:sx n="83" d="100"/>
          <a:sy n="83" d="100"/>
        </p:scale>
        <p:origin x="858" y="10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39" Type="http://schemas.openxmlformats.org/officeDocument/2006/relationships/slide" Target="slides/slide36.xml"/><Relationship Id="rId21" Type="http://schemas.openxmlformats.org/officeDocument/2006/relationships/slide" Target="slides/slide18.xml"/><Relationship Id="rId34" Type="http://schemas.openxmlformats.org/officeDocument/2006/relationships/slide" Target="slides/slide31.xml"/><Relationship Id="rId42" Type="http://schemas.openxmlformats.org/officeDocument/2006/relationships/slide" Target="slides/slide39.xml"/><Relationship Id="rId47" Type="http://schemas.openxmlformats.org/officeDocument/2006/relationships/slide" Target="slides/slide44.xml"/><Relationship Id="rId50" Type="http://schemas.openxmlformats.org/officeDocument/2006/relationships/slide" Target="slides/slide47.xml"/><Relationship Id="rId55" Type="http://schemas.openxmlformats.org/officeDocument/2006/relationships/slide" Target="slides/slide52.xml"/><Relationship Id="rId7" Type="http://schemas.openxmlformats.org/officeDocument/2006/relationships/slide" Target="slides/slide4.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slide" Target="slides/slide26.xml"/><Relationship Id="rId41" Type="http://schemas.openxmlformats.org/officeDocument/2006/relationships/slide" Target="slides/slide38.xml"/><Relationship Id="rId54" Type="http://schemas.openxmlformats.org/officeDocument/2006/relationships/slide" Target="slides/slide51.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slide" Target="slides/slide29.xml"/><Relationship Id="rId37" Type="http://schemas.openxmlformats.org/officeDocument/2006/relationships/slide" Target="slides/slide34.xml"/><Relationship Id="rId40" Type="http://schemas.openxmlformats.org/officeDocument/2006/relationships/slide" Target="slides/slide37.xml"/><Relationship Id="rId45" Type="http://schemas.openxmlformats.org/officeDocument/2006/relationships/slide" Target="slides/slide42.xml"/><Relationship Id="rId53" Type="http://schemas.openxmlformats.org/officeDocument/2006/relationships/slide" Target="slides/slide50.xml"/><Relationship Id="rId58" Type="http://schemas.openxmlformats.org/officeDocument/2006/relationships/presProps" Target="presProps.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36" Type="http://schemas.openxmlformats.org/officeDocument/2006/relationships/slide" Target="slides/slide33.xml"/><Relationship Id="rId49" Type="http://schemas.openxmlformats.org/officeDocument/2006/relationships/slide" Target="slides/slide46.xml"/><Relationship Id="rId57" Type="http://schemas.openxmlformats.org/officeDocument/2006/relationships/notesMaster" Target="notesMasters/notesMaster1.xml"/><Relationship Id="rId61" Type="http://schemas.openxmlformats.org/officeDocument/2006/relationships/tableStyles" Target="tableStyles.xml"/><Relationship Id="rId10" Type="http://schemas.openxmlformats.org/officeDocument/2006/relationships/slide" Target="slides/slide7.xml"/><Relationship Id="rId19" Type="http://schemas.openxmlformats.org/officeDocument/2006/relationships/slide" Target="slides/slide16.xml"/><Relationship Id="rId31" Type="http://schemas.openxmlformats.org/officeDocument/2006/relationships/slide" Target="slides/slide28.xml"/><Relationship Id="rId44" Type="http://schemas.openxmlformats.org/officeDocument/2006/relationships/slide" Target="slides/slide41.xml"/><Relationship Id="rId52" Type="http://schemas.openxmlformats.org/officeDocument/2006/relationships/slide" Target="slides/slide49.xml"/><Relationship Id="rId60" Type="http://schemas.openxmlformats.org/officeDocument/2006/relationships/theme" Target="theme/theme1.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slide" Target="slides/slide27.xml"/><Relationship Id="rId35" Type="http://schemas.openxmlformats.org/officeDocument/2006/relationships/slide" Target="slides/slide32.xml"/><Relationship Id="rId43" Type="http://schemas.openxmlformats.org/officeDocument/2006/relationships/slide" Target="slides/slide40.xml"/><Relationship Id="rId48" Type="http://schemas.openxmlformats.org/officeDocument/2006/relationships/slide" Target="slides/slide45.xml"/><Relationship Id="rId56" Type="http://schemas.openxmlformats.org/officeDocument/2006/relationships/slide" Target="slides/slide53.xml"/><Relationship Id="rId8" Type="http://schemas.openxmlformats.org/officeDocument/2006/relationships/slide" Target="slides/slide5.xml"/><Relationship Id="rId51" Type="http://schemas.openxmlformats.org/officeDocument/2006/relationships/slide" Target="slides/slide48.xml"/><Relationship Id="rId3" Type="http://schemas.openxmlformats.org/officeDocument/2006/relationships/slideMaster" Target="slideMasters/slideMaster3.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slide" Target="slides/slide30.xml"/><Relationship Id="rId38" Type="http://schemas.openxmlformats.org/officeDocument/2006/relationships/slide" Target="slides/slide35.xml"/><Relationship Id="rId46" Type="http://schemas.openxmlformats.org/officeDocument/2006/relationships/slide" Target="slides/slide43.xml"/><Relationship Id="rId5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230D148-B836-4D46-B398-AB40CC66296B}" type="datetimeFigureOut">
              <a:rPr lang="en-US" smtClean="0"/>
              <a:t>1/7/2017</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D38E389-3CEF-4D55-85BC-D24949907D1A}" type="slidenum">
              <a:rPr lang="en-US" smtClean="0"/>
              <a:t>‹#›</a:t>
            </a:fld>
            <a:endParaRPr lang="en-US" dirty="0"/>
          </a:p>
        </p:txBody>
      </p:sp>
    </p:spTree>
    <p:extLst>
      <p:ext uri="{BB962C8B-B14F-4D97-AF65-F5344CB8AC3E}">
        <p14:creationId xmlns:p14="http://schemas.microsoft.com/office/powerpoint/2010/main" val="209032013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D38E389-3CEF-4D55-85BC-D24949907D1A}" type="slidenum">
              <a:rPr lang="en-US" smtClean="0"/>
              <a:t>15</a:t>
            </a:fld>
            <a:endParaRPr lang="en-US" dirty="0"/>
          </a:p>
        </p:txBody>
      </p:sp>
    </p:spTree>
    <p:extLst>
      <p:ext uri="{BB962C8B-B14F-4D97-AF65-F5344CB8AC3E}">
        <p14:creationId xmlns:p14="http://schemas.microsoft.com/office/powerpoint/2010/main" val="383959251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D38E389-3CEF-4D55-85BC-D24949907D1A}" type="slidenum">
              <a:rPr lang="en-US" smtClean="0"/>
              <a:t>48</a:t>
            </a:fld>
            <a:endParaRPr lang="en-US" dirty="0"/>
          </a:p>
        </p:txBody>
      </p:sp>
    </p:spTree>
    <p:extLst>
      <p:ext uri="{BB962C8B-B14F-4D97-AF65-F5344CB8AC3E}">
        <p14:creationId xmlns:p14="http://schemas.microsoft.com/office/powerpoint/2010/main" val="154362573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D38E389-3CEF-4D55-85BC-D24949907D1A}" type="slidenum">
              <a:rPr lang="en-US" smtClean="0"/>
              <a:t>49</a:t>
            </a:fld>
            <a:endParaRPr lang="en-US" dirty="0"/>
          </a:p>
        </p:txBody>
      </p:sp>
    </p:spTree>
    <p:extLst>
      <p:ext uri="{BB962C8B-B14F-4D97-AF65-F5344CB8AC3E}">
        <p14:creationId xmlns:p14="http://schemas.microsoft.com/office/powerpoint/2010/main" val="401041200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D38E389-3CEF-4D55-85BC-D24949907D1A}" type="slidenum">
              <a:rPr lang="en-US" smtClean="0"/>
              <a:t>50</a:t>
            </a:fld>
            <a:endParaRPr lang="en-US" dirty="0"/>
          </a:p>
        </p:txBody>
      </p:sp>
    </p:spTree>
    <p:extLst>
      <p:ext uri="{BB962C8B-B14F-4D97-AF65-F5344CB8AC3E}">
        <p14:creationId xmlns:p14="http://schemas.microsoft.com/office/powerpoint/2010/main" val="382872445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D38E389-3CEF-4D55-85BC-D24949907D1A}" type="slidenum">
              <a:rPr lang="en-US" smtClean="0"/>
              <a:t>51</a:t>
            </a:fld>
            <a:endParaRPr lang="en-US" dirty="0"/>
          </a:p>
        </p:txBody>
      </p:sp>
    </p:spTree>
    <p:extLst>
      <p:ext uri="{BB962C8B-B14F-4D97-AF65-F5344CB8AC3E}">
        <p14:creationId xmlns:p14="http://schemas.microsoft.com/office/powerpoint/2010/main" val="268585704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D38E389-3CEF-4D55-85BC-D24949907D1A}" type="slidenum">
              <a:rPr lang="en-US" smtClean="0"/>
              <a:t>52</a:t>
            </a:fld>
            <a:endParaRPr lang="en-US" dirty="0"/>
          </a:p>
        </p:txBody>
      </p:sp>
    </p:spTree>
    <p:extLst>
      <p:ext uri="{BB962C8B-B14F-4D97-AF65-F5344CB8AC3E}">
        <p14:creationId xmlns:p14="http://schemas.microsoft.com/office/powerpoint/2010/main" val="56950873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189" indent="0" algn="ctr">
              <a:buNone/>
              <a:defRPr sz="2000"/>
            </a:lvl2pPr>
            <a:lvl3pPr marL="914377" indent="0" algn="ctr">
              <a:buNone/>
              <a:defRPr sz="1800"/>
            </a:lvl3pPr>
            <a:lvl4pPr marL="1371566" indent="0" algn="ctr">
              <a:buNone/>
              <a:defRPr sz="1600"/>
            </a:lvl4pPr>
            <a:lvl5pPr marL="1828754" indent="0" algn="ctr">
              <a:buNone/>
              <a:defRPr sz="1600"/>
            </a:lvl5pPr>
            <a:lvl6pPr marL="2285943" indent="0" algn="ctr">
              <a:buNone/>
              <a:defRPr sz="1600"/>
            </a:lvl6pPr>
            <a:lvl7pPr marL="2743131" indent="0" algn="ctr">
              <a:buNone/>
              <a:defRPr sz="1600"/>
            </a:lvl7pPr>
            <a:lvl8pPr marL="3200320" indent="0" algn="ctr">
              <a:buNone/>
              <a:defRPr sz="1600"/>
            </a:lvl8pPr>
            <a:lvl9pPr marL="3657509"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36C6F3EF-79ED-49E3-A5B5-4003AB88B9F5}" type="datetimeFigureOut">
              <a:rPr lang="en-US" smtClean="0">
                <a:solidFill>
                  <a:prstClr val="black">
                    <a:tint val="75000"/>
                  </a:prstClr>
                </a:solidFill>
              </a:rPr>
              <a:pPr/>
              <a:t>1/7/2017</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7E655B38-A2BC-4C0D-B7C9-D2CCD5722940}"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150740091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6C6F3EF-79ED-49E3-A5B5-4003AB88B9F5}" type="datetimeFigureOut">
              <a:rPr lang="en-US" smtClean="0">
                <a:solidFill>
                  <a:prstClr val="black">
                    <a:tint val="75000"/>
                  </a:prstClr>
                </a:solidFill>
              </a:rPr>
              <a:pPr/>
              <a:t>1/7/2017</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7E655B38-A2BC-4C0D-B7C9-D2CCD5722940}"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291098041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1"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6C6F3EF-79ED-49E3-A5B5-4003AB88B9F5}" type="datetimeFigureOut">
              <a:rPr lang="en-US" smtClean="0">
                <a:solidFill>
                  <a:prstClr val="black">
                    <a:tint val="75000"/>
                  </a:prstClr>
                </a:solidFill>
              </a:rPr>
              <a:pPr/>
              <a:t>1/7/2017</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7E655B38-A2BC-4C0D-B7C9-D2CCD5722940}"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362468342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189" indent="0" algn="ctr">
              <a:buNone/>
              <a:defRPr sz="2000"/>
            </a:lvl2pPr>
            <a:lvl3pPr marL="914377" indent="0" algn="ctr">
              <a:buNone/>
              <a:defRPr sz="1800"/>
            </a:lvl3pPr>
            <a:lvl4pPr marL="1371566" indent="0" algn="ctr">
              <a:buNone/>
              <a:defRPr sz="1600"/>
            </a:lvl4pPr>
            <a:lvl5pPr marL="1828754" indent="0" algn="ctr">
              <a:buNone/>
              <a:defRPr sz="1600"/>
            </a:lvl5pPr>
            <a:lvl6pPr marL="2285943" indent="0" algn="ctr">
              <a:buNone/>
              <a:defRPr sz="1600"/>
            </a:lvl6pPr>
            <a:lvl7pPr marL="2743131" indent="0" algn="ctr">
              <a:buNone/>
              <a:defRPr sz="1600"/>
            </a:lvl7pPr>
            <a:lvl8pPr marL="3200320" indent="0" algn="ctr">
              <a:buNone/>
              <a:defRPr sz="1600"/>
            </a:lvl8pPr>
            <a:lvl9pPr marL="3657509"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36C6F3EF-79ED-49E3-A5B5-4003AB88B9F5}" type="datetimeFigureOut">
              <a:rPr lang="en-US" smtClean="0">
                <a:solidFill>
                  <a:prstClr val="black">
                    <a:tint val="75000"/>
                  </a:prstClr>
                </a:solidFill>
              </a:rPr>
              <a:pPr/>
              <a:t>1/7/2017</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7E655B38-A2BC-4C0D-B7C9-D2CCD5722940}"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217321195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6C6F3EF-79ED-49E3-A5B5-4003AB88B9F5}" type="datetimeFigureOut">
              <a:rPr lang="en-US" smtClean="0">
                <a:solidFill>
                  <a:prstClr val="black">
                    <a:tint val="75000"/>
                  </a:prstClr>
                </a:solidFill>
              </a:rPr>
              <a:pPr/>
              <a:t>1/7/2017</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7E655B38-A2BC-4C0D-B7C9-D2CCD5722940}"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103462891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1" y="1709740"/>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1" y="4589465"/>
            <a:ext cx="10515600" cy="1500187"/>
          </a:xfrm>
        </p:spPr>
        <p:txBody>
          <a:bodyPr/>
          <a:lstStyle>
            <a:lvl1pPr marL="0" indent="0">
              <a:buNone/>
              <a:defRPr sz="2400">
                <a:solidFill>
                  <a:schemeClr val="tx1">
                    <a:tint val="75000"/>
                  </a:schemeClr>
                </a:solidFill>
              </a:defRPr>
            </a:lvl1pPr>
            <a:lvl2pPr marL="457189" indent="0">
              <a:buNone/>
              <a:defRPr sz="2000">
                <a:solidFill>
                  <a:schemeClr val="tx1">
                    <a:tint val="75000"/>
                  </a:schemeClr>
                </a:solidFill>
              </a:defRPr>
            </a:lvl2pPr>
            <a:lvl3pPr marL="914377" indent="0">
              <a:buNone/>
              <a:defRPr sz="1800">
                <a:solidFill>
                  <a:schemeClr val="tx1">
                    <a:tint val="75000"/>
                  </a:schemeClr>
                </a:solidFill>
              </a:defRPr>
            </a:lvl3pPr>
            <a:lvl4pPr marL="1371566" indent="0">
              <a:buNone/>
              <a:defRPr sz="1600">
                <a:solidFill>
                  <a:schemeClr val="tx1">
                    <a:tint val="75000"/>
                  </a:schemeClr>
                </a:solidFill>
              </a:defRPr>
            </a:lvl4pPr>
            <a:lvl5pPr marL="1828754" indent="0">
              <a:buNone/>
              <a:defRPr sz="1600">
                <a:solidFill>
                  <a:schemeClr val="tx1">
                    <a:tint val="75000"/>
                  </a:schemeClr>
                </a:solidFill>
              </a:defRPr>
            </a:lvl5pPr>
            <a:lvl6pPr marL="2285943" indent="0">
              <a:buNone/>
              <a:defRPr sz="1600">
                <a:solidFill>
                  <a:schemeClr val="tx1">
                    <a:tint val="75000"/>
                  </a:schemeClr>
                </a:solidFill>
              </a:defRPr>
            </a:lvl6pPr>
            <a:lvl7pPr marL="2743131" indent="0">
              <a:buNone/>
              <a:defRPr sz="1600">
                <a:solidFill>
                  <a:schemeClr val="tx1">
                    <a:tint val="75000"/>
                  </a:schemeClr>
                </a:solidFill>
              </a:defRPr>
            </a:lvl7pPr>
            <a:lvl8pPr marL="3200320" indent="0">
              <a:buNone/>
              <a:defRPr sz="1600">
                <a:solidFill>
                  <a:schemeClr val="tx1">
                    <a:tint val="75000"/>
                  </a:schemeClr>
                </a:solidFill>
              </a:defRPr>
            </a:lvl8pPr>
            <a:lvl9pPr marL="3657509"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6C6F3EF-79ED-49E3-A5B5-4003AB88B9F5}" type="datetimeFigureOut">
              <a:rPr lang="en-US" smtClean="0">
                <a:solidFill>
                  <a:prstClr val="black">
                    <a:tint val="75000"/>
                  </a:prstClr>
                </a:solidFill>
              </a:rPr>
              <a:pPr/>
              <a:t>1/7/2017</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7E655B38-A2BC-4C0D-B7C9-D2CCD5722940}"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267188169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36C6F3EF-79ED-49E3-A5B5-4003AB88B9F5}" type="datetimeFigureOut">
              <a:rPr lang="en-US" smtClean="0">
                <a:solidFill>
                  <a:prstClr val="black">
                    <a:tint val="75000"/>
                  </a:prstClr>
                </a:solidFill>
              </a:rPr>
              <a:pPr/>
              <a:t>1/7/2017</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7E655B38-A2BC-4C0D-B7C9-D2CCD5722940}"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42470460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7"/>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9" y="1681163"/>
            <a:ext cx="5157787" cy="823912"/>
          </a:xfrm>
        </p:spPr>
        <p:txBody>
          <a:bodyPr anchor="b"/>
          <a:lstStyle>
            <a:lvl1pPr marL="0" indent="0">
              <a:buNone/>
              <a:defRPr sz="2400" b="1"/>
            </a:lvl1pPr>
            <a:lvl2pPr marL="457189" indent="0">
              <a:buNone/>
              <a:defRPr sz="2000" b="1"/>
            </a:lvl2pPr>
            <a:lvl3pPr marL="914377" indent="0">
              <a:buNone/>
              <a:defRPr sz="1800" b="1"/>
            </a:lvl3pPr>
            <a:lvl4pPr marL="1371566" indent="0">
              <a:buNone/>
              <a:defRPr sz="1600" b="1"/>
            </a:lvl4pPr>
            <a:lvl5pPr marL="1828754" indent="0">
              <a:buNone/>
              <a:defRPr sz="1600" b="1"/>
            </a:lvl5pPr>
            <a:lvl6pPr marL="2285943" indent="0">
              <a:buNone/>
              <a:defRPr sz="1600" b="1"/>
            </a:lvl6pPr>
            <a:lvl7pPr marL="2743131" indent="0">
              <a:buNone/>
              <a:defRPr sz="1600" b="1"/>
            </a:lvl7pPr>
            <a:lvl8pPr marL="3200320" indent="0">
              <a:buNone/>
              <a:defRPr sz="1600" b="1"/>
            </a:lvl8pPr>
            <a:lvl9pPr marL="3657509"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9"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1" y="1681163"/>
            <a:ext cx="5183188" cy="823912"/>
          </a:xfrm>
        </p:spPr>
        <p:txBody>
          <a:bodyPr anchor="b"/>
          <a:lstStyle>
            <a:lvl1pPr marL="0" indent="0">
              <a:buNone/>
              <a:defRPr sz="2400" b="1"/>
            </a:lvl1pPr>
            <a:lvl2pPr marL="457189" indent="0">
              <a:buNone/>
              <a:defRPr sz="2000" b="1"/>
            </a:lvl2pPr>
            <a:lvl3pPr marL="914377" indent="0">
              <a:buNone/>
              <a:defRPr sz="1800" b="1"/>
            </a:lvl3pPr>
            <a:lvl4pPr marL="1371566" indent="0">
              <a:buNone/>
              <a:defRPr sz="1600" b="1"/>
            </a:lvl4pPr>
            <a:lvl5pPr marL="1828754" indent="0">
              <a:buNone/>
              <a:defRPr sz="1600" b="1"/>
            </a:lvl5pPr>
            <a:lvl6pPr marL="2285943" indent="0">
              <a:buNone/>
              <a:defRPr sz="1600" b="1"/>
            </a:lvl6pPr>
            <a:lvl7pPr marL="2743131" indent="0">
              <a:buNone/>
              <a:defRPr sz="1600" b="1"/>
            </a:lvl7pPr>
            <a:lvl8pPr marL="3200320" indent="0">
              <a:buNone/>
              <a:defRPr sz="1600" b="1"/>
            </a:lvl8pPr>
            <a:lvl9pPr marL="3657509"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1"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36C6F3EF-79ED-49E3-A5B5-4003AB88B9F5}" type="datetimeFigureOut">
              <a:rPr lang="en-US" smtClean="0">
                <a:solidFill>
                  <a:prstClr val="black">
                    <a:tint val="75000"/>
                  </a:prstClr>
                </a:solidFill>
              </a:rPr>
              <a:pPr/>
              <a:t>1/7/2017</a:t>
            </a:fld>
            <a:endParaRPr lang="en-US" dirty="0">
              <a:solidFill>
                <a:prstClr val="black">
                  <a:tint val="75000"/>
                </a:prstClr>
              </a:solidFill>
            </a:endParaRPr>
          </a:p>
        </p:txBody>
      </p:sp>
      <p:sp>
        <p:nvSpPr>
          <p:cNvPr id="8" name="Footer Placeholder 7"/>
          <p:cNvSpPr>
            <a:spLocks noGrp="1"/>
          </p:cNvSpPr>
          <p:nvPr>
            <p:ph type="ftr" sz="quarter" idx="11"/>
          </p:nvPr>
        </p:nvSpPr>
        <p:spPr/>
        <p:txBody>
          <a:bodyPr/>
          <a:lstStyle/>
          <a:p>
            <a:endParaRPr lang="en-US" dirty="0">
              <a:solidFill>
                <a:prstClr val="black">
                  <a:tint val="75000"/>
                </a:prstClr>
              </a:solidFill>
            </a:endParaRPr>
          </a:p>
        </p:txBody>
      </p:sp>
      <p:sp>
        <p:nvSpPr>
          <p:cNvPr id="9" name="Slide Number Placeholder 8"/>
          <p:cNvSpPr>
            <a:spLocks noGrp="1"/>
          </p:cNvSpPr>
          <p:nvPr>
            <p:ph type="sldNum" sz="quarter" idx="12"/>
          </p:nvPr>
        </p:nvSpPr>
        <p:spPr/>
        <p:txBody>
          <a:bodyPr/>
          <a:lstStyle/>
          <a:p>
            <a:fld id="{7E655B38-A2BC-4C0D-B7C9-D2CCD5722940}"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377453210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36C6F3EF-79ED-49E3-A5B5-4003AB88B9F5}" type="datetimeFigureOut">
              <a:rPr lang="en-US" smtClean="0">
                <a:solidFill>
                  <a:prstClr val="black">
                    <a:tint val="75000"/>
                  </a:prstClr>
                </a:solidFill>
              </a:rPr>
              <a:pPr/>
              <a:t>1/7/2017</a:t>
            </a:fld>
            <a:endParaRPr lang="en-US" dirty="0">
              <a:solidFill>
                <a:prstClr val="black">
                  <a:tint val="75000"/>
                </a:prstClr>
              </a:solidFill>
            </a:endParaRPr>
          </a:p>
        </p:txBody>
      </p:sp>
      <p:sp>
        <p:nvSpPr>
          <p:cNvPr id="4" name="Footer Placeholder 3"/>
          <p:cNvSpPr>
            <a:spLocks noGrp="1"/>
          </p:cNvSpPr>
          <p:nvPr>
            <p:ph type="ftr" sz="quarter" idx="11"/>
          </p:nvPr>
        </p:nvSpPr>
        <p:spPr/>
        <p:txBody>
          <a:bodyPr/>
          <a:lstStyle/>
          <a:p>
            <a:endParaRPr lang="en-US" dirty="0">
              <a:solidFill>
                <a:prstClr val="black">
                  <a:tint val="75000"/>
                </a:prstClr>
              </a:solidFill>
            </a:endParaRPr>
          </a:p>
        </p:txBody>
      </p:sp>
      <p:sp>
        <p:nvSpPr>
          <p:cNvPr id="5" name="Slide Number Placeholder 4"/>
          <p:cNvSpPr>
            <a:spLocks noGrp="1"/>
          </p:cNvSpPr>
          <p:nvPr>
            <p:ph type="sldNum" sz="quarter" idx="12"/>
          </p:nvPr>
        </p:nvSpPr>
        <p:spPr/>
        <p:txBody>
          <a:bodyPr/>
          <a:lstStyle/>
          <a:p>
            <a:fld id="{7E655B38-A2BC-4C0D-B7C9-D2CCD5722940}"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115516884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6C6F3EF-79ED-49E3-A5B5-4003AB88B9F5}" type="datetimeFigureOut">
              <a:rPr lang="en-US" smtClean="0">
                <a:solidFill>
                  <a:prstClr val="black">
                    <a:tint val="75000"/>
                  </a:prstClr>
                </a:solidFill>
              </a:rPr>
              <a:pPr/>
              <a:t>1/7/2017</a:t>
            </a:fld>
            <a:endParaRPr lang="en-US" dirty="0">
              <a:solidFill>
                <a:prstClr val="black">
                  <a:tint val="75000"/>
                </a:prstClr>
              </a:solidFill>
            </a:endParaRPr>
          </a:p>
        </p:txBody>
      </p:sp>
      <p:sp>
        <p:nvSpPr>
          <p:cNvPr id="3" name="Footer Placeholder 2"/>
          <p:cNvSpPr>
            <a:spLocks noGrp="1"/>
          </p:cNvSpPr>
          <p:nvPr>
            <p:ph type="ftr" sz="quarter" idx="11"/>
          </p:nvPr>
        </p:nvSpPr>
        <p:spPr/>
        <p:txBody>
          <a:bodyPr/>
          <a:lstStyle/>
          <a:p>
            <a:endParaRPr lang="en-US" dirty="0">
              <a:solidFill>
                <a:prstClr val="black">
                  <a:tint val="75000"/>
                </a:prstClr>
              </a:solidFill>
            </a:endParaRPr>
          </a:p>
        </p:txBody>
      </p:sp>
      <p:sp>
        <p:nvSpPr>
          <p:cNvPr id="4" name="Slide Number Placeholder 3"/>
          <p:cNvSpPr>
            <a:spLocks noGrp="1"/>
          </p:cNvSpPr>
          <p:nvPr>
            <p:ph type="sldNum" sz="quarter" idx="12"/>
          </p:nvPr>
        </p:nvSpPr>
        <p:spPr/>
        <p:txBody>
          <a:bodyPr/>
          <a:lstStyle/>
          <a:p>
            <a:fld id="{7E655B38-A2BC-4C0D-B7C9-D2CCD5722940}"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199266787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7"/>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189" indent="0">
              <a:buNone/>
              <a:defRPr sz="1400"/>
            </a:lvl2pPr>
            <a:lvl3pPr marL="914377" indent="0">
              <a:buNone/>
              <a:defRPr sz="1200"/>
            </a:lvl3pPr>
            <a:lvl4pPr marL="1371566" indent="0">
              <a:buNone/>
              <a:defRPr sz="1000"/>
            </a:lvl4pPr>
            <a:lvl5pPr marL="1828754" indent="0">
              <a:buNone/>
              <a:defRPr sz="1000"/>
            </a:lvl5pPr>
            <a:lvl6pPr marL="2285943" indent="0">
              <a:buNone/>
              <a:defRPr sz="1000"/>
            </a:lvl6pPr>
            <a:lvl7pPr marL="2743131" indent="0">
              <a:buNone/>
              <a:defRPr sz="1000"/>
            </a:lvl7pPr>
            <a:lvl8pPr marL="3200320" indent="0">
              <a:buNone/>
              <a:defRPr sz="1000"/>
            </a:lvl8pPr>
            <a:lvl9pPr marL="3657509"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36C6F3EF-79ED-49E3-A5B5-4003AB88B9F5}" type="datetimeFigureOut">
              <a:rPr lang="en-US" smtClean="0">
                <a:solidFill>
                  <a:prstClr val="black">
                    <a:tint val="75000"/>
                  </a:prstClr>
                </a:solidFill>
              </a:rPr>
              <a:pPr/>
              <a:t>1/7/2017</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7E655B38-A2BC-4C0D-B7C9-D2CCD5722940}"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25126326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6C6F3EF-79ED-49E3-A5B5-4003AB88B9F5}" type="datetimeFigureOut">
              <a:rPr lang="en-US" smtClean="0">
                <a:solidFill>
                  <a:prstClr val="black">
                    <a:tint val="75000"/>
                  </a:prstClr>
                </a:solidFill>
              </a:rPr>
              <a:pPr/>
              <a:t>1/7/2017</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7E655B38-A2BC-4C0D-B7C9-D2CCD5722940}"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253943530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7"/>
            <a:ext cx="6172200" cy="4873625"/>
          </a:xfrm>
        </p:spPr>
        <p:txBody>
          <a:bodyPr/>
          <a:lstStyle>
            <a:lvl1pPr marL="0" indent="0">
              <a:buNone/>
              <a:defRPr sz="3200"/>
            </a:lvl1pPr>
            <a:lvl2pPr marL="457189" indent="0">
              <a:buNone/>
              <a:defRPr sz="2800"/>
            </a:lvl2pPr>
            <a:lvl3pPr marL="914377" indent="0">
              <a:buNone/>
              <a:defRPr sz="2400"/>
            </a:lvl3pPr>
            <a:lvl4pPr marL="1371566" indent="0">
              <a:buNone/>
              <a:defRPr sz="2000"/>
            </a:lvl4pPr>
            <a:lvl5pPr marL="1828754" indent="0">
              <a:buNone/>
              <a:defRPr sz="2000"/>
            </a:lvl5pPr>
            <a:lvl6pPr marL="2285943" indent="0">
              <a:buNone/>
              <a:defRPr sz="2000"/>
            </a:lvl6pPr>
            <a:lvl7pPr marL="2743131" indent="0">
              <a:buNone/>
              <a:defRPr sz="2000"/>
            </a:lvl7pPr>
            <a:lvl8pPr marL="3200320" indent="0">
              <a:buNone/>
              <a:defRPr sz="2000"/>
            </a:lvl8pPr>
            <a:lvl9pPr marL="3657509" indent="0">
              <a:buNone/>
              <a:defRPr sz="2000"/>
            </a:lvl9pPr>
          </a:lstStyle>
          <a:p>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189" indent="0">
              <a:buNone/>
              <a:defRPr sz="1400"/>
            </a:lvl2pPr>
            <a:lvl3pPr marL="914377" indent="0">
              <a:buNone/>
              <a:defRPr sz="1200"/>
            </a:lvl3pPr>
            <a:lvl4pPr marL="1371566" indent="0">
              <a:buNone/>
              <a:defRPr sz="1000"/>
            </a:lvl4pPr>
            <a:lvl5pPr marL="1828754" indent="0">
              <a:buNone/>
              <a:defRPr sz="1000"/>
            </a:lvl5pPr>
            <a:lvl6pPr marL="2285943" indent="0">
              <a:buNone/>
              <a:defRPr sz="1000"/>
            </a:lvl6pPr>
            <a:lvl7pPr marL="2743131" indent="0">
              <a:buNone/>
              <a:defRPr sz="1000"/>
            </a:lvl7pPr>
            <a:lvl8pPr marL="3200320" indent="0">
              <a:buNone/>
              <a:defRPr sz="1000"/>
            </a:lvl8pPr>
            <a:lvl9pPr marL="3657509"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36C6F3EF-79ED-49E3-A5B5-4003AB88B9F5}" type="datetimeFigureOut">
              <a:rPr lang="en-US" smtClean="0">
                <a:solidFill>
                  <a:prstClr val="black">
                    <a:tint val="75000"/>
                  </a:prstClr>
                </a:solidFill>
              </a:rPr>
              <a:pPr/>
              <a:t>1/7/2017</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7E655B38-A2BC-4C0D-B7C9-D2CCD5722940}"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153183508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6C6F3EF-79ED-49E3-A5B5-4003AB88B9F5}" type="datetimeFigureOut">
              <a:rPr lang="en-US" smtClean="0">
                <a:solidFill>
                  <a:prstClr val="black">
                    <a:tint val="75000"/>
                  </a:prstClr>
                </a:solidFill>
              </a:rPr>
              <a:pPr/>
              <a:t>1/7/2017</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7E655B38-A2BC-4C0D-B7C9-D2CCD5722940}"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2133973704"/>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1"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6C6F3EF-79ED-49E3-A5B5-4003AB88B9F5}" type="datetimeFigureOut">
              <a:rPr lang="en-US" smtClean="0">
                <a:solidFill>
                  <a:prstClr val="black">
                    <a:tint val="75000"/>
                  </a:prstClr>
                </a:solidFill>
              </a:rPr>
              <a:pPr/>
              <a:t>1/7/2017</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7E655B38-A2BC-4C0D-B7C9-D2CCD5722940}"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1942300578"/>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189" indent="0" algn="ctr">
              <a:buNone/>
              <a:defRPr sz="2000"/>
            </a:lvl2pPr>
            <a:lvl3pPr marL="914377" indent="0" algn="ctr">
              <a:buNone/>
              <a:defRPr sz="1800"/>
            </a:lvl3pPr>
            <a:lvl4pPr marL="1371566" indent="0" algn="ctr">
              <a:buNone/>
              <a:defRPr sz="1600"/>
            </a:lvl4pPr>
            <a:lvl5pPr marL="1828754" indent="0" algn="ctr">
              <a:buNone/>
              <a:defRPr sz="1600"/>
            </a:lvl5pPr>
            <a:lvl6pPr marL="2285943" indent="0" algn="ctr">
              <a:buNone/>
              <a:defRPr sz="1600"/>
            </a:lvl6pPr>
            <a:lvl7pPr marL="2743131" indent="0" algn="ctr">
              <a:buNone/>
              <a:defRPr sz="1600"/>
            </a:lvl7pPr>
            <a:lvl8pPr marL="3200320" indent="0" algn="ctr">
              <a:buNone/>
              <a:defRPr sz="1600"/>
            </a:lvl8pPr>
            <a:lvl9pPr marL="3657509"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36C6F3EF-79ED-49E3-A5B5-4003AB88B9F5}" type="datetimeFigureOut">
              <a:rPr lang="en-US" smtClean="0">
                <a:solidFill>
                  <a:prstClr val="black">
                    <a:tint val="75000"/>
                  </a:prstClr>
                </a:solidFill>
              </a:rPr>
              <a:pPr/>
              <a:t>1/7/2017</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7E655B38-A2BC-4C0D-B7C9-D2CCD5722940}"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4032283441"/>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6C6F3EF-79ED-49E3-A5B5-4003AB88B9F5}" type="datetimeFigureOut">
              <a:rPr lang="en-US" smtClean="0">
                <a:solidFill>
                  <a:prstClr val="black">
                    <a:tint val="75000"/>
                  </a:prstClr>
                </a:solidFill>
              </a:rPr>
              <a:pPr/>
              <a:t>1/7/2017</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7E655B38-A2BC-4C0D-B7C9-D2CCD5722940}"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3953146522"/>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1" y="1709740"/>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1" y="4589465"/>
            <a:ext cx="10515600" cy="1500187"/>
          </a:xfrm>
        </p:spPr>
        <p:txBody>
          <a:bodyPr/>
          <a:lstStyle>
            <a:lvl1pPr marL="0" indent="0">
              <a:buNone/>
              <a:defRPr sz="2400">
                <a:solidFill>
                  <a:schemeClr val="tx1">
                    <a:tint val="75000"/>
                  </a:schemeClr>
                </a:solidFill>
              </a:defRPr>
            </a:lvl1pPr>
            <a:lvl2pPr marL="457189" indent="0">
              <a:buNone/>
              <a:defRPr sz="2000">
                <a:solidFill>
                  <a:schemeClr val="tx1">
                    <a:tint val="75000"/>
                  </a:schemeClr>
                </a:solidFill>
              </a:defRPr>
            </a:lvl2pPr>
            <a:lvl3pPr marL="914377" indent="0">
              <a:buNone/>
              <a:defRPr sz="1800">
                <a:solidFill>
                  <a:schemeClr val="tx1">
                    <a:tint val="75000"/>
                  </a:schemeClr>
                </a:solidFill>
              </a:defRPr>
            </a:lvl3pPr>
            <a:lvl4pPr marL="1371566" indent="0">
              <a:buNone/>
              <a:defRPr sz="1600">
                <a:solidFill>
                  <a:schemeClr val="tx1">
                    <a:tint val="75000"/>
                  </a:schemeClr>
                </a:solidFill>
              </a:defRPr>
            </a:lvl4pPr>
            <a:lvl5pPr marL="1828754" indent="0">
              <a:buNone/>
              <a:defRPr sz="1600">
                <a:solidFill>
                  <a:schemeClr val="tx1">
                    <a:tint val="75000"/>
                  </a:schemeClr>
                </a:solidFill>
              </a:defRPr>
            </a:lvl5pPr>
            <a:lvl6pPr marL="2285943" indent="0">
              <a:buNone/>
              <a:defRPr sz="1600">
                <a:solidFill>
                  <a:schemeClr val="tx1">
                    <a:tint val="75000"/>
                  </a:schemeClr>
                </a:solidFill>
              </a:defRPr>
            </a:lvl6pPr>
            <a:lvl7pPr marL="2743131" indent="0">
              <a:buNone/>
              <a:defRPr sz="1600">
                <a:solidFill>
                  <a:schemeClr val="tx1">
                    <a:tint val="75000"/>
                  </a:schemeClr>
                </a:solidFill>
              </a:defRPr>
            </a:lvl7pPr>
            <a:lvl8pPr marL="3200320" indent="0">
              <a:buNone/>
              <a:defRPr sz="1600">
                <a:solidFill>
                  <a:schemeClr val="tx1">
                    <a:tint val="75000"/>
                  </a:schemeClr>
                </a:solidFill>
              </a:defRPr>
            </a:lvl8pPr>
            <a:lvl9pPr marL="3657509"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6C6F3EF-79ED-49E3-A5B5-4003AB88B9F5}" type="datetimeFigureOut">
              <a:rPr lang="en-US" smtClean="0">
                <a:solidFill>
                  <a:prstClr val="black">
                    <a:tint val="75000"/>
                  </a:prstClr>
                </a:solidFill>
              </a:rPr>
              <a:pPr/>
              <a:t>1/7/2017</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7E655B38-A2BC-4C0D-B7C9-D2CCD5722940}"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16948777"/>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36C6F3EF-79ED-49E3-A5B5-4003AB88B9F5}" type="datetimeFigureOut">
              <a:rPr lang="en-US" smtClean="0">
                <a:solidFill>
                  <a:prstClr val="black">
                    <a:tint val="75000"/>
                  </a:prstClr>
                </a:solidFill>
              </a:rPr>
              <a:pPr/>
              <a:t>1/7/2017</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7E655B38-A2BC-4C0D-B7C9-D2CCD5722940}"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3629934330"/>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7"/>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9" y="1681163"/>
            <a:ext cx="5157787" cy="823912"/>
          </a:xfrm>
        </p:spPr>
        <p:txBody>
          <a:bodyPr anchor="b"/>
          <a:lstStyle>
            <a:lvl1pPr marL="0" indent="0">
              <a:buNone/>
              <a:defRPr sz="2400" b="1"/>
            </a:lvl1pPr>
            <a:lvl2pPr marL="457189" indent="0">
              <a:buNone/>
              <a:defRPr sz="2000" b="1"/>
            </a:lvl2pPr>
            <a:lvl3pPr marL="914377" indent="0">
              <a:buNone/>
              <a:defRPr sz="1800" b="1"/>
            </a:lvl3pPr>
            <a:lvl4pPr marL="1371566" indent="0">
              <a:buNone/>
              <a:defRPr sz="1600" b="1"/>
            </a:lvl4pPr>
            <a:lvl5pPr marL="1828754" indent="0">
              <a:buNone/>
              <a:defRPr sz="1600" b="1"/>
            </a:lvl5pPr>
            <a:lvl6pPr marL="2285943" indent="0">
              <a:buNone/>
              <a:defRPr sz="1600" b="1"/>
            </a:lvl6pPr>
            <a:lvl7pPr marL="2743131" indent="0">
              <a:buNone/>
              <a:defRPr sz="1600" b="1"/>
            </a:lvl7pPr>
            <a:lvl8pPr marL="3200320" indent="0">
              <a:buNone/>
              <a:defRPr sz="1600" b="1"/>
            </a:lvl8pPr>
            <a:lvl9pPr marL="3657509"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9"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1" y="1681163"/>
            <a:ext cx="5183188" cy="823912"/>
          </a:xfrm>
        </p:spPr>
        <p:txBody>
          <a:bodyPr anchor="b"/>
          <a:lstStyle>
            <a:lvl1pPr marL="0" indent="0">
              <a:buNone/>
              <a:defRPr sz="2400" b="1"/>
            </a:lvl1pPr>
            <a:lvl2pPr marL="457189" indent="0">
              <a:buNone/>
              <a:defRPr sz="2000" b="1"/>
            </a:lvl2pPr>
            <a:lvl3pPr marL="914377" indent="0">
              <a:buNone/>
              <a:defRPr sz="1800" b="1"/>
            </a:lvl3pPr>
            <a:lvl4pPr marL="1371566" indent="0">
              <a:buNone/>
              <a:defRPr sz="1600" b="1"/>
            </a:lvl4pPr>
            <a:lvl5pPr marL="1828754" indent="0">
              <a:buNone/>
              <a:defRPr sz="1600" b="1"/>
            </a:lvl5pPr>
            <a:lvl6pPr marL="2285943" indent="0">
              <a:buNone/>
              <a:defRPr sz="1600" b="1"/>
            </a:lvl6pPr>
            <a:lvl7pPr marL="2743131" indent="0">
              <a:buNone/>
              <a:defRPr sz="1600" b="1"/>
            </a:lvl7pPr>
            <a:lvl8pPr marL="3200320" indent="0">
              <a:buNone/>
              <a:defRPr sz="1600" b="1"/>
            </a:lvl8pPr>
            <a:lvl9pPr marL="3657509"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1"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36C6F3EF-79ED-49E3-A5B5-4003AB88B9F5}" type="datetimeFigureOut">
              <a:rPr lang="en-US" smtClean="0">
                <a:solidFill>
                  <a:prstClr val="black">
                    <a:tint val="75000"/>
                  </a:prstClr>
                </a:solidFill>
              </a:rPr>
              <a:pPr/>
              <a:t>1/7/2017</a:t>
            </a:fld>
            <a:endParaRPr lang="en-US" dirty="0">
              <a:solidFill>
                <a:prstClr val="black">
                  <a:tint val="75000"/>
                </a:prstClr>
              </a:solidFill>
            </a:endParaRPr>
          </a:p>
        </p:txBody>
      </p:sp>
      <p:sp>
        <p:nvSpPr>
          <p:cNvPr id="8" name="Footer Placeholder 7"/>
          <p:cNvSpPr>
            <a:spLocks noGrp="1"/>
          </p:cNvSpPr>
          <p:nvPr>
            <p:ph type="ftr" sz="quarter" idx="11"/>
          </p:nvPr>
        </p:nvSpPr>
        <p:spPr/>
        <p:txBody>
          <a:bodyPr/>
          <a:lstStyle/>
          <a:p>
            <a:endParaRPr lang="en-US" dirty="0">
              <a:solidFill>
                <a:prstClr val="black">
                  <a:tint val="75000"/>
                </a:prstClr>
              </a:solidFill>
            </a:endParaRPr>
          </a:p>
        </p:txBody>
      </p:sp>
      <p:sp>
        <p:nvSpPr>
          <p:cNvPr id="9" name="Slide Number Placeholder 8"/>
          <p:cNvSpPr>
            <a:spLocks noGrp="1"/>
          </p:cNvSpPr>
          <p:nvPr>
            <p:ph type="sldNum" sz="quarter" idx="12"/>
          </p:nvPr>
        </p:nvSpPr>
        <p:spPr/>
        <p:txBody>
          <a:bodyPr/>
          <a:lstStyle/>
          <a:p>
            <a:fld id="{7E655B38-A2BC-4C0D-B7C9-D2CCD5722940}"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2755462712"/>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36C6F3EF-79ED-49E3-A5B5-4003AB88B9F5}" type="datetimeFigureOut">
              <a:rPr lang="en-US" smtClean="0">
                <a:solidFill>
                  <a:prstClr val="black">
                    <a:tint val="75000"/>
                  </a:prstClr>
                </a:solidFill>
              </a:rPr>
              <a:pPr/>
              <a:t>1/7/2017</a:t>
            </a:fld>
            <a:endParaRPr lang="en-US" dirty="0">
              <a:solidFill>
                <a:prstClr val="black">
                  <a:tint val="75000"/>
                </a:prstClr>
              </a:solidFill>
            </a:endParaRPr>
          </a:p>
        </p:txBody>
      </p:sp>
      <p:sp>
        <p:nvSpPr>
          <p:cNvPr id="4" name="Footer Placeholder 3"/>
          <p:cNvSpPr>
            <a:spLocks noGrp="1"/>
          </p:cNvSpPr>
          <p:nvPr>
            <p:ph type="ftr" sz="quarter" idx="11"/>
          </p:nvPr>
        </p:nvSpPr>
        <p:spPr/>
        <p:txBody>
          <a:bodyPr/>
          <a:lstStyle/>
          <a:p>
            <a:endParaRPr lang="en-US" dirty="0">
              <a:solidFill>
                <a:prstClr val="black">
                  <a:tint val="75000"/>
                </a:prstClr>
              </a:solidFill>
            </a:endParaRPr>
          </a:p>
        </p:txBody>
      </p:sp>
      <p:sp>
        <p:nvSpPr>
          <p:cNvPr id="5" name="Slide Number Placeholder 4"/>
          <p:cNvSpPr>
            <a:spLocks noGrp="1"/>
          </p:cNvSpPr>
          <p:nvPr>
            <p:ph type="sldNum" sz="quarter" idx="12"/>
          </p:nvPr>
        </p:nvSpPr>
        <p:spPr/>
        <p:txBody>
          <a:bodyPr/>
          <a:lstStyle/>
          <a:p>
            <a:fld id="{7E655B38-A2BC-4C0D-B7C9-D2CCD5722940}"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3250141138"/>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6C6F3EF-79ED-49E3-A5B5-4003AB88B9F5}" type="datetimeFigureOut">
              <a:rPr lang="en-US" smtClean="0">
                <a:solidFill>
                  <a:prstClr val="black">
                    <a:tint val="75000"/>
                  </a:prstClr>
                </a:solidFill>
              </a:rPr>
              <a:pPr/>
              <a:t>1/7/2017</a:t>
            </a:fld>
            <a:endParaRPr lang="en-US" dirty="0">
              <a:solidFill>
                <a:prstClr val="black">
                  <a:tint val="75000"/>
                </a:prstClr>
              </a:solidFill>
            </a:endParaRPr>
          </a:p>
        </p:txBody>
      </p:sp>
      <p:sp>
        <p:nvSpPr>
          <p:cNvPr id="3" name="Footer Placeholder 2"/>
          <p:cNvSpPr>
            <a:spLocks noGrp="1"/>
          </p:cNvSpPr>
          <p:nvPr>
            <p:ph type="ftr" sz="quarter" idx="11"/>
          </p:nvPr>
        </p:nvSpPr>
        <p:spPr/>
        <p:txBody>
          <a:bodyPr/>
          <a:lstStyle/>
          <a:p>
            <a:endParaRPr lang="en-US" dirty="0">
              <a:solidFill>
                <a:prstClr val="black">
                  <a:tint val="75000"/>
                </a:prstClr>
              </a:solidFill>
            </a:endParaRPr>
          </a:p>
        </p:txBody>
      </p:sp>
      <p:sp>
        <p:nvSpPr>
          <p:cNvPr id="4" name="Slide Number Placeholder 3"/>
          <p:cNvSpPr>
            <a:spLocks noGrp="1"/>
          </p:cNvSpPr>
          <p:nvPr>
            <p:ph type="sldNum" sz="quarter" idx="12"/>
          </p:nvPr>
        </p:nvSpPr>
        <p:spPr/>
        <p:txBody>
          <a:bodyPr/>
          <a:lstStyle/>
          <a:p>
            <a:fld id="{7E655B38-A2BC-4C0D-B7C9-D2CCD5722940}"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196255904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1" y="1709740"/>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1" y="4589465"/>
            <a:ext cx="10515600" cy="1500187"/>
          </a:xfrm>
        </p:spPr>
        <p:txBody>
          <a:bodyPr/>
          <a:lstStyle>
            <a:lvl1pPr marL="0" indent="0">
              <a:buNone/>
              <a:defRPr sz="2400">
                <a:solidFill>
                  <a:schemeClr val="tx1">
                    <a:tint val="75000"/>
                  </a:schemeClr>
                </a:solidFill>
              </a:defRPr>
            </a:lvl1pPr>
            <a:lvl2pPr marL="457189" indent="0">
              <a:buNone/>
              <a:defRPr sz="2000">
                <a:solidFill>
                  <a:schemeClr val="tx1">
                    <a:tint val="75000"/>
                  </a:schemeClr>
                </a:solidFill>
              </a:defRPr>
            </a:lvl2pPr>
            <a:lvl3pPr marL="914377" indent="0">
              <a:buNone/>
              <a:defRPr sz="1800">
                <a:solidFill>
                  <a:schemeClr val="tx1">
                    <a:tint val="75000"/>
                  </a:schemeClr>
                </a:solidFill>
              </a:defRPr>
            </a:lvl3pPr>
            <a:lvl4pPr marL="1371566" indent="0">
              <a:buNone/>
              <a:defRPr sz="1600">
                <a:solidFill>
                  <a:schemeClr val="tx1">
                    <a:tint val="75000"/>
                  </a:schemeClr>
                </a:solidFill>
              </a:defRPr>
            </a:lvl4pPr>
            <a:lvl5pPr marL="1828754" indent="0">
              <a:buNone/>
              <a:defRPr sz="1600">
                <a:solidFill>
                  <a:schemeClr val="tx1">
                    <a:tint val="75000"/>
                  </a:schemeClr>
                </a:solidFill>
              </a:defRPr>
            </a:lvl5pPr>
            <a:lvl6pPr marL="2285943" indent="0">
              <a:buNone/>
              <a:defRPr sz="1600">
                <a:solidFill>
                  <a:schemeClr val="tx1">
                    <a:tint val="75000"/>
                  </a:schemeClr>
                </a:solidFill>
              </a:defRPr>
            </a:lvl6pPr>
            <a:lvl7pPr marL="2743131" indent="0">
              <a:buNone/>
              <a:defRPr sz="1600">
                <a:solidFill>
                  <a:schemeClr val="tx1">
                    <a:tint val="75000"/>
                  </a:schemeClr>
                </a:solidFill>
              </a:defRPr>
            </a:lvl7pPr>
            <a:lvl8pPr marL="3200320" indent="0">
              <a:buNone/>
              <a:defRPr sz="1600">
                <a:solidFill>
                  <a:schemeClr val="tx1">
                    <a:tint val="75000"/>
                  </a:schemeClr>
                </a:solidFill>
              </a:defRPr>
            </a:lvl8pPr>
            <a:lvl9pPr marL="3657509"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6C6F3EF-79ED-49E3-A5B5-4003AB88B9F5}" type="datetimeFigureOut">
              <a:rPr lang="en-US" smtClean="0">
                <a:solidFill>
                  <a:prstClr val="black">
                    <a:tint val="75000"/>
                  </a:prstClr>
                </a:solidFill>
              </a:rPr>
              <a:pPr/>
              <a:t>1/7/2017</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7E655B38-A2BC-4C0D-B7C9-D2CCD5722940}"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3197590996"/>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7"/>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189" indent="0">
              <a:buNone/>
              <a:defRPr sz="1400"/>
            </a:lvl2pPr>
            <a:lvl3pPr marL="914377" indent="0">
              <a:buNone/>
              <a:defRPr sz="1200"/>
            </a:lvl3pPr>
            <a:lvl4pPr marL="1371566" indent="0">
              <a:buNone/>
              <a:defRPr sz="1000"/>
            </a:lvl4pPr>
            <a:lvl5pPr marL="1828754" indent="0">
              <a:buNone/>
              <a:defRPr sz="1000"/>
            </a:lvl5pPr>
            <a:lvl6pPr marL="2285943" indent="0">
              <a:buNone/>
              <a:defRPr sz="1000"/>
            </a:lvl6pPr>
            <a:lvl7pPr marL="2743131" indent="0">
              <a:buNone/>
              <a:defRPr sz="1000"/>
            </a:lvl7pPr>
            <a:lvl8pPr marL="3200320" indent="0">
              <a:buNone/>
              <a:defRPr sz="1000"/>
            </a:lvl8pPr>
            <a:lvl9pPr marL="3657509"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36C6F3EF-79ED-49E3-A5B5-4003AB88B9F5}" type="datetimeFigureOut">
              <a:rPr lang="en-US" smtClean="0">
                <a:solidFill>
                  <a:prstClr val="black">
                    <a:tint val="75000"/>
                  </a:prstClr>
                </a:solidFill>
              </a:rPr>
              <a:pPr/>
              <a:t>1/7/2017</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7E655B38-A2BC-4C0D-B7C9-D2CCD5722940}"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1346831032"/>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7"/>
            <a:ext cx="6172200" cy="4873625"/>
          </a:xfrm>
        </p:spPr>
        <p:txBody>
          <a:bodyPr/>
          <a:lstStyle>
            <a:lvl1pPr marL="0" indent="0">
              <a:buNone/>
              <a:defRPr sz="3200"/>
            </a:lvl1pPr>
            <a:lvl2pPr marL="457189" indent="0">
              <a:buNone/>
              <a:defRPr sz="2800"/>
            </a:lvl2pPr>
            <a:lvl3pPr marL="914377" indent="0">
              <a:buNone/>
              <a:defRPr sz="2400"/>
            </a:lvl3pPr>
            <a:lvl4pPr marL="1371566" indent="0">
              <a:buNone/>
              <a:defRPr sz="2000"/>
            </a:lvl4pPr>
            <a:lvl5pPr marL="1828754" indent="0">
              <a:buNone/>
              <a:defRPr sz="2000"/>
            </a:lvl5pPr>
            <a:lvl6pPr marL="2285943" indent="0">
              <a:buNone/>
              <a:defRPr sz="2000"/>
            </a:lvl6pPr>
            <a:lvl7pPr marL="2743131" indent="0">
              <a:buNone/>
              <a:defRPr sz="2000"/>
            </a:lvl7pPr>
            <a:lvl8pPr marL="3200320" indent="0">
              <a:buNone/>
              <a:defRPr sz="2000"/>
            </a:lvl8pPr>
            <a:lvl9pPr marL="3657509" indent="0">
              <a:buNone/>
              <a:defRPr sz="2000"/>
            </a:lvl9pPr>
          </a:lstStyle>
          <a:p>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189" indent="0">
              <a:buNone/>
              <a:defRPr sz="1400"/>
            </a:lvl2pPr>
            <a:lvl3pPr marL="914377" indent="0">
              <a:buNone/>
              <a:defRPr sz="1200"/>
            </a:lvl3pPr>
            <a:lvl4pPr marL="1371566" indent="0">
              <a:buNone/>
              <a:defRPr sz="1000"/>
            </a:lvl4pPr>
            <a:lvl5pPr marL="1828754" indent="0">
              <a:buNone/>
              <a:defRPr sz="1000"/>
            </a:lvl5pPr>
            <a:lvl6pPr marL="2285943" indent="0">
              <a:buNone/>
              <a:defRPr sz="1000"/>
            </a:lvl6pPr>
            <a:lvl7pPr marL="2743131" indent="0">
              <a:buNone/>
              <a:defRPr sz="1000"/>
            </a:lvl7pPr>
            <a:lvl8pPr marL="3200320" indent="0">
              <a:buNone/>
              <a:defRPr sz="1000"/>
            </a:lvl8pPr>
            <a:lvl9pPr marL="3657509"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36C6F3EF-79ED-49E3-A5B5-4003AB88B9F5}" type="datetimeFigureOut">
              <a:rPr lang="en-US" smtClean="0">
                <a:solidFill>
                  <a:prstClr val="black">
                    <a:tint val="75000"/>
                  </a:prstClr>
                </a:solidFill>
              </a:rPr>
              <a:pPr/>
              <a:t>1/7/2017</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7E655B38-A2BC-4C0D-B7C9-D2CCD5722940}"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310029949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6C6F3EF-79ED-49E3-A5B5-4003AB88B9F5}" type="datetimeFigureOut">
              <a:rPr lang="en-US" smtClean="0">
                <a:solidFill>
                  <a:prstClr val="black">
                    <a:tint val="75000"/>
                  </a:prstClr>
                </a:solidFill>
              </a:rPr>
              <a:pPr/>
              <a:t>1/7/2017</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7E655B38-A2BC-4C0D-B7C9-D2CCD5722940}"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4122533736"/>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1"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6C6F3EF-79ED-49E3-A5B5-4003AB88B9F5}" type="datetimeFigureOut">
              <a:rPr lang="en-US" smtClean="0">
                <a:solidFill>
                  <a:prstClr val="black">
                    <a:tint val="75000"/>
                  </a:prstClr>
                </a:solidFill>
              </a:rPr>
              <a:pPr/>
              <a:t>1/7/2017</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7E655B38-A2BC-4C0D-B7C9-D2CCD5722940}"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40699996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36C6F3EF-79ED-49E3-A5B5-4003AB88B9F5}" type="datetimeFigureOut">
              <a:rPr lang="en-US" smtClean="0">
                <a:solidFill>
                  <a:prstClr val="black">
                    <a:tint val="75000"/>
                  </a:prstClr>
                </a:solidFill>
              </a:rPr>
              <a:pPr/>
              <a:t>1/7/2017</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7E655B38-A2BC-4C0D-B7C9-D2CCD5722940}"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321332245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7"/>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9" y="1681163"/>
            <a:ext cx="5157787" cy="823912"/>
          </a:xfrm>
        </p:spPr>
        <p:txBody>
          <a:bodyPr anchor="b"/>
          <a:lstStyle>
            <a:lvl1pPr marL="0" indent="0">
              <a:buNone/>
              <a:defRPr sz="2400" b="1"/>
            </a:lvl1pPr>
            <a:lvl2pPr marL="457189" indent="0">
              <a:buNone/>
              <a:defRPr sz="2000" b="1"/>
            </a:lvl2pPr>
            <a:lvl3pPr marL="914377" indent="0">
              <a:buNone/>
              <a:defRPr sz="1800" b="1"/>
            </a:lvl3pPr>
            <a:lvl4pPr marL="1371566" indent="0">
              <a:buNone/>
              <a:defRPr sz="1600" b="1"/>
            </a:lvl4pPr>
            <a:lvl5pPr marL="1828754" indent="0">
              <a:buNone/>
              <a:defRPr sz="1600" b="1"/>
            </a:lvl5pPr>
            <a:lvl6pPr marL="2285943" indent="0">
              <a:buNone/>
              <a:defRPr sz="1600" b="1"/>
            </a:lvl6pPr>
            <a:lvl7pPr marL="2743131" indent="0">
              <a:buNone/>
              <a:defRPr sz="1600" b="1"/>
            </a:lvl7pPr>
            <a:lvl8pPr marL="3200320" indent="0">
              <a:buNone/>
              <a:defRPr sz="1600" b="1"/>
            </a:lvl8pPr>
            <a:lvl9pPr marL="3657509"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9"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1" y="1681163"/>
            <a:ext cx="5183188" cy="823912"/>
          </a:xfrm>
        </p:spPr>
        <p:txBody>
          <a:bodyPr anchor="b"/>
          <a:lstStyle>
            <a:lvl1pPr marL="0" indent="0">
              <a:buNone/>
              <a:defRPr sz="2400" b="1"/>
            </a:lvl1pPr>
            <a:lvl2pPr marL="457189" indent="0">
              <a:buNone/>
              <a:defRPr sz="2000" b="1"/>
            </a:lvl2pPr>
            <a:lvl3pPr marL="914377" indent="0">
              <a:buNone/>
              <a:defRPr sz="1800" b="1"/>
            </a:lvl3pPr>
            <a:lvl4pPr marL="1371566" indent="0">
              <a:buNone/>
              <a:defRPr sz="1600" b="1"/>
            </a:lvl4pPr>
            <a:lvl5pPr marL="1828754" indent="0">
              <a:buNone/>
              <a:defRPr sz="1600" b="1"/>
            </a:lvl5pPr>
            <a:lvl6pPr marL="2285943" indent="0">
              <a:buNone/>
              <a:defRPr sz="1600" b="1"/>
            </a:lvl6pPr>
            <a:lvl7pPr marL="2743131" indent="0">
              <a:buNone/>
              <a:defRPr sz="1600" b="1"/>
            </a:lvl7pPr>
            <a:lvl8pPr marL="3200320" indent="0">
              <a:buNone/>
              <a:defRPr sz="1600" b="1"/>
            </a:lvl8pPr>
            <a:lvl9pPr marL="3657509"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1"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36C6F3EF-79ED-49E3-A5B5-4003AB88B9F5}" type="datetimeFigureOut">
              <a:rPr lang="en-US" smtClean="0">
                <a:solidFill>
                  <a:prstClr val="black">
                    <a:tint val="75000"/>
                  </a:prstClr>
                </a:solidFill>
              </a:rPr>
              <a:pPr/>
              <a:t>1/7/2017</a:t>
            </a:fld>
            <a:endParaRPr lang="en-US" dirty="0">
              <a:solidFill>
                <a:prstClr val="black">
                  <a:tint val="75000"/>
                </a:prstClr>
              </a:solidFill>
            </a:endParaRPr>
          </a:p>
        </p:txBody>
      </p:sp>
      <p:sp>
        <p:nvSpPr>
          <p:cNvPr id="8" name="Footer Placeholder 7"/>
          <p:cNvSpPr>
            <a:spLocks noGrp="1"/>
          </p:cNvSpPr>
          <p:nvPr>
            <p:ph type="ftr" sz="quarter" idx="11"/>
          </p:nvPr>
        </p:nvSpPr>
        <p:spPr/>
        <p:txBody>
          <a:bodyPr/>
          <a:lstStyle/>
          <a:p>
            <a:endParaRPr lang="en-US" dirty="0">
              <a:solidFill>
                <a:prstClr val="black">
                  <a:tint val="75000"/>
                </a:prstClr>
              </a:solidFill>
            </a:endParaRPr>
          </a:p>
        </p:txBody>
      </p:sp>
      <p:sp>
        <p:nvSpPr>
          <p:cNvPr id="9" name="Slide Number Placeholder 8"/>
          <p:cNvSpPr>
            <a:spLocks noGrp="1"/>
          </p:cNvSpPr>
          <p:nvPr>
            <p:ph type="sldNum" sz="quarter" idx="12"/>
          </p:nvPr>
        </p:nvSpPr>
        <p:spPr/>
        <p:txBody>
          <a:bodyPr/>
          <a:lstStyle/>
          <a:p>
            <a:fld id="{7E655B38-A2BC-4C0D-B7C9-D2CCD5722940}"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363085229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36C6F3EF-79ED-49E3-A5B5-4003AB88B9F5}" type="datetimeFigureOut">
              <a:rPr lang="en-US" smtClean="0">
                <a:solidFill>
                  <a:prstClr val="black">
                    <a:tint val="75000"/>
                  </a:prstClr>
                </a:solidFill>
              </a:rPr>
              <a:pPr/>
              <a:t>1/7/2017</a:t>
            </a:fld>
            <a:endParaRPr lang="en-US" dirty="0">
              <a:solidFill>
                <a:prstClr val="black">
                  <a:tint val="75000"/>
                </a:prstClr>
              </a:solidFill>
            </a:endParaRPr>
          </a:p>
        </p:txBody>
      </p:sp>
      <p:sp>
        <p:nvSpPr>
          <p:cNvPr id="4" name="Footer Placeholder 3"/>
          <p:cNvSpPr>
            <a:spLocks noGrp="1"/>
          </p:cNvSpPr>
          <p:nvPr>
            <p:ph type="ftr" sz="quarter" idx="11"/>
          </p:nvPr>
        </p:nvSpPr>
        <p:spPr/>
        <p:txBody>
          <a:bodyPr/>
          <a:lstStyle/>
          <a:p>
            <a:endParaRPr lang="en-US" dirty="0">
              <a:solidFill>
                <a:prstClr val="black">
                  <a:tint val="75000"/>
                </a:prstClr>
              </a:solidFill>
            </a:endParaRPr>
          </a:p>
        </p:txBody>
      </p:sp>
      <p:sp>
        <p:nvSpPr>
          <p:cNvPr id="5" name="Slide Number Placeholder 4"/>
          <p:cNvSpPr>
            <a:spLocks noGrp="1"/>
          </p:cNvSpPr>
          <p:nvPr>
            <p:ph type="sldNum" sz="quarter" idx="12"/>
          </p:nvPr>
        </p:nvSpPr>
        <p:spPr/>
        <p:txBody>
          <a:bodyPr/>
          <a:lstStyle/>
          <a:p>
            <a:fld id="{7E655B38-A2BC-4C0D-B7C9-D2CCD5722940}"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3406989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6C6F3EF-79ED-49E3-A5B5-4003AB88B9F5}" type="datetimeFigureOut">
              <a:rPr lang="en-US" smtClean="0">
                <a:solidFill>
                  <a:prstClr val="black">
                    <a:tint val="75000"/>
                  </a:prstClr>
                </a:solidFill>
              </a:rPr>
              <a:pPr/>
              <a:t>1/7/2017</a:t>
            </a:fld>
            <a:endParaRPr lang="en-US" dirty="0">
              <a:solidFill>
                <a:prstClr val="black">
                  <a:tint val="75000"/>
                </a:prstClr>
              </a:solidFill>
            </a:endParaRPr>
          </a:p>
        </p:txBody>
      </p:sp>
      <p:sp>
        <p:nvSpPr>
          <p:cNvPr id="3" name="Footer Placeholder 2"/>
          <p:cNvSpPr>
            <a:spLocks noGrp="1"/>
          </p:cNvSpPr>
          <p:nvPr>
            <p:ph type="ftr" sz="quarter" idx="11"/>
          </p:nvPr>
        </p:nvSpPr>
        <p:spPr/>
        <p:txBody>
          <a:bodyPr/>
          <a:lstStyle/>
          <a:p>
            <a:endParaRPr lang="en-US" dirty="0">
              <a:solidFill>
                <a:prstClr val="black">
                  <a:tint val="75000"/>
                </a:prstClr>
              </a:solidFill>
            </a:endParaRPr>
          </a:p>
        </p:txBody>
      </p:sp>
      <p:sp>
        <p:nvSpPr>
          <p:cNvPr id="4" name="Slide Number Placeholder 3"/>
          <p:cNvSpPr>
            <a:spLocks noGrp="1"/>
          </p:cNvSpPr>
          <p:nvPr>
            <p:ph type="sldNum" sz="quarter" idx="12"/>
          </p:nvPr>
        </p:nvSpPr>
        <p:spPr/>
        <p:txBody>
          <a:bodyPr/>
          <a:lstStyle/>
          <a:p>
            <a:fld id="{7E655B38-A2BC-4C0D-B7C9-D2CCD5722940}"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126740074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7"/>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189" indent="0">
              <a:buNone/>
              <a:defRPr sz="1400"/>
            </a:lvl2pPr>
            <a:lvl3pPr marL="914377" indent="0">
              <a:buNone/>
              <a:defRPr sz="1200"/>
            </a:lvl3pPr>
            <a:lvl4pPr marL="1371566" indent="0">
              <a:buNone/>
              <a:defRPr sz="1000"/>
            </a:lvl4pPr>
            <a:lvl5pPr marL="1828754" indent="0">
              <a:buNone/>
              <a:defRPr sz="1000"/>
            </a:lvl5pPr>
            <a:lvl6pPr marL="2285943" indent="0">
              <a:buNone/>
              <a:defRPr sz="1000"/>
            </a:lvl6pPr>
            <a:lvl7pPr marL="2743131" indent="0">
              <a:buNone/>
              <a:defRPr sz="1000"/>
            </a:lvl7pPr>
            <a:lvl8pPr marL="3200320" indent="0">
              <a:buNone/>
              <a:defRPr sz="1000"/>
            </a:lvl8pPr>
            <a:lvl9pPr marL="3657509"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36C6F3EF-79ED-49E3-A5B5-4003AB88B9F5}" type="datetimeFigureOut">
              <a:rPr lang="en-US" smtClean="0">
                <a:solidFill>
                  <a:prstClr val="black">
                    <a:tint val="75000"/>
                  </a:prstClr>
                </a:solidFill>
              </a:rPr>
              <a:pPr/>
              <a:t>1/7/2017</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7E655B38-A2BC-4C0D-B7C9-D2CCD5722940}"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38666540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7"/>
            <a:ext cx="6172200" cy="4873625"/>
          </a:xfrm>
        </p:spPr>
        <p:txBody>
          <a:bodyPr/>
          <a:lstStyle>
            <a:lvl1pPr marL="0" indent="0">
              <a:buNone/>
              <a:defRPr sz="3200"/>
            </a:lvl1pPr>
            <a:lvl2pPr marL="457189" indent="0">
              <a:buNone/>
              <a:defRPr sz="2800"/>
            </a:lvl2pPr>
            <a:lvl3pPr marL="914377" indent="0">
              <a:buNone/>
              <a:defRPr sz="2400"/>
            </a:lvl3pPr>
            <a:lvl4pPr marL="1371566" indent="0">
              <a:buNone/>
              <a:defRPr sz="2000"/>
            </a:lvl4pPr>
            <a:lvl5pPr marL="1828754" indent="0">
              <a:buNone/>
              <a:defRPr sz="2000"/>
            </a:lvl5pPr>
            <a:lvl6pPr marL="2285943" indent="0">
              <a:buNone/>
              <a:defRPr sz="2000"/>
            </a:lvl6pPr>
            <a:lvl7pPr marL="2743131" indent="0">
              <a:buNone/>
              <a:defRPr sz="2000"/>
            </a:lvl7pPr>
            <a:lvl8pPr marL="3200320" indent="0">
              <a:buNone/>
              <a:defRPr sz="2000"/>
            </a:lvl8pPr>
            <a:lvl9pPr marL="3657509" indent="0">
              <a:buNone/>
              <a:defRPr sz="2000"/>
            </a:lvl9pPr>
          </a:lstStyle>
          <a:p>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189" indent="0">
              <a:buNone/>
              <a:defRPr sz="1400"/>
            </a:lvl2pPr>
            <a:lvl3pPr marL="914377" indent="0">
              <a:buNone/>
              <a:defRPr sz="1200"/>
            </a:lvl3pPr>
            <a:lvl4pPr marL="1371566" indent="0">
              <a:buNone/>
              <a:defRPr sz="1000"/>
            </a:lvl4pPr>
            <a:lvl5pPr marL="1828754" indent="0">
              <a:buNone/>
              <a:defRPr sz="1000"/>
            </a:lvl5pPr>
            <a:lvl6pPr marL="2285943" indent="0">
              <a:buNone/>
              <a:defRPr sz="1000"/>
            </a:lvl6pPr>
            <a:lvl7pPr marL="2743131" indent="0">
              <a:buNone/>
              <a:defRPr sz="1000"/>
            </a:lvl7pPr>
            <a:lvl8pPr marL="3200320" indent="0">
              <a:buNone/>
              <a:defRPr sz="1000"/>
            </a:lvl8pPr>
            <a:lvl9pPr marL="3657509"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36C6F3EF-79ED-49E3-A5B5-4003AB88B9F5}" type="datetimeFigureOut">
              <a:rPr lang="en-US" smtClean="0">
                <a:solidFill>
                  <a:prstClr val="black">
                    <a:tint val="75000"/>
                  </a:prstClr>
                </a:solidFill>
              </a:rPr>
              <a:pPr/>
              <a:t>1/7/2017</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7E655B38-A2BC-4C0D-B7C9-D2CCD5722940}"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6284174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5000">
              <a:srgbClr val="8FA6D7"/>
            </a:gs>
            <a:gs pos="1000">
              <a:srgbClr val="808FBE"/>
            </a:gs>
            <a:gs pos="51500">
              <a:srgbClr val="EBF2FE"/>
            </a:gs>
            <a:gs pos="80000">
              <a:schemeClr val="bg1"/>
            </a:gs>
            <a:gs pos="40000">
              <a:srgbClr val="D6E5FC"/>
            </a:gs>
            <a:gs pos="15000">
              <a:schemeClr val="bg2"/>
            </a:gs>
          </a:gsLst>
          <a:lin ang="54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7"/>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2"/>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6C6F3EF-79ED-49E3-A5B5-4003AB88B9F5}" type="datetimeFigureOut">
              <a:rPr lang="en-US" smtClean="0">
                <a:solidFill>
                  <a:prstClr val="black">
                    <a:tint val="75000"/>
                  </a:prstClr>
                </a:solidFill>
              </a:rPr>
              <a:pPr/>
              <a:t>1/7/2017</a:t>
            </a:fld>
            <a:endParaRPr lang="en-US" dirty="0">
              <a:solidFill>
                <a:prstClr val="black">
                  <a:tint val="75000"/>
                </a:prstClr>
              </a:solidFill>
            </a:endParaRPr>
          </a:p>
        </p:txBody>
      </p:sp>
      <p:sp>
        <p:nvSpPr>
          <p:cNvPr id="5" name="Footer Placeholder 4"/>
          <p:cNvSpPr>
            <a:spLocks noGrp="1"/>
          </p:cNvSpPr>
          <p:nvPr>
            <p:ph type="ftr" sz="quarter" idx="3"/>
          </p:nvPr>
        </p:nvSpPr>
        <p:spPr>
          <a:xfrm>
            <a:off x="4038600" y="6356352"/>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solidFill>
                <a:prstClr val="black">
                  <a:tint val="75000"/>
                </a:prstClr>
              </a:solidFill>
            </a:endParaRPr>
          </a:p>
        </p:txBody>
      </p:sp>
      <p:sp>
        <p:nvSpPr>
          <p:cNvPr id="6" name="Slide Number Placeholder 5"/>
          <p:cNvSpPr>
            <a:spLocks noGrp="1"/>
          </p:cNvSpPr>
          <p:nvPr>
            <p:ph type="sldNum" sz="quarter" idx="4"/>
          </p:nvPr>
        </p:nvSpPr>
        <p:spPr>
          <a:xfrm>
            <a:off x="8610600" y="6356352"/>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E655B38-A2BC-4C0D-B7C9-D2CCD5722940}"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95956031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377"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594" indent="-228594" algn="l" defTabSz="914377"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783" indent="-228594" algn="l" defTabSz="914377"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2971" indent="-228594" algn="l" defTabSz="914377"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160"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349"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537"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726"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914"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103"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377" rtl="0" eaLnBrk="1" latinLnBrk="0" hangingPunct="1">
        <a:defRPr sz="1800" kern="1200">
          <a:solidFill>
            <a:schemeClr val="tx1"/>
          </a:solidFill>
          <a:latin typeface="+mn-lt"/>
          <a:ea typeface="+mn-ea"/>
          <a:cs typeface="+mn-cs"/>
        </a:defRPr>
      </a:lvl1pPr>
      <a:lvl2pPr marL="457189" algn="l" defTabSz="914377" rtl="0" eaLnBrk="1" latinLnBrk="0" hangingPunct="1">
        <a:defRPr sz="1800" kern="1200">
          <a:solidFill>
            <a:schemeClr val="tx1"/>
          </a:solidFill>
          <a:latin typeface="+mn-lt"/>
          <a:ea typeface="+mn-ea"/>
          <a:cs typeface="+mn-cs"/>
        </a:defRPr>
      </a:lvl2pPr>
      <a:lvl3pPr marL="914377" algn="l" defTabSz="914377" rtl="0" eaLnBrk="1" latinLnBrk="0" hangingPunct="1">
        <a:defRPr sz="1800" kern="1200">
          <a:solidFill>
            <a:schemeClr val="tx1"/>
          </a:solidFill>
          <a:latin typeface="+mn-lt"/>
          <a:ea typeface="+mn-ea"/>
          <a:cs typeface="+mn-cs"/>
        </a:defRPr>
      </a:lvl3pPr>
      <a:lvl4pPr marL="1371566" algn="l" defTabSz="914377" rtl="0" eaLnBrk="1" latinLnBrk="0" hangingPunct="1">
        <a:defRPr sz="1800" kern="1200">
          <a:solidFill>
            <a:schemeClr val="tx1"/>
          </a:solidFill>
          <a:latin typeface="+mn-lt"/>
          <a:ea typeface="+mn-ea"/>
          <a:cs typeface="+mn-cs"/>
        </a:defRPr>
      </a:lvl4pPr>
      <a:lvl5pPr marL="1828754" algn="l" defTabSz="914377" rtl="0" eaLnBrk="1" latinLnBrk="0" hangingPunct="1">
        <a:defRPr sz="1800" kern="1200">
          <a:solidFill>
            <a:schemeClr val="tx1"/>
          </a:solidFill>
          <a:latin typeface="+mn-lt"/>
          <a:ea typeface="+mn-ea"/>
          <a:cs typeface="+mn-cs"/>
        </a:defRPr>
      </a:lvl5pPr>
      <a:lvl6pPr marL="2285943" algn="l" defTabSz="914377" rtl="0" eaLnBrk="1" latinLnBrk="0" hangingPunct="1">
        <a:defRPr sz="1800" kern="1200">
          <a:solidFill>
            <a:schemeClr val="tx1"/>
          </a:solidFill>
          <a:latin typeface="+mn-lt"/>
          <a:ea typeface="+mn-ea"/>
          <a:cs typeface="+mn-cs"/>
        </a:defRPr>
      </a:lvl6pPr>
      <a:lvl7pPr marL="2743131" algn="l" defTabSz="914377" rtl="0" eaLnBrk="1" latinLnBrk="0" hangingPunct="1">
        <a:defRPr sz="1800" kern="1200">
          <a:solidFill>
            <a:schemeClr val="tx1"/>
          </a:solidFill>
          <a:latin typeface="+mn-lt"/>
          <a:ea typeface="+mn-ea"/>
          <a:cs typeface="+mn-cs"/>
        </a:defRPr>
      </a:lvl7pPr>
      <a:lvl8pPr marL="3200320" algn="l" defTabSz="914377" rtl="0" eaLnBrk="1" latinLnBrk="0" hangingPunct="1">
        <a:defRPr sz="1800" kern="1200">
          <a:solidFill>
            <a:schemeClr val="tx1"/>
          </a:solidFill>
          <a:latin typeface="+mn-lt"/>
          <a:ea typeface="+mn-ea"/>
          <a:cs typeface="+mn-cs"/>
        </a:defRPr>
      </a:lvl8pPr>
      <a:lvl9pPr marL="3657509" algn="l" defTabSz="914377"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gradFill flip="none" rotWithShape="1">
          <a:gsLst>
            <a:gs pos="5000">
              <a:srgbClr val="8FA6D7"/>
            </a:gs>
            <a:gs pos="1000">
              <a:srgbClr val="808FBE"/>
            </a:gs>
            <a:gs pos="51500">
              <a:srgbClr val="EBF2FE"/>
            </a:gs>
            <a:gs pos="80000">
              <a:schemeClr val="bg1"/>
            </a:gs>
            <a:gs pos="40000">
              <a:srgbClr val="D6E5FC"/>
            </a:gs>
            <a:gs pos="15000">
              <a:schemeClr val="bg2"/>
            </a:gs>
          </a:gsLst>
          <a:lin ang="54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7"/>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2"/>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6C6F3EF-79ED-49E3-A5B5-4003AB88B9F5}" type="datetimeFigureOut">
              <a:rPr lang="en-US" smtClean="0">
                <a:solidFill>
                  <a:prstClr val="black">
                    <a:tint val="75000"/>
                  </a:prstClr>
                </a:solidFill>
              </a:rPr>
              <a:pPr/>
              <a:t>1/7/2017</a:t>
            </a:fld>
            <a:endParaRPr lang="en-US" dirty="0">
              <a:solidFill>
                <a:prstClr val="black">
                  <a:tint val="75000"/>
                </a:prstClr>
              </a:solidFill>
            </a:endParaRPr>
          </a:p>
        </p:txBody>
      </p:sp>
      <p:sp>
        <p:nvSpPr>
          <p:cNvPr id="5" name="Footer Placeholder 4"/>
          <p:cNvSpPr>
            <a:spLocks noGrp="1"/>
          </p:cNvSpPr>
          <p:nvPr>
            <p:ph type="ftr" sz="quarter" idx="3"/>
          </p:nvPr>
        </p:nvSpPr>
        <p:spPr>
          <a:xfrm>
            <a:off x="4038600" y="6356352"/>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solidFill>
                <a:prstClr val="black">
                  <a:tint val="75000"/>
                </a:prstClr>
              </a:solidFill>
            </a:endParaRPr>
          </a:p>
        </p:txBody>
      </p:sp>
      <p:sp>
        <p:nvSpPr>
          <p:cNvPr id="6" name="Slide Number Placeholder 5"/>
          <p:cNvSpPr>
            <a:spLocks noGrp="1"/>
          </p:cNvSpPr>
          <p:nvPr>
            <p:ph type="sldNum" sz="quarter" idx="4"/>
          </p:nvPr>
        </p:nvSpPr>
        <p:spPr>
          <a:xfrm>
            <a:off x="8610600" y="6356352"/>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E655B38-A2BC-4C0D-B7C9-D2CCD5722940}"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1628218310"/>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377"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594" indent="-228594" algn="l" defTabSz="914377"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783" indent="-228594" algn="l" defTabSz="914377"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2971" indent="-228594" algn="l" defTabSz="914377"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160"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349"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537"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726"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914"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103"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377" rtl="0" eaLnBrk="1" latinLnBrk="0" hangingPunct="1">
        <a:defRPr sz="1800" kern="1200">
          <a:solidFill>
            <a:schemeClr val="tx1"/>
          </a:solidFill>
          <a:latin typeface="+mn-lt"/>
          <a:ea typeface="+mn-ea"/>
          <a:cs typeface="+mn-cs"/>
        </a:defRPr>
      </a:lvl1pPr>
      <a:lvl2pPr marL="457189" algn="l" defTabSz="914377" rtl="0" eaLnBrk="1" latinLnBrk="0" hangingPunct="1">
        <a:defRPr sz="1800" kern="1200">
          <a:solidFill>
            <a:schemeClr val="tx1"/>
          </a:solidFill>
          <a:latin typeface="+mn-lt"/>
          <a:ea typeface="+mn-ea"/>
          <a:cs typeface="+mn-cs"/>
        </a:defRPr>
      </a:lvl2pPr>
      <a:lvl3pPr marL="914377" algn="l" defTabSz="914377" rtl="0" eaLnBrk="1" latinLnBrk="0" hangingPunct="1">
        <a:defRPr sz="1800" kern="1200">
          <a:solidFill>
            <a:schemeClr val="tx1"/>
          </a:solidFill>
          <a:latin typeface="+mn-lt"/>
          <a:ea typeface="+mn-ea"/>
          <a:cs typeface="+mn-cs"/>
        </a:defRPr>
      </a:lvl3pPr>
      <a:lvl4pPr marL="1371566" algn="l" defTabSz="914377" rtl="0" eaLnBrk="1" latinLnBrk="0" hangingPunct="1">
        <a:defRPr sz="1800" kern="1200">
          <a:solidFill>
            <a:schemeClr val="tx1"/>
          </a:solidFill>
          <a:latin typeface="+mn-lt"/>
          <a:ea typeface="+mn-ea"/>
          <a:cs typeface="+mn-cs"/>
        </a:defRPr>
      </a:lvl4pPr>
      <a:lvl5pPr marL="1828754" algn="l" defTabSz="914377" rtl="0" eaLnBrk="1" latinLnBrk="0" hangingPunct="1">
        <a:defRPr sz="1800" kern="1200">
          <a:solidFill>
            <a:schemeClr val="tx1"/>
          </a:solidFill>
          <a:latin typeface="+mn-lt"/>
          <a:ea typeface="+mn-ea"/>
          <a:cs typeface="+mn-cs"/>
        </a:defRPr>
      </a:lvl5pPr>
      <a:lvl6pPr marL="2285943" algn="l" defTabSz="914377" rtl="0" eaLnBrk="1" latinLnBrk="0" hangingPunct="1">
        <a:defRPr sz="1800" kern="1200">
          <a:solidFill>
            <a:schemeClr val="tx1"/>
          </a:solidFill>
          <a:latin typeface="+mn-lt"/>
          <a:ea typeface="+mn-ea"/>
          <a:cs typeface="+mn-cs"/>
        </a:defRPr>
      </a:lvl6pPr>
      <a:lvl7pPr marL="2743131" algn="l" defTabSz="914377" rtl="0" eaLnBrk="1" latinLnBrk="0" hangingPunct="1">
        <a:defRPr sz="1800" kern="1200">
          <a:solidFill>
            <a:schemeClr val="tx1"/>
          </a:solidFill>
          <a:latin typeface="+mn-lt"/>
          <a:ea typeface="+mn-ea"/>
          <a:cs typeface="+mn-cs"/>
        </a:defRPr>
      </a:lvl7pPr>
      <a:lvl8pPr marL="3200320" algn="l" defTabSz="914377" rtl="0" eaLnBrk="1" latinLnBrk="0" hangingPunct="1">
        <a:defRPr sz="1800" kern="1200">
          <a:solidFill>
            <a:schemeClr val="tx1"/>
          </a:solidFill>
          <a:latin typeface="+mn-lt"/>
          <a:ea typeface="+mn-ea"/>
          <a:cs typeface="+mn-cs"/>
        </a:defRPr>
      </a:lvl8pPr>
      <a:lvl9pPr marL="3657509" algn="l" defTabSz="914377"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gradFill flip="none" rotWithShape="1">
          <a:gsLst>
            <a:gs pos="5000">
              <a:srgbClr val="8FA6D7"/>
            </a:gs>
            <a:gs pos="1000">
              <a:srgbClr val="808FBE"/>
            </a:gs>
            <a:gs pos="51500">
              <a:srgbClr val="EBF2FE"/>
            </a:gs>
            <a:gs pos="80000">
              <a:schemeClr val="bg1"/>
            </a:gs>
            <a:gs pos="40000">
              <a:srgbClr val="D6E5FC"/>
            </a:gs>
            <a:gs pos="15000">
              <a:schemeClr val="bg2"/>
            </a:gs>
          </a:gsLst>
          <a:lin ang="54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7"/>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2"/>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6C6F3EF-79ED-49E3-A5B5-4003AB88B9F5}" type="datetimeFigureOut">
              <a:rPr lang="en-US" smtClean="0">
                <a:solidFill>
                  <a:prstClr val="black">
                    <a:tint val="75000"/>
                  </a:prstClr>
                </a:solidFill>
              </a:rPr>
              <a:pPr/>
              <a:t>1/7/2017</a:t>
            </a:fld>
            <a:endParaRPr lang="en-US" dirty="0">
              <a:solidFill>
                <a:prstClr val="black">
                  <a:tint val="75000"/>
                </a:prstClr>
              </a:solidFill>
            </a:endParaRPr>
          </a:p>
        </p:txBody>
      </p:sp>
      <p:sp>
        <p:nvSpPr>
          <p:cNvPr id="5" name="Footer Placeholder 4"/>
          <p:cNvSpPr>
            <a:spLocks noGrp="1"/>
          </p:cNvSpPr>
          <p:nvPr>
            <p:ph type="ftr" sz="quarter" idx="3"/>
          </p:nvPr>
        </p:nvSpPr>
        <p:spPr>
          <a:xfrm>
            <a:off x="4038600" y="6356352"/>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solidFill>
                <a:prstClr val="black">
                  <a:tint val="75000"/>
                </a:prstClr>
              </a:solidFill>
            </a:endParaRPr>
          </a:p>
        </p:txBody>
      </p:sp>
      <p:sp>
        <p:nvSpPr>
          <p:cNvPr id="6" name="Slide Number Placeholder 5"/>
          <p:cNvSpPr>
            <a:spLocks noGrp="1"/>
          </p:cNvSpPr>
          <p:nvPr>
            <p:ph type="sldNum" sz="quarter" idx="4"/>
          </p:nvPr>
        </p:nvSpPr>
        <p:spPr>
          <a:xfrm>
            <a:off x="8610600" y="6356352"/>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E655B38-A2BC-4C0D-B7C9-D2CCD5722940}"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3327038485"/>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377"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594" indent="-228594" algn="l" defTabSz="914377"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783" indent="-228594" algn="l" defTabSz="914377"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2971" indent="-228594" algn="l" defTabSz="914377"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160"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349"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537"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726"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914"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103"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377" rtl="0" eaLnBrk="1" latinLnBrk="0" hangingPunct="1">
        <a:defRPr sz="1800" kern="1200">
          <a:solidFill>
            <a:schemeClr val="tx1"/>
          </a:solidFill>
          <a:latin typeface="+mn-lt"/>
          <a:ea typeface="+mn-ea"/>
          <a:cs typeface="+mn-cs"/>
        </a:defRPr>
      </a:lvl1pPr>
      <a:lvl2pPr marL="457189" algn="l" defTabSz="914377" rtl="0" eaLnBrk="1" latinLnBrk="0" hangingPunct="1">
        <a:defRPr sz="1800" kern="1200">
          <a:solidFill>
            <a:schemeClr val="tx1"/>
          </a:solidFill>
          <a:latin typeface="+mn-lt"/>
          <a:ea typeface="+mn-ea"/>
          <a:cs typeface="+mn-cs"/>
        </a:defRPr>
      </a:lvl2pPr>
      <a:lvl3pPr marL="914377" algn="l" defTabSz="914377" rtl="0" eaLnBrk="1" latinLnBrk="0" hangingPunct="1">
        <a:defRPr sz="1800" kern="1200">
          <a:solidFill>
            <a:schemeClr val="tx1"/>
          </a:solidFill>
          <a:latin typeface="+mn-lt"/>
          <a:ea typeface="+mn-ea"/>
          <a:cs typeface="+mn-cs"/>
        </a:defRPr>
      </a:lvl3pPr>
      <a:lvl4pPr marL="1371566" algn="l" defTabSz="914377" rtl="0" eaLnBrk="1" latinLnBrk="0" hangingPunct="1">
        <a:defRPr sz="1800" kern="1200">
          <a:solidFill>
            <a:schemeClr val="tx1"/>
          </a:solidFill>
          <a:latin typeface="+mn-lt"/>
          <a:ea typeface="+mn-ea"/>
          <a:cs typeface="+mn-cs"/>
        </a:defRPr>
      </a:lvl4pPr>
      <a:lvl5pPr marL="1828754" algn="l" defTabSz="914377" rtl="0" eaLnBrk="1" latinLnBrk="0" hangingPunct="1">
        <a:defRPr sz="1800" kern="1200">
          <a:solidFill>
            <a:schemeClr val="tx1"/>
          </a:solidFill>
          <a:latin typeface="+mn-lt"/>
          <a:ea typeface="+mn-ea"/>
          <a:cs typeface="+mn-cs"/>
        </a:defRPr>
      </a:lvl5pPr>
      <a:lvl6pPr marL="2285943" algn="l" defTabSz="914377" rtl="0" eaLnBrk="1" latinLnBrk="0" hangingPunct="1">
        <a:defRPr sz="1800" kern="1200">
          <a:solidFill>
            <a:schemeClr val="tx1"/>
          </a:solidFill>
          <a:latin typeface="+mn-lt"/>
          <a:ea typeface="+mn-ea"/>
          <a:cs typeface="+mn-cs"/>
        </a:defRPr>
      </a:lvl6pPr>
      <a:lvl7pPr marL="2743131" algn="l" defTabSz="914377" rtl="0" eaLnBrk="1" latinLnBrk="0" hangingPunct="1">
        <a:defRPr sz="1800" kern="1200">
          <a:solidFill>
            <a:schemeClr val="tx1"/>
          </a:solidFill>
          <a:latin typeface="+mn-lt"/>
          <a:ea typeface="+mn-ea"/>
          <a:cs typeface="+mn-cs"/>
        </a:defRPr>
      </a:lvl7pPr>
      <a:lvl8pPr marL="3200320" algn="l" defTabSz="914377" rtl="0" eaLnBrk="1" latinLnBrk="0" hangingPunct="1">
        <a:defRPr sz="1800" kern="1200">
          <a:solidFill>
            <a:schemeClr val="tx1"/>
          </a:solidFill>
          <a:latin typeface="+mn-lt"/>
          <a:ea typeface="+mn-ea"/>
          <a:cs typeface="+mn-cs"/>
        </a:defRPr>
      </a:lvl8pPr>
      <a:lvl9pPr marL="3657509" algn="l" defTabSz="914377"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4.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4.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4.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4.xml"/></Relationships>
</file>

<file path=ppt/slides/_rels/slide5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933152" y="1229829"/>
            <a:ext cx="10325687" cy="1188219"/>
          </a:xfrm>
        </p:spPr>
        <p:txBody>
          <a:bodyPr>
            <a:normAutofit fontScale="90000"/>
          </a:bodyPr>
          <a:lstStyle/>
          <a:p>
            <a:r>
              <a:rPr lang="en-US" b="1" dirty="0" smtClean="0">
                <a:solidFill>
                  <a:srgbClr val="415A7F"/>
                </a:solidFill>
                <a:latin typeface="Arial" panose="020B0604020202020204" pitchFamily="34" charset="0"/>
                <a:cs typeface="Arial" panose="020B0604020202020204" pitchFamily="34" charset="0"/>
              </a:rPr>
              <a:t>Preservation of Error and Other Appellate Issues for a Trial Attorney</a:t>
            </a:r>
            <a:endParaRPr lang="en-US" b="1" dirty="0">
              <a:solidFill>
                <a:srgbClr val="415A7F"/>
              </a:solidFill>
              <a:latin typeface="Arial" panose="020B0604020202020204" pitchFamily="34" charset="0"/>
              <a:cs typeface="Arial" panose="020B0604020202020204" pitchFamily="34" charset="0"/>
            </a:endParaRPr>
          </a:p>
        </p:txBody>
      </p:sp>
      <p:sp>
        <p:nvSpPr>
          <p:cNvPr id="3" name="Subtitle 2"/>
          <p:cNvSpPr>
            <a:spLocks noGrp="1"/>
          </p:cNvSpPr>
          <p:nvPr>
            <p:ph type="subTitle" idx="1"/>
          </p:nvPr>
        </p:nvSpPr>
        <p:spPr>
          <a:xfrm>
            <a:off x="2910345" y="2815767"/>
            <a:ext cx="6371303" cy="1277258"/>
          </a:xfrm>
        </p:spPr>
        <p:txBody>
          <a:bodyPr>
            <a:normAutofit/>
          </a:bodyPr>
          <a:lstStyle/>
          <a:p>
            <a:r>
              <a:rPr lang="en-US" sz="4000" b="1" i="1" dirty="0">
                <a:solidFill>
                  <a:srgbClr val="415A7F"/>
                </a:solidFill>
                <a:latin typeface="Arial" panose="020B0604020202020204" pitchFamily="34" charset="0"/>
                <a:cs typeface="Arial" panose="020B0604020202020204" pitchFamily="34" charset="0"/>
              </a:rPr>
              <a:t>Kansas R. Gooden</a:t>
            </a:r>
          </a:p>
          <a:p>
            <a:r>
              <a:rPr lang="en-US" i="1" dirty="0">
                <a:solidFill>
                  <a:srgbClr val="415A7F"/>
                </a:solidFill>
                <a:latin typeface="Arial" panose="020B0604020202020204" pitchFamily="34" charset="0"/>
                <a:cs typeface="Arial" panose="020B0604020202020204" pitchFamily="34" charset="0"/>
              </a:rPr>
              <a:t>Board Certified Appellate Specialist</a:t>
            </a:r>
            <a:endParaRPr lang="en-US" dirty="0">
              <a:solidFill>
                <a:srgbClr val="3C425B"/>
              </a:solidFill>
            </a:endParaRPr>
          </a:p>
          <a:p>
            <a:endParaRPr lang="en-US" dirty="0">
              <a:solidFill>
                <a:srgbClr val="3C425B"/>
              </a:solidFill>
            </a:endParaRPr>
          </a:p>
        </p:txBody>
      </p:sp>
      <p:pic>
        <p:nvPicPr>
          <p:cNvPr id="17" name="Picture 1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490744"/>
            <a:ext cx="12192000" cy="2354004"/>
          </a:xfrm>
          <a:prstGeom prst="rect">
            <a:avLst/>
          </a:prstGeom>
        </p:spPr>
      </p:pic>
    </p:spTree>
    <p:extLst>
      <p:ext uri="{BB962C8B-B14F-4D97-AF65-F5344CB8AC3E}">
        <p14:creationId xmlns:p14="http://schemas.microsoft.com/office/powerpoint/2010/main" val="249861969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9183" y="365127"/>
            <a:ext cx="11955438" cy="1325563"/>
          </a:xfrm>
        </p:spPr>
        <p:txBody>
          <a:bodyPr/>
          <a:lstStyle/>
          <a:p>
            <a:pPr algn="ctr"/>
            <a:r>
              <a:rPr lang="en-US" b="1" u="sng" dirty="0">
                <a:solidFill>
                  <a:schemeClr val="tx2"/>
                </a:solidFill>
                <a:latin typeface="Arial" panose="020B0604020202020204" pitchFamily="34" charset="0"/>
                <a:cs typeface="Arial" panose="020B0604020202020204" pitchFamily="34" charset="0"/>
              </a:rPr>
              <a:t>Motion to Disqualify Opposing Counsel</a:t>
            </a:r>
          </a:p>
        </p:txBody>
      </p:sp>
      <p:sp>
        <p:nvSpPr>
          <p:cNvPr id="3" name="Content Placeholder 2"/>
          <p:cNvSpPr>
            <a:spLocks noGrp="1"/>
          </p:cNvSpPr>
          <p:nvPr>
            <p:ph idx="1"/>
          </p:nvPr>
        </p:nvSpPr>
        <p:spPr>
          <a:xfrm>
            <a:off x="109182" y="1690690"/>
            <a:ext cx="11842672" cy="5412074"/>
          </a:xfrm>
        </p:spPr>
        <p:txBody>
          <a:bodyPr>
            <a:normAutofit/>
          </a:bodyPr>
          <a:lstStyle/>
          <a:p>
            <a:pPr algn="just"/>
            <a:r>
              <a:rPr lang="en-US" sz="4000" dirty="0">
                <a:solidFill>
                  <a:schemeClr val="tx2"/>
                </a:solidFill>
                <a:latin typeface="Arial" panose="020B0604020202020204" pitchFamily="34" charset="0"/>
                <a:cs typeface="Arial" panose="020B0604020202020204" pitchFamily="34" charset="0"/>
              </a:rPr>
              <a:t>Look to Rules Regulating Florida Bar </a:t>
            </a:r>
          </a:p>
          <a:p>
            <a:pPr algn="just"/>
            <a:r>
              <a:rPr lang="en-US" sz="4000" dirty="0">
                <a:solidFill>
                  <a:schemeClr val="tx2"/>
                </a:solidFill>
                <a:latin typeface="Arial" panose="020B0604020202020204" pitchFamily="34" charset="0"/>
                <a:cs typeface="Arial" panose="020B0604020202020204" pitchFamily="34" charset="0"/>
              </a:rPr>
              <a:t>Motion should be either sworn or include affidavits </a:t>
            </a:r>
          </a:p>
          <a:p>
            <a:pPr lvl="1" algn="just"/>
            <a:r>
              <a:rPr lang="en-US" sz="3600" dirty="0">
                <a:solidFill>
                  <a:schemeClr val="tx2"/>
                </a:solidFill>
                <a:latin typeface="Arial" panose="020B0604020202020204" pitchFamily="34" charset="0"/>
                <a:cs typeface="Arial" panose="020B0604020202020204" pitchFamily="34" charset="0"/>
              </a:rPr>
              <a:t>Any conflict will trigger need for full evidentiary hearing</a:t>
            </a:r>
            <a:r>
              <a:rPr lang="en-US" dirty="0">
                <a:solidFill>
                  <a:schemeClr val="tx2"/>
                </a:solidFill>
                <a:latin typeface="Arial" panose="020B0604020202020204" pitchFamily="34" charset="0"/>
                <a:cs typeface="Arial" panose="020B0604020202020204" pitchFamily="34" charset="0"/>
              </a:rPr>
              <a:t> </a:t>
            </a:r>
            <a:endParaRPr lang="en-US" dirty="0">
              <a:latin typeface="Arial" panose="020B0604020202020204" pitchFamily="34" charset="0"/>
              <a:cs typeface="Arial" panose="020B0604020202020204" pitchFamily="34" charset="0"/>
            </a:endParaRPr>
          </a:p>
          <a:p>
            <a:pPr algn="just"/>
            <a:endParaRPr lang="en-US"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29108706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pPr algn="ctr"/>
            <a:r>
              <a:rPr lang="en-US" sz="6000" b="1" u="sng" dirty="0">
                <a:solidFill>
                  <a:schemeClr val="tx2"/>
                </a:solidFill>
                <a:latin typeface="Arial" panose="020B0604020202020204" pitchFamily="34" charset="0"/>
                <a:cs typeface="Arial" panose="020B0604020202020204" pitchFamily="34" charset="0"/>
              </a:rPr>
              <a:t>TRIAL - PRESERVATION </a:t>
            </a:r>
          </a:p>
        </p:txBody>
      </p:sp>
      <p:sp>
        <p:nvSpPr>
          <p:cNvPr id="3" name="Content Placeholder 2"/>
          <p:cNvSpPr>
            <a:spLocks noGrp="1"/>
          </p:cNvSpPr>
          <p:nvPr>
            <p:ph type="subTitle" idx="1"/>
          </p:nvPr>
        </p:nvSpPr>
        <p:spPr/>
        <p:txBody>
          <a:bodyPr>
            <a:normAutofit/>
          </a:bodyPr>
          <a:lstStyle/>
          <a:p>
            <a:pPr algn="just"/>
            <a:endParaRPr lang="en-US" dirty="0"/>
          </a:p>
        </p:txBody>
      </p:sp>
    </p:spTree>
    <p:extLst>
      <p:ext uri="{BB962C8B-B14F-4D97-AF65-F5344CB8AC3E}">
        <p14:creationId xmlns:p14="http://schemas.microsoft.com/office/powerpoint/2010/main" val="63588941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u="sng" dirty="0">
                <a:solidFill>
                  <a:schemeClr val="tx2"/>
                </a:solidFill>
                <a:latin typeface="Arial" panose="020B0604020202020204" pitchFamily="34" charset="0"/>
                <a:cs typeface="Arial" panose="020B0604020202020204" pitchFamily="34" charset="0"/>
              </a:rPr>
              <a:t>Pretrial Motions for Continuance </a:t>
            </a:r>
          </a:p>
        </p:txBody>
      </p:sp>
      <p:sp>
        <p:nvSpPr>
          <p:cNvPr id="3" name="Content Placeholder 2"/>
          <p:cNvSpPr>
            <a:spLocks noGrp="1"/>
          </p:cNvSpPr>
          <p:nvPr>
            <p:ph idx="1"/>
          </p:nvPr>
        </p:nvSpPr>
        <p:spPr>
          <a:xfrm>
            <a:off x="477981" y="1560947"/>
            <a:ext cx="10744200" cy="4812144"/>
          </a:xfrm>
        </p:spPr>
        <p:txBody>
          <a:bodyPr>
            <a:normAutofit/>
          </a:bodyPr>
          <a:lstStyle/>
          <a:p>
            <a:r>
              <a:rPr lang="en-US" dirty="0">
                <a:solidFill>
                  <a:schemeClr val="tx2"/>
                </a:solidFill>
                <a:latin typeface="Arial" panose="020B0604020202020204" pitchFamily="34" charset="0"/>
                <a:cs typeface="Arial" panose="020B0604020202020204" pitchFamily="34" charset="0"/>
              </a:rPr>
              <a:t>A party must renew its pretrial motion for continuance at the beginning of trial or the issue is not preserved. </a:t>
            </a:r>
          </a:p>
          <a:p>
            <a:pPr lvl="1"/>
            <a:r>
              <a:rPr lang="en-US" u="sng" dirty="0">
                <a:solidFill>
                  <a:schemeClr val="tx2"/>
                </a:solidFill>
                <a:latin typeface="Arial" panose="020B0604020202020204" pitchFamily="34" charset="0"/>
                <a:cs typeface="Arial" panose="020B0604020202020204" pitchFamily="34" charset="0"/>
              </a:rPr>
              <a:t>McCray v. State</a:t>
            </a:r>
            <a:r>
              <a:rPr lang="en-US" dirty="0">
                <a:solidFill>
                  <a:schemeClr val="tx2"/>
                </a:solidFill>
                <a:latin typeface="Arial" panose="020B0604020202020204" pitchFamily="34" charset="0"/>
                <a:cs typeface="Arial" panose="020B0604020202020204" pitchFamily="34" charset="0"/>
              </a:rPr>
              <a:t>, 369 So. 2d 111 (Fla. 1st DCA 1972).</a:t>
            </a:r>
          </a:p>
          <a:p>
            <a:pPr lvl="1"/>
            <a:r>
              <a:rPr lang="en-US" u="sng" dirty="0">
                <a:solidFill>
                  <a:schemeClr val="tx2"/>
                </a:solidFill>
                <a:latin typeface="Arial" panose="020B0604020202020204" pitchFamily="34" charset="0"/>
                <a:cs typeface="Arial" panose="020B0604020202020204" pitchFamily="34" charset="0"/>
              </a:rPr>
              <a:t>Betty’s Design Co., Inc. v. Estate of Evans</a:t>
            </a:r>
            <a:r>
              <a:rPr lang="en-US" dirty="0">
                <a:solidFill>
                  <a:schemeClr val="tx2"/>
                </a:solidFill>
                <a:latin typeface="Arial" panose="020B0604020202020204" pitchFamily="34" charset="0"/>
                <a:cs typeface="Arial" panose="020B0604020202020204" pitchFamily="34" charset="0"/>
              </a:rPr>
              <a:t>, 863 So. 2d 1255 (Fla. 5th DCA 2004).</a:t>
            </a:r>
          </a:p>
          <a:p>
            <a:pPr lvl="1"/>
            <a:endParaRPr lang="en-US" dirty="0">
              <a:solidFill>
                <a:schemeClr val="tx2"/>
              </a:solidFill>
              <a:latin typeface="Arial" panose="020B0604020202020204" pitchFamily="34" charset="0"/>
              <a:cs typeface="Arial" panose="020B0604020202020204" pitchFamily="34" charset="0"/>
            </a:endParaRPr>
          </a:p>
          <a:p>
            <a:r>
              <a:rPr lang="en-US" dirty="0">
                <a:solidFill>
                  <a:schemeClr val="tx2"/>
                </a:solidFill>
                <a:latin typeface="Arial" panose="020B0604020202020204" pitchFamily="34" charset="0"/>
                <a:cs typeface="Arial" panose="020B0604020202020204" pitchFamily="34" charset="0"/>
              </a:rPr>
              <a:t>If your motion is based upon late disclosed evidence or new medical treatment, you must object when the opposing party tries to enter evidence in order to preserve issue for appeal </a:t>
            </a:r>
          </a:p>
          <a:p>
            <a:pPr algn="just"/>
            <a:endParaRPr lang="en-US" dirty="0">
              <a:solidFill>
                <a:srgbClr val="415A7F"/>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6245047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u="sng" dirty="0">
                <a:solidFill>
                  <a:schemeClr val="tx2"/>
                </a:solidFill>
                <a:latin typeface="Arial" panose="020B0604020202020204" pitchFamily="34" charset="0"/>
                <a:cs typeface="Arial" panose="020B0604020202020204" pitchFamily="34" charset="0"/>
              </a:rPr>
              <a:t>Motions in Limine</a:t>
            </a:r>
          </a:p>
        </p:txBody>
      </p:sp>
      <p:sp>
        <p:nvSpPr>
          <p:cNvPr id="3" name="Content Placeholder 2"/>
          <p:cNvSpPr>
            <a:spLocks noGrp="1"/>
          </p:cNvSpPr>
          <p:nvPr>
            <p:ph idx="1"/>
          </p:nvPr>
        </p:nvSpPr>
        <p:spPr>
          <a:xfrm>
            <a:off x="477981" y="1560947"/>
            <a:ext cx="10744200" cy="4812144"/>
          </a:xfrm>
        </p:spPr>
        <p:txBody>
          <a:bodyPr>
            <a:normAutofit lnSpcReduction="10000"/>
          </a:bodyPr>
          <a:lstStyle/>
          <a:p>
            <a:pPr algn="just"/>
            <a:r>
              <a:rPr lang="en-US" dirty="0">
                <a:solidFill>
                  <a:schemeClr val="tx2"/>
                </a:solidFill>
                <a:latin typeface="Arial" panose="020B0604020202020204" pitchFamily="34" charset="0"/>
                <a:cs typeface="Arial" panose="020B0604020202020204" pitchFamily="34" charset="0"/>
              </a:rPr>
              <a:t>File written motion to seek to admit or exclude evidence, argument, testimony </a:t>
            </a:r>
          </a:p>
          <a:p>
            <a:pPr algn="just"/>
            <a:r>
              <a:rPr lang="en-US" dirty="0">
                <a:solidFill>
                  <a:schemeClr val="tx2"/>
                </a:solidFill>
                <a:latin typeface="Arial" panose="020B0604020202020204" pitchFamily="34" charset="0"/>
                <a:cs typeface="Arial" panose="020B0604020202020204" pitchFamily="34" charset="0"/>
              </a:rPr>
              <a:t>Must clearly show what exactly you are seeking to include or exclude.  </a:t>
            </a:r>
          </a:p>
          <a:p>
            <a:pPr lvl="1" algn="just"/>
            <a:r>
              <a:rPr lang="en-US" dirty="0">
                <a:solidFill>
                  <a:schemeClr val="tx2"/>
                </a:solidFill>
                <a:latin typeface="Arial" panose="020B0604020202020204" pitchFamily="34" charset="0"/>
                <a:cs typeface="Arial" panose="020B0604020202020204" pitchFamily="34" charset="0"/>
              </a:rPr>
              <a:t>If testimony, attach deposition transcript of that testimony.  </a:t>
            </a:r>
          </a:p>
          <a:p>
            <a:pPr lvl="1" algn="just"/>
            <a:r>
              <a:rPr lang="en-US" dirty="0">
                <a:solidFill>
                  <a:schemeClr val="tx2"/>
                </a:solidFill>
                <a:latin typeface="Arial" panose="020B0604020202020204" pitchFamily="34" charset="0"/>
                <a:cs typeface="Arial" panose="020B0604020202020204" pitchFamily="34" charset="0"/>
              </a:rPr>
              <a:t>If a document, attach it.  </a:t>
            </a:r>
          </a:p>
          <a:p>
            <a:pPr algn="just"/>
            <a:r>
              <a:rPr lang="en-US" dirty="0">
                <a:solidFill>
                  <a:schemeClr val="tx2"/>
                </a:solidFill>
                <a:latin typeface="Arial" panose="020B0604020202020204" pitchFamily="34" charset="0"/>
                <a:cs typeface="Arial" panose="020B0604020202020204" pitchFamily="34" charset="0"/>
              </a:rPr>
              <a:t>Try to get definite ruling </a:t>
            </a:r>
          </a:p>
          <a:p>
            <a:pPr lvl="1" algn="just"/>
            <a:r>
              <a:rPr lang="en-US" dirty="0">
                <a:solidFill>
                  <a:schemeClr val="tx2"/>
                </a:solidFill>
                <a:latin typeface="Arial" panose="020B0604020202020204" pitchFamily="34" charset="0"/>
                <a:cs typeface="Arial" panose="020B0604020202020204" pitchFamily="34" charset="0"/>
              </a:rPr>
              <a:t>If get definite ruling, a party need not renew an objection or the motion throughout the trial </a:t>
            </a:r>
          </a:p>
          <a:p>
            <a:pPr lvl="2" algn="just"/>
            <a:r>
              <a:rPr lang="en-US" dirty="0">
                <a:solidFill>
                  <a:schemeClr val="tx2"/>
                </a:solidFill>
                <a:latin typeface="Arial" panose="020B0604020202020204" pitchFamily="34" charset="0"/>
                <a:cs typeface="Arial" panose="020B0604020202020204" pitchFamily="34" charset="0"/>
              </a:rPr>
              <a:t>Fla. Stat. § 90.104(1)(b). </a:t>
            </a:r>
          </a:p>
          <a:p>
            <a:pPr lvl="1" algn="just"/>
            <a:r>
              <a:rPr lang="en-US" dirty="0">
                <a:solidFill>
                  <a:schemeClr val="tx2"/>
                </a:solidFill>
                <a:latin typeface="Arial" panose="020B0604020202020204" pitchFamily="34" charset="0"/>
                <a:cs typeface="Arial" panose="020B0604020202020204" pitchFamily="34" charset="0"/>
              </a:rPr>
              <a:t>However, if tentative ruling or under advisement, a party must make contemptuous objection or proffer evidence </a:t>
            </a:r>
          </a:p>
          <a:p>
            <a:pPr marL="0" indent="0" algn="just">
              <a:buNone/>
            </a:pPr>
            <a:endParaRPr lang="en-US" dirty="0">
              <a:solidFill>
                <a:srgbClr val="415A7F"/>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84956673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u="sng" dirty="0">
                <a:solidFill>
                  <a:schemeClr val="tx2"/>
                </a:solidFill>
                <a:latin typeface="Arial" panose="020B0604020202020204" pitchFamily="34" charset="0"/>
                <a:cs typeface="Arial" panose="020B0604020202020204" pitchFamily="34" charset="0"/>
              </a:rPr>
              <a:t>Motions in Limine</a:t>
            </a:r>
          </a:p>
        </p:txBody>
      </p:sp>
      <p:sp>
        <p:nvSpPr>
          <p:cNvPr id="3" name="Content Placeholder 2"/>
          <p:cNvSpPr>
            <a:spLocks noGrp="1"/>
          </p:cNvSpPr>
          <p:nvPr>
            <p:ph idx="1"/>
          </p:nvPr>
        </p:nvSpPr>
        <p:spPr>
          <a:xfrm>
            <a:off x="477981" y="1560947"/>
            <a:ext cx="10744200" cy="4812144"/>
          </a:xfrm>
        </p:spPr>
        <p:txBody>
          <a:bodyPr>
            <a:normAutofit/>
          </a:bodyPr>
          <a:lstStyle/>
          <a:p>
            <a:pPr lvl="0"/>
            <a:r>
              <a:rPr lang="en-US" dirty="0">
                <a:solidFill>
                  <a:schemeClr val="tx2"/>
                </a:solidFill>
                <a:latin typeface="Arial" panose="020B0604020202020204" pitchFamily="34" charset="0"/>
                <a:cs typeface="Arial" panose="020B0604020202020204" pitchFamily="34" charset="0"/>
              </a:rPr>
              <a:t>If party violates definite ruling during trial, opposing party must make contemporaneous objection.  If the objection is sustained, the party must then move for mistrial. </a:t>
            </a:r>
          </a:p>
          <a:p>
            <a:pPr lvl="1"/>
            <a:r>
              <a:rPr lang="en-US" u="sng" dirty="0" err="1">
                <a:solidFill>
                  <a:schemeClr val="tx2"/>
                </a:solidFill>
                <a:latin typeface="Arial" panose="020B0604020202020204" pitchFamily="34" charset="0"/>
                <a:cs typeface="Arial" panose="020B0604020202020204" pitchFamily="34" charset="0"/>
              </a:rPr>
              <a:t>Ocwen</a:t>
            </a:r>
            <a:r>
              <a:rPr lang="en-US" u="sng" dirty="0">
                <a:solidFill>
                  <a:schemeClr val="tx2"/>
                </a:solidFill>
                <a:latin typeface="Arial" panose="020B0604020202020204" pitchFamily="34" charset="0"/>
                <a:cs typeface="Arial" panose="020B0604020202020204" pitchFamily="34" charset="0"/>
              </a:rPr>
              <a:t> Fin. Corp. v. Kidder</a:t>
            </a:r>
            <a:r>
              <a:rPr lang="en-US" dirty="0">
                <a:solidFill>
                  <a:schemeClr val="tx2"/>
                </a:solidFill>
                <a:latin typeface="Arial" panose="020B0604020202020204" pitchFamily="34" charset="0"/>
                <a:cs typeface="Arial" panose="020B0604020202020204" pitchFamily="34" charset="0"/>
              </a:rPr>
              <a:t>, 950 So. 2d 480 (Fla. 4th DCA 2007).  </a:t>
            </a:r>
          </a:p>
          <a:p>
            <a:pPr marL="0" indent="0">
              <a:buNone/>
            </a:pPr>
            <a:endParaRPr lang="en-US" dirty="0">
              <a:solidFill>
                <a:schemeClr val="tx2"/>
              </a:solidFill>
              <a:latin typeface="Arial" panose="020B0604020202020204" pitchFamily="34" charset="0"/>
              <a:cs typeface="Arial" panose="020B0604020202020204" pitchFamily="34" charset="0"/>
            </a:endParaRPr>
          </a:p>
          <a:p>
            <a:r>
              <a:rPr lang="en-US" dirty="0">
                <a:solidFill>
                  <a:schemeClr val="tx2"/>
                </a:solidFill>
                <a:latin typeface="Arial" panose="020B0604020202020204" pitchFamily="34" charset="0"/>
                <a:cs typeface="Arial" panose="020B0604020202020204" pitchFamily="34" charset="0"/>
              </a:rPr>
              <a:t>If do not get definite ruling or only a tentative ruling, party must either proffer evidence or contemporaneously object to the admitted evidence </a:t>
            </a:r>
          </a:p>
          <a:p>
            <a:pPr lvl="1"/>
            <a:r>
              <a:rPr lang="en-US" u="sng" dirty="0">
                <a:solidFill>
                  <a:schemeClr val="tx2"/>
                </a:solidFill>
                <a:latin typeface="Arial" panose="020B0604020202020204" pitchFamily="34" charset="0"/>
                <a:cs typeface="Arial" panose="020B0604020202020204" pitchFamily="34" charset="0"/>
              </a:rPr>
              <a:t>Brantley v. Snapper Power Equip., Inc.</a:t>
            </a:r>
            <a:r>
              <a:rPr lang="en-US" dirty="0">
                <a:solidFill>
                  <a:schemeClr val="tx2"/>
                </a:solidFill>
                <a:latin typeface="Arial" panose="020B0604020202020204" pitchFamily="34" charset="0"/>
                <a:cs typeface="Arial" panose="020B0604020202020204" pitchFamily="34" charset="0"/>
              </a:rPr>
              <a:t>, 665 So. 2d 241 (Fla. 3d DCA 1995).</a:t>
            </a:r>
          </a:p>
          <a:p>
            <a:pPr lvl="1"/>
            <a:r>
              <a:rPr lang="en-US" u="sng" dirty="0">
                <a:solidFill>
                  <a:schemeClr val="tx2"/>
                </a:solidFill>
                <a:latin typeface="Arial" panose="020B0604020202020204" pitchFamily="34" charset="0"/>
                <a:cs typeface="Arial" panose="020B0604020202020204" pitchFamily="34" charset="0"/>
              </a:rPr>
              <a:t>USAA Cas. Ins. Co. v. Allen</a:t>
            </a:r>
            <a:r>
              <a:rPr lang="en-US" dirty="0">
                <a:solidFill>
                  <a:schemeClr val="tx2"/>
                </a:solidFill>
                <a:latin typeface="Arial" panose="020B0604020202020204" pitchFamily="34" charset="0"/>
                <a:cs typeface="Arial" panose="020B0604020202020204" pitchFamily="34" charset="0"/>
              </a:rPr>
              <a:t>, 17 So. 3d 1270 (Fla. 4th DCA 2009).</a:t>
            </a:r>
          </a:p>
          <a:p>
            <a:pPr marL="0" indent="0" algn="just">
              <a:buNone/>
            </a:pPr>
            <a:endParaRPr lang="en-US" dirty="0">
              <a:solidFill>
                <a:srgbClr val="415A7F"/>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5227943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u="sng" dirty="0">
                <a:solidFill>
                  <a:schemeClr val="tx2"/>
                </a:solidFill>
                <a:latin typeface="Arial" panose="020B0604020202020204" pitchFamily="34" charset="0"/>
                <a:cs typeface="Arial" panose="020B0604020202020204" pitchFamily="34" charset="0"/>
              </a:rPr>
              <a:t>Jury Selection/Voir Dire</a:t>
            </a:r>
          </a:p>
        </p:txBody>
      </p:sp>
      <p:sp>
        <p:nvSpPr>
          <p:cNvPr id="3" name="Content Placeholder 2"/>
          <p:cNvSpPr>
            <a:spLocks noGrp="1"/>
          </p:cNvSpPr>
          <p:nvPr>
            <p:ph idx="1"/>
          </p:nvPr>
        </p:nvSpPr>
        <p:spPr>
          <a:xfrm>
            <a:off x="259307" y="1446663"/>
            <a:ext cx="11696131" cy="5605301"/>
          </a:xfrm>
        </p:spPr>
        <p:txBody>
          <a:bodyPr>
            <a:normAutofit/>
          </a:bodyPr>
          <a:lstStyle/>
          <a:p>
            <a:pPr algn="just"/>
            <a:r>
              <a:rPr lang="en-US" sz="3200" dirty="0">
                <a:solidFill>
                  <a:schemeClr val="tx2"/>
                </a:solidFill>
                <a:latin typeface="Arial" panose="020B0604020202020204" pitchFamily="34" charset="0"/>
                <a:cs typeface="Arial" panose="020B0604020202020204" pitchFamily="34" charset="0"/>
              </a:rPr>
              <a:t>Qualified Juror - One without bias or prejudice for or against the parties in the cause</a:t>
            </a:r>
          </a:p>
          <a:p>
            <a:pPr lvl="1" algn="just"/>
            <a:r>
              <a:rPr lang="en-US" sz="2800" dirty="0">
                <a:solidFill>
                  <a:schemeClr val="tx2"/>
                </a:solidFill>
                <a:latin typeface="Arial" panose="020B0604020202020204" pitchFamily="34" charset="0"/>
                <a:cs typeface="Arial" panose="020B0604020202020204" pitchFamily="34" charset="0"/>
              </a:rPr>
              <a:t>“The test for determining juror competency is whether the juror can lay aside any bias or prejudice and render his verdict solely upon the evidence presented and the instructions given to him by the court.”  </a:t>
            </a:r>
          </a:p>
          <a:p>
            <a:pPr lvl="2" algn="just"/>
            <a:r>
              <a:rPr lang="en-US" sz="2400" u="sng" dirty="0">
                <a:solidFill>
                  <a:schemeClr val="tx2"/>
                </a:solidFill>
                <a:latin typeface="Arial" panose="020B0604020202020204" pitchFamily="34" charset="0"/>
                <a:cs typeface="Arial" panose="020B0604020202020204" pitchFamily="34" charset="0"/>
              </a:rPr>
              <a:t>Lusk v. State</a:t>
            </a:r>
            <a:r>
              <a:rPr lang="en-US" sz="2400" dirty="0">
                <a:solidFill>
                  <a:schemeClr val="tx2"/>
                </a:solidFill>
                <a:latin typeface="Arial" panose="020B0604020202020204" pitchFamily="34" charset="0"/>
                <a:cs typeface="Arial" panose="020B0604020202020204" pitchFamily="34" charset="0"/>
              </a:rPr>
              <a:t>, 446 So. 2d 1038 (Fla. 1984).</a:t>
            </a:r>
          </a:p>
          <a:p>
            <a:pPr lvl="1" algn="just"/>
            <a:r>
              <a:rPr lang="en-US" sz="2800" dirty="0">
                <a:solidFill>
                  <a:schemeClr val="tx2"/>
                </a:solidFill>
                <a:latin typeface="Arial" panose="020B0604020202020204" pitchFamily="34" charset="0"/>
                <a:cs typeface="Arial" panose="020B0604020202020204" pitchFamily="34" charset="0"/>
              </a:rPr>
              <a:t>“However, this test does not require that a prospective juror be devoid of preconceived notions or opinions so long as the juror can lay aside preconceived notions or opinions and render a verdict based on the evidence in court.” </a:t>
            </a:r>
          </a:p>
          <a:p>
            <a:pPr lvl="2" algn="just"/>
            <a:r>
              <a:rPr lang="en-US" sz="2400" u="sng" dirty="0">
                <a:solidFill>
                  <a:schemeClr val="tx2"/>
                </a:solidFill>
                <a:latin typeface="Arial" panose="020B0604020202020204" pitchFamily="34" charset="0"/>
                <a:cs typeface="Arial" panose="020B0604020202020204" pitchFamily="34" charset="0"/>
              </a:rPr>
              <a:t>Embleton v. Senatus</a:t>
            </a:r>
            <a:r>
              <a:rPr lang="en-US" sz="2400" dirty="0">
                <a:solidFill>
                  <a:schemeClr val="tx2"/>
                </a:solidFill>
                <a:latin typeface="Arial" panose="020B0604020202020204" pitchFamily="34" charset="0"/>
                <a:cs typeface="Arial" panose="020B0604020202020204" pitchFamily="34" charset="0"/>
              </a:rPr>
              <a:t>, 993 So. 2d 593 (Fla. 4th DCA 2008). </a:t>
            </a:r>
            <a:endParaRPr lang="en-US" sz="1800" dirty="0">
              <a:solidFill>
                <a:schemeClr val="tx2"/>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95106877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u="sng" dirty="0">
                <a:solidFill>
                  <a:schemeClr val="tx2"/>
                </a:solidFill>
                <a:latin typeface="Arial" panose="020B0604020202020204" pitchFamily="34" charset="0"/>
                <a:cs typeface="Arial" panose="020B0604020202020204" pitchFamily="34" charset="0"/>
              </a:rPr>
              <a:t>Challenges for Cause </a:t>
            </a:r>
          </a:p>
        </p:txBody>
      </p:sp>
      <p:sp>
        <p:nvSpPr>
          <p:cNvPr id="3" name="Content Placeholder 2"/>
          <p:cNvSpPr>
            <a:spLocks noGrp="1"/>
          </p:cNvSpPr>
          <p:nvPr>
            <p:ph idx="1"/>
          </p:nvPr>
        </p:nvSpPr>
        <p:spPr>
          <a:xfrm>
            <a:off x="259307" y="1473958"/>
            <a:ext cx="11682483" cy="5578006"/>
          </a:xfrm>
        </p:spPr>
        <p:txBody>
          <a:bodyPr>
            <a:normAutofit/>
          </a:bodyPr>
          <a:lstStyle/>
          <a:p>
            <a:r>
              <a:rPr lang="en-US" dirty="0">
                <a:solidFill>
                  <a:schemeClr val="tx2"/>
                </a:solidFill>
                <a:latin typeface="Arial" panose="020B0604020202020204" pitchFamily="34" charset="0"/>
                <a:cs typeface="Arial" panose="020B0604020202020204" pitchFamily="34" charset="0"/>
              </a:rPr>
              <a:t>A juror must be excused for cause if any reasonable doubt exists as to whether the juror possesses an impartial state of mind.</a:t>
            </a:r>
            <a:r>
              <a:rPr lang="en-US" i="1" dirty="0">
                <a:solidFill>
                  <a:schemeClr val="tx2"/>
                </a:solidFill>
                <a:latin typeface="Arial" panose="020B0604020202020204" pitchFamily="34" charset="0"/>
                <a:cs typeface="Arial" panose="020B0604020202020204" pitchFamily="34" charset="0"/>
              </a:rPr>
              <a:t> </a:t>
            </a:r>
          </a:p>
          <a:p>
            <a:pPr lvl="1"/>
            <a:r>
              <a:rPr lang="en-US" u="sng" dirty="0">
                <a:solidFill>
                  <a:schemeClr val="tx2"/>
                </a:solidFill>
                <a:latin typeface="Arial" panose="020B0604020202020204" pitchFamily="34" charset="0"/>
                <a:cs typeface="Arial" panose="020B0604020202020204" pitchFamily="34" charset="0"/>
              </a:rPr>
              <a:t>Busby v. State</a:t>
            </a:r>
            <a:r>
              <a:rPr lang="en-US" dirty="0">
                <a:solidFill>
                  <a:schemeClr val="tx2"/>
                </a:solidFill>
                <a:latin typeface="Arial" panose="020B0604020202020204" pitchFamily="34" charset="0"/>
                <a:cs typeface="Arial" panose="020B0604020202020204" pitchFamily="34" charset="0"/>
              </a:rPr>
              <a:t>, 894 So. 2d 88 (Fla. 2004).</a:t>
            </a:r>
          </a:p>
          <a:p>
            <a:r>
              <a:rPr lang="en-US" dirty="0">
                <a:solidFill>
                  <a:schemeClr val="tx2"/>
                </a:solidFill>
                <a:latin typeface="Arial" panose="020B0604020202020204" pitchFamily="34" charset="0"/>
                <a:cs typeface="Arial" panose="020B0604020202020204" pitchFamily="34" charset="0"/>
              </a:rPr>
              <a:t>However, “[i]f the juror declares and the court determines that the juror ‘can render an impartial verdict according to the evidence,’ a challenge for cause should not be granted.” </a:t>
            </a:r>
          </a:p>
          <a:p>
            <a:pPr lvl="1"/>
            <a:r>
              <a:rPr lang="en-US" u="sng" dirty="0">
                <a:solidFill>
                  <a:schemeClr val="tx2"/>
                </a:solidFill>
                <a:latin typeface="Arial" panose="020B0604020202020204" pitchFamily="34" charset="0"/>
                <a:cs typeface="Arial" panose="020B0604020202020204" pitchFamily="34" charset="0"/>
              </a:rPr>
              <a:t>Dorsey v. Reddy</a:t>
            </a:r>
            <a:r>
              <a:rPr lang="en-US" dirty="0">
                <a:solidFill>
                  <a:schemeClr val="tx2"/>
                </a:solidFill>
                <a:latin typeface="Arial" panose="020B0604020202020204" pitchFamily="34" charset="0"/>
                <a:cs typeface="Arial" panose="020B0604020202020204" pitchFamily="34" charset="0"/>
              </a:rPr>
              <a:t>, 931 So. 2d 259 (Fla. 5th DCA 2006) </a:t>
            </a:r>
          </a:p>
          <a:p>
            <a:r>
              <a:rPr lang="en-US" dirty="0">
                <a:solidFill>
                  <a:schemeClr val="tx2"/>
                </a:solidFill>
                <a:latin typeface="Arial" panose="020B0604020202020204" pitchFamily="34" charset="0"/>
                <a:cs typeface="Arial" panose="020B0604020202020204" pitchFamily="34" charset="0"/>
              </a:rPr>
              <a:t>If the juror expresses strong personal feelings about personal injury lawsuits, court should excuse the juror if there are reasonable doubts as to impartiality </a:t>
            </a:r>
          </a:p>
          <a:p>
            <a:pPr lvl="1"/>
            <a:r>
              <a:rPr lang="en-US" u="sng" dirty="0">
                <a:solidFill>
                  <a:schemeClr val="tx2"/>
                </a:solidFill>
                <a:latin typeface="Arial" panose="020B0604020202020204" pitchFamily="34" charset="0"/>
                <a:cs typeface="Arial" panose="020B0604020202020204" pitchFamily="34" charset="0"/>
              </a:rPr>
              <a:t>Nash v. Gen. Motors Corp.</a:t>
            </a:r>
            <a:r>
              <a:rPr lang="en-US" dirty="0">
                <a:solidFill>
                  <a:schemeClr val="tx2"/>
                </a:solidFill>
                <a:latin typeface="Arial" panose="020B0604020202020204" pitchFamily="34" charset="0"/>
                <a:cs typeface="Arial" panose="020B0604020202020204" pitchFamily="34" charset="0"/>
              </a:rPr>
              <a:t>, 734 So. 2d 437 (Fla. 3d DCA 1999).</a:t>
            </a:r>
          </a:p>
          <a:p>
            <a:pPr lvl="1"/>
            <a:r>
              <a:rPr lang="en-US" u="sng" dirty="0">
                <a:solidFill>
                  <a:schemeClr val="tx2"/>
                </a:solidFill>
                <a:latin typeface="Arial" panose="020B0604020202020204" pitchFamily="34" charset="0"/>
                <a:cs typeface="Arial" panose="020B0604020202020204" pitchFamily="34" charset="0"/>
              </a:rPr>
              <a:t>Goldenberg v. Regional Import and Export Trucking Co., Inc.</a:t>
            </a:r>
            <a:r>
              <a:rPr lang="en-US" dirty="0">
                <a:solidFill>
                  <a:schemeClr val="tx2"/>
                </a:solidFill>
                <a:latin typeface="Arial" panose="020B0604020202020204" pitchFamily="34" charset="0"/>
                <a:cs typeface="Arial" panose="020B0604020202020204" pitchFamily="34" charset="0"/>
              </a:rPr>
              <a:t>, 674 So. 2d 761 (Fla. 4th DCA 1996). </a:t>
            </a:r>
          </a:p>
          <a:p>
            <a:pPr algn="just"/>
            <a:endParaRPr lang="en-US" dirty="0">
              <a:solidFill>
                <a:srgbClr val="415A7F"/>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49318296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u="sng" dirty="0">
                <a:solidFill>
                  <a:schemeClr val="tx2"/>
                </a:solidFill>
                <a:latin typeface="Arial" panose="020B0604020202020204" pitchFamily="34" charset="0"/>
                <a:cs typeface="Arial" panose="020B0604020202020204" pitchFamily="34" charset="0"/>
              </a:rPr>
              <a:t>Challenges for Cause </a:t>
            </a:r>
          </a:p>
        </p:txBody>
      </p:sp>
      <p:sp>
        <p:nvSpPr>
          <p:cNvPr id="3" name="Content Placeholder 2"/>
          <p:cNvSpPr>
            <a:spLocks noGrp="1"/>
          </p:cNvSpPr>
          <p:nvPr>
            <p:ph idx="1"/>
          </p:nvPr>
        </p:nvSpPr>
        <p:spPr>
          <a:xfrm>
            <a:off x="259307" y="1473958"/>
            <a:ext cx="11682483" cy="5578006"/>
          </a:xfrm>
        </p:spPr>
        <p:txBody>
          <a:bodyPr>
            <a:normAutofit/>
          </a:bodyPr>
          <a:lstStyle/>
          <a:p>
            <a:r>
              <a:rPr lang="en-US" dirty="0">
                <a:solidFill>
                  <a:schemeClr val="tx2"/>
                </a:solidFill>
                <a:latin typeface="Arial" panose="020B0604020202020204" pitchFamily="34" charset="0"/>
                <a:cs typeface="Arial" panose="020B0604020202020204" pitchFamily="34" charset="0"/>
              </a:rPr>
              <a:t>Rehabilitation - Florida law allows the rehabilitation </a:t>
            </a:r>
          </a:p>
          <a:p>
            <a:pPr lvl="1"/>
            <a:r>
              <a:rPr lang="en-US" u="sng" dirty="0">
                <a:solidFill>
                  <a:schemeClr val="tx2"/>
                </a:solidFill>
                <a:latin typeface="Arial" panose="020B0604020202020204" pitchFamily="34" charset="0"/>
                <a:cs typeface="Arial" panose="020B0604020202020204" pitchFamily="34" charset="0"/>
              </a:rPr>
              <a:t>Rimes v. State</a:t>
            </a:r>
            <a:r>
              <a:rPr lang="en-US" dirty="0">
                <a:solidFill>
                  <a:schemeClr val="tx2"/>
                </a:solidFill>
                <a:latin typeface="Arial" panose="020B0604020202020204" pitchFamily="34" charset="0"/>
                <a:cs typeface="Arial" panose="020B0604020202020204" pitchFamily="34" charset="0"/>
              </a:rPr>
              <a:t>, 993 So. 2d 1132 (Fla. 5th DCA 2008).</a:t>
            </a:r>
          </a:p>
          <a:p>
            <a:pPr lvl="1"/>
            <a:r>
              <a:rPr lang="en-US" u="sng" dirty="0">
                <a:solidFill>
                  <a:schemeClr val="tx2"/>
                </a:solidFill>
                <a:latin typeface="Arial" panose="020B0604020202020204" pitchFamily="34" charset="0"/>
                <a:cs typeface="Arial" panose="020B0604020202020204" pitchFamily="34" charset="0"/>
              </a:rPr>
              <a:t>Matarranz v. State</a:t>
            </a:r>
            <a:r>
              <a:rPr lang="en-US" dirty="0">
                <a:solidFill>
                  <a:schemeClr val="tx2"/>
                </a:solidFill>
                <a:latin typeface="Arial" panose="020B0604020202020204" pitchFamily="34" charset="0"/>
                <a:cs typeface="Arial" panose="020B0604020202020204" pitchFamily="34" charset="0"/>
              </a:rPr>
              <a:t>, 133 So. 3d 473 (Fla. 2013) (“Concerns that stem from misinformation and confusion concerning the law or process are ripe for discussion and redress through rehabilitation.”).  </a:t>
            </a:r>
          </a:p>
          <a:p>
            <a:pPr lvl="1"/>
            <a:r>
              <a:rPr lang="en-US" u="sng" dirty="0">
                <a:solidFill>
                  <a:schemeClr val="tx2"/>
                </a:solidFill>
                <a:latin typeface="Arial" panose="020B0604020202020204" pitchFamily="34" charset="0"/>
                <a:cs typeface="Arial" panose="020B0604020202020204" pitchFamily="34" charset="0"/>
              </a:rPr>
              <a:t>Disla v. Blanco</a:t>
            </a:r>
            <a:r>
              <a:rPr lang="en-US" dirty="0">
                <a:solidFill>
                  <a:schemeClr val="tx2"/>
                </a:solidFill>
                <a:latin typeface="Arial" panose="020B0604020202020204" pitchFamily="34" charset="0"/>
                <a:cs typeface="Arial" panose="020B0604020202020204" pitchFamily="34" charset="0"/>
              </a:rPr>
              <a:t>, 129 So. 3d 398 (Fla. 4th DCA 2013).</a:t>
            </a:r>
          </a:p>
          <a:p>
            <a:pPr lvl="1"/>
            <a:r>
              <a:rPr lang="en-US" u="sng" dirty="0">
                <a:solidFill>
                  <a:schemeClr val="tx2"/>
                </a:solidFill>
                <a:latin typeface="Arial" panose="020B0604020202020204" pitchFamily="34" charset="0"/>
                <a:cs typeface="Arial" panose="020B0604020202020204" pitchFamily="34" charset="0"/>
              </a:rPr>
              <a:t>Link v. Wolpowitz</a:t>
            </a:r>
            <a:r>
              <a:rPr lang="en-US" dirty="0">
                <a:solidFill>
                  <a:schemeClr val="tx2"/>
                </a:solidFill>
                <a:latin typeface="Arial" panose="020B0604020202020204" pitchFamily="34" charset="0"/>
                <a:cs typeface="Arial" panose="020B0604020202020204" pitchFamily="34" charset="0"/>
              </a:rPr>
              <a:t>, 662 So. 2d 426 (Fla. 4th DCA 1995). </a:t>
            </a:r>
          </a:p>
          <a:p>
            <a:pPr lvl="1"/>
            <a:r>
              <a:rPr lang="en-US" u="sng" dirty="0">
                <a:solidFill>
                  <a:schemeClr val="tx2"/>
                </a:solidFill>
                <a:latin typeface="Arial" panose="020B0604020202020204" pitchFamily="34" charset="0"/>
                <a:cs typeface="Arial" panose="020B0604020202020204" pitchFamily="34" charset="0"/>
              </a:rPr>
              <a:t>Fazzolari v. City of West Palm Beach</a:t>
            </a:r>
            <a:r>
              <a:rPr lang="en-US" dirty="0">
                <a:solidFill>
                  <a:schemeClr val="tx2"/>
                </a:solidFill>
                <a:latin typeface="Arial" panose="020B0604020202020204" pitchFamily="34" charset="0"/>
                <a:cs typeface="Arial" panose="020B0604020202020204" pitchFamily="34" charset="0"/>
              </a:rPr>
              <a:t>, 608 So. 2d 927 (Fla. 4th DCA 1992) (ruling that jurors who had negative feelings about personal injury law suits were not required to be excused for cause where they could set aside such feelings). </a:t>
            </a:r>
          </a:p>
          <a:p>
            <a:r>
              <a:rPr lang="en-US" dirty="0">
                <a:solidFill>
                  <a:schemeClr val="tx2"/>
                </a:solidFill>
                <a:latin typeface="Arial" panose="020B0604020202020204" pitchFamily="34" charset="0"/>
                <a:cs typeface="Arial" panose="020B0604020202020204" pitchFamily="34" charset="0"/>
              </a:rPr>
              <a:t>All doubts should be resolved in excusing the juror</a:t>
            </a:r>
          </a:p>
          <a:p>
            <a:pPr lvl="1"/>
            <a:r>
              <a:rPr lang="en-US" u="sng" dirty="0">
                <a:solidFill>
                  <a:schemeClr val="tx2"/>
                </a:solidFill>
                <a:latin typeface="Arial" panose="020B0604020202020204" pitchFamily="34" charset="0"/>
                <a:cs typeface="Arial" panose="020B0604020202020204" pitchFamily="34" charset="0"/>
              </a:rPr>
              <a:t>Williams v. State</a:t>
            </a:r>
            <a:r>
              <a:rPr lang="en-US" dirty="0">
                <a:solidFill>
                  <a:schemeClr val="tx2"/>
                </a:solidFill>
                <a:latin typeface="Arial" panose="020B0604020202020204" pitchFamily="34" charset="0"/>
                <a:cs typeface="Arial" panose="020B0604020202020204" pitchFamily="34" charset="0"/>
              </a:rPr>
              <a:t>, 638 So. 2d 976 (Fla. 4th DCA 1994).</a:t>
            </a:r>
            <a:endParaRPr lang="en-US" u="sng" dirty="0">
              <a:solidFill>
                <a:schemeClr val="tx2"/>
              </a:solidFill>
              <a:latin typeface="Arial" panose="020B0604020202020204" pitchFamily="34" charset="0"/>
              <a:cs typeface="Arial" panose="020B0604020202020204" pitchFamily="34" charset="0"/>
            </a:endParaRPr>
          </a:p>
          <a:p>
            <a:pPr algn="just"/>
            <a:endParaRPr lang="en-US" dirty="0">
              <a:solidFill>
                <a:srgbClr val="415A7F"/>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895533697"/>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u="sng" dirty="0">
                <a:solidFill>
                  <a:schemeClr val="tx2"/>
                </a:solidFill>
                <a:latin typeface="Arial" panose="020B0604020202020204" pitchFamily="34" charset="0"/>
                <a:cs typeface="Arial" panose="020B0604020202020204" pitchFamily="34" charset="0"/>
              </a:rPr>
              <a:t>Challenges for Cause </a:t>
            </a:r>
          </a:p>
        </p:txBody>
      </p:sp>
      <p:sp>
        <p:nvSpPr>
          <p:cNvPr id="3" name="Content Placeholder 2"/>
          <p:cNvSpPr>
            <a:spLocks noGrp="1"/>
          </p:cNvSpPr>
          <p:nvPr>
            <p:ph idx="1"/>
          </p:nvPr>
        </p:nvSpPr>
        <p:spPr>
          <a:xfrm>
            <a:off x="259307" y="1473958"/>
            <a:ext cx="11682483" cy="5578006"/>
          </a:xfrm>
        </p:spPr>
        <p:txBody>
          <a:bodyPr>
            <a:normAutofit/>
          </a:bodyPr>
          <a:lstStyle/>
          <a:p>
            <a:r>
              <a:rPr lang="en-US" dirty="0">
                <a:solidFill>
                  <a:schemeClr val="tx2"/>
                </a:solidFill>
                <a:latin typeface="Arial" panose="020B0604020202020204" pitchFamily="34" charset="0"/>
                <a:cs typeface="Arial" panose="020B0604020202020204" pitchFamily="34" charset="0"/>
              </a:rPr>
              <a:t>How to preserve denial of challenge for cause</a:t>
            </a:r>
          </a:p>
          <a:p>
            <a:pPr lvl="1"/>
            <a:r>
              <a:rPr lang="en-US" dirty="0">
                <a:solidFill>
                  <a:schemeClr val="tx2"/>
                </a:solidFill>
                <a:latin typeface="Arial" panose="020B0604020202020204" pitchFamily="34" charset="0"/>
                <a:cs typeface="Arial" panose="020B0604020202020204" pitchFamily="34" charset="0"/>
              </a:rPr>
              <a:t>Exhaust all remaining peremptory challenges; </a:t>
            </a:r>
          </a:p>
          <a:p>
            <a:pPr lvl="1"/>
            <a:r>
              <a:rPr lang="en-US" dirty="0">
                <a:solidFill>
                  <a:schemeClr val="tx2"/>
                </a:solidFill>
                <a:latin typeface="Arial" panose="020B0604020202020204" pitchFamily="34" charset="0"/>
                <a:cs typeface="Arial" panose="020B0604020202020204" pitchFamily="34" charset="0"/>
              </a:rPr>
              <a:t>Request additional peremptory challenges (which are then denied); </a:t>
            </a:r>
          </a:p>
          <a:p>
            <a:pPr lvl="1"/>
            <a:r>
              <a:rPr lang="en-US" dirty="0">
                <a:solidFill>
                  <a:schemeClr val="tx2"/>
                </a:solidFill>
                <a:latin typeface="Arial" panose="020B0604020202020204" pitchFamily="34" charset="0"/>
                <a:cs typeface="Arial" panose="020B0604020202020204" pitchFamily="34" charset="0"/>
              </a:rPr>
              <a:t>And identify specific jurors whom the party would have struck peremptorily if possible, but who ultimately served on the jury after being challenged for cause. </a:t>
            </a:r>
          </a:p>
          <a:p>
            <a:pPr lvl="2"/>
            <a:r>
              <a:rPr lang="en-US" u="sng" dirty="0">
                <a:solidFill>
                  <a:schemeClr val="tx2"/>
                </a:solidFill>
                <a:latin typeface="Arial" panose="020B0604020202020204" pitchFamily="34" charset="0"/>
                <a:cs typeface="Arial" panose="020B0604020202020204" pitchFamily="34" charset="0"/>
              </a:rPr>
              <a:t>Busby v. State</a:t>
            </a:r>
            <a:r>
              <a:rPr lang="en-US" dirty="0">
                <a:solidFill>
                  <a:schemeClr val="tx2"/>
                </a:solidFill>
                <a:latin typeface="Arial" panose="020B0604020202020204" pitchFamily="34" charset="0"/>
                <a:cs typeface="Arial" panose="020B0604020202020204" pitchFamily="34" charset="0"/>
              </a:rPr>
              <a:t>, 894 So. 2d 88, 96-97 (Fla. 2004)</a:t>
            </a:r>
          </a:p>
          <a:p>
            <a:pPr lvl="2"/>
            <a:r>
              <a:rPr lang="en-US" u="sng" dirty="0">
                <a:solidFill>
                  <a:schemeClr val="tx2"/>
                </a:solidFill>
                <a:latin typeface="Arial" panose="020B0604020202020204" pitchFamily="34" charset="0"/>
                <a:cs typeface="Arial" panose="020B0604020202020204" pitchFamily="34" charset="0"/>
              </a:rPr>
              <a:t>Trotter v. State</a:t>
            </a:r>
            <a:r>
              <a:rPr lang="en-US" dirty="0">
                <a:solidFill>
                  <a:schemeClr val="tx2"/>
                </a:solidFill>
                <a:latin typeface="Arial" panose="020B0604020202020204" pitchFamily="34" charset="0"/>
                <a:cs typeface="Arial" panose="020B0604020202020204" pitchFamily="34" charset="0"/>
              </a:rPr>
              <a:t>, 576 So. 2d 691, 693 (Fla. 1990).  </a:t>
            </a:r>
          </a:p>
          <a:p>
            <a:r>
              <a:rPr lang="en-US" dirty="0">
                <a:solidFill>
                  <a:schemeClr val="tx2"/>
                </a:solidFill>
                <a:latin typeface="Arial" panose="020B0604020202020204" pitchFamily="34" charset="0"/>
                <a:cs typeface="Arial" panose="020B0604020202020204" pitchFamily="34" charset="0"/>
              </a:rPr>
              <a:t>The specific basis for challenging the juror in question must be raised during voir dire. If the basis is not raised, it is not preserved for appeal.</a:t>
            </a:r>
          </a:p>
          <a:p>
            <a:pPr lvl="1"/>
            <a:r>
              <a:rPr lang="en-US" u="sng" dirty="0">
                <a:solidFill>
                  <a:schemeClr val="tx2"/>
                </a:solidFill>
                <a:latin typeface="Arial" panose="020B0604020202020204" pitchFamily="34" charset="0"/>
                <a:cs typeface="Arial" panose="020B0604020202020204" pitchFamily="34" charset="0"/>
              </a:rPr>
              <a:t>Embleton v. Senatus</a:t>
            </a:r>
            <a:r>
              <a:rPr lang="en-US" dirty="0">
                <a:solidFill>
                  <a:schemeClr val="tx2"/>
                </a:solidFill>
                <a:latin typeface="Arial" panose="020B0604020202020204" pitchFamily="34" charset="0"/>
                <a:cs typeface="Arial" panose="020B0604020202020204" pitchFamily="34" charset="0"/>
              </a:rPr>
              <a:t>, 993 So 2d. 593 (Fla. 4th DCA 2008).</a:t>
            </a:r>
          </a:p>
          <a:p>
            <a:pPr lvl="2"/>
            <a:endParaRPr lang="en-US" sz="2800" dirty="0">
              <a:latin typeface="Arial" panose="020B0604020202020204" pitchFamily="34" charset="0"/>
              <a:cs typeface="Arial" panose="020B0604020202020204" pitchFamily="34" charset="0"/>
            </a:endParaRPr>
          </a:p>
          <a:p>
            <a:pPr algn="just"/>
            <a:endParaRPr lang="en-US" dirty="0">
              <a:solidFill>
                <a:srgbClr val="415A7F"/>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511921793"/>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u="sng" dirty="0">
                <a:solidFill>
                  <a:schemeClr val="tx2"/>
                </a:solidFill>
                <a:latin typeface="Arial" panose="020B0604020202020204" pitchFamily="34" charset="0"/>
                <a:cs typeface="Arial" panose="020B0604020202020204" pitchFamily="34" charset="0"/>
              </a:rPr>
              <a:t>Challenges for Cause </a:t>
            </a:r>
          </a:p>
        </p:txBody>
      </p:sp>
      <p:sp>
        <p:nvSpPr>
          <p:cNvPr id="3" name="Content Placeholder 2"/>
          <p:cNvSpPr>
            <a:spLocks noGrp="1"/>
          </p:cNvSpPr>
          <p:nvPr>
            <p:ph idx="1"/>
          </p:nvPr>
        </p:nvSpPr>
        <p:spPr>
          <a:xfrm>
            <a:off x="259307" y="1473958"/>
            <a:ext cx="11682483" cy="5578006"/>
          </a:xfrm>
        </p:spPr>
        <p:txBody>
          <a:bodyPr>
            <a:normAutofit/>
          </a:bodyPr>
          <a:lstStyle/>
          <a:p>
            <a:r>
              <a:rPr lang="en-US" sz="3600" dirty="0">
                <a:solidFill>
                  <a:schemeClr val="tx2"/>
                </a:solidFill>
                <a:latin typeface="Arial" panose="020B0604020202020204" pitchFamily="34" charset="0"/>
                <a:cs typeface="Arial" panose="020B0604020202020204" pitchFamily="34" charset="0"/>
              </a:rPr>
              <a:t>Additionally – objecting party must renew objection before the jury is sworn </a:t>
            </a:r>
          </a:p>
          <a:p>
            <a:pPr lvl="1"/>
            <a:r>
              <a:rPr lang="en-US" sz="3200" dirty="0">
                <a:solidFill>
                  <a:schemeClr val="tx2"/>
                </a:solidFill>
                <a:latin typeface="Arial" panose="020B0604020202020204" pitchFamily="34" charset="0"/>
                <a:cs typeface="Arial" panose="020B0604020202020204" pitchFamily="34" charset="0"/>
              </a:rPr>
              <a:t>If fail to do so, the appellate court will presume that the objecting party abandoned its objection and is satisfied with the selected jury.  </a:t>
            </a:r>
          </a:p>
          <a:p>
            <a:pPr lvl="2" algn="just"/>
            <a:r>
              <a:rPr lang="en-US" sz="2400" u="sng" dirty="0">
                <a:solidFill>
                  <a:schemeClr val="tx2"/>
                </a:solidFill>
                <a:latin typeface="Arial" panose="020B0604020202020204" pitchFamily="34" charset="0"/>
                <a:cs typeface="Arial" panose="020B0604020202020204" pitchFamily="34" charset="0"/>
              </a:rPr>
              <a:t>Carratelli v. State</a:t>
            </a:r>
            <a:r>
              <a:rPr lang="en-US" sz="2400" dirty="0">
                <a:solidFill>
                  <a:schemeClr val="tx2"/>
                </a:solidFill>
                <a:latin typeface="Arial" panose="020B0604020202020204" pitchFamily="34" charset="0"/>
                <a:cs typeface="Arial" panose="020B0604020202020204" pitchFamily="34" charset="0"/>
              </a:rPr>
              <a:t>, 961 So. 2d 312 (Fla. 2007). </a:t>
            </a:r>
          </a:p>
          <a:p>
            <a:pPr algn="just"/>
            <a:endParaRPr lang="en-US" dirty="0">
              <a:solidFill>
                <a:srgbClr val="415A7F"/>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611496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6000" b="1" u="sng" dirty="0">
                <a:solidFill>
                  <a:schemeClr val="tx2"/>
                </a:solidFill>
                <a:latin typeface="Arial" panose="020B0604020202020204" pitchFamily="34" charset="0"/>
                <a:cs typeface="Arial" panose="020B0604020202020204" pitchFamily="34" charset="0"/>
              </a:rPr>
              <a:t>ROADMAP</a:t>
            </a:r>
          </a:p>
        </p:txBody>
      </p:sp>
      <p:sp>
        <p:nvSpPr>
          <p:cNvPr id="3" name="Content Placeholder 2"/>
          <p:cNvSpPr>
            <a:spLocks noGrp="1"/>
          </p:cNvSpPr>
          <p:nvPr>
            <p:ph idx="1"/>
          </p:nvPr>
        </p:nvSpPr>
        <p:spPr>
          <a:xfrm>
            <a:off x="682579" y="1844097"/>
            <a:ext cx="10805375" cy="4351338"/>
          </a:xfrm>
        </p:spPr>
        <p:txBody>
          <a:bodyPr>
            <a:normAutofit lnSpcReduction="10000"/>
          </a:bodyPr>
          <a:lstStyle/>
          <a:p>
            <a:pPr algn="just"/>
            <a:r>
              <a:rPr lang="en-US" sz="3600" b="1" dirty="0">
                <a:solidFill>
                  <a:schemeClr val="tx2"/>
                </a:solidFill>
                <a:latin typeface="Arial" panose="020B0604020202020204" pitchFamily="34" charset="0"/>
                <a:cs typeface="Arial" panose="020B0604020202020204" pitchFamily="34" charset="0"/>
              </a:rPr>
              <a:t>Pretrial </a:t>
            </a:r>
          </a:p>
          <a:p>
            <a:pPr lvl="1" algn="just"/>
            <a:r>
              <a:rPr lang="en-US" sz="3200" dirty="0">
                <a:solidFill>
                  <a:schemeClr val="tx2"/>
                </a:solidFill>
                <a:latin typeface="Arial" panose="020B0604020202020204" pitchFamily="34" charset="0"/>
                <a:cs typeface="Arial" panose="020B0604020202020204" pitchFamily="34" charset="0"/>
              </a:rPr>
              <a:t>Discovery Issues </a:t>
            </a:r>
          </a:p>
          <a:p>
            <a:pPr lvl="2" algn="just"/>
            <a:r>
              <a:rPr lang="en-US" sz="2800" dirty="0">
                <a:solidFill>
                  <a:schemeClr val="tx2"/>
                </a:solidFill>
                <a:latin typeface="Arial" panose="020B0604020202020204" pitchFamily="34" charset="0"/>
                <a:cs typeface="Arial" panose="020B0604020202020204" pitchFamily="34" charset="0"/>
              </a:rPr>
              <a:t>Compelled disclosure of cat-out-of-bag material </a:t>
            </a:r>
          </a:p>
          <a:p>
            <a:pPr lvl="2" algn="just"/>
            <a:r>
              <a:rPr lang="en-US" sz="2800" dirty="0" smtClean="0">
                <a:solidFill>
                  <a:schemeClr val="tx2"/>
                </a:solidFill>
                <a:latin typeface="Arial" panose="020B0604020202020204" pitchFamily="34" charset="0"/>
                <a:cs typeface="Arial" panose="020B0604020202020204" pitchFamily="34" charset="0"/>
              </a:rPr>
              <a:t>Compelled </a:t>
            </a:r>
            <a:r>
              <a:rPr lang="en-US" sz="2800" dirty="0">
                <a:solidFill>
                  <a:schemeClr val="tx2"/>
                </a:solidFill>
                <a:latin typeface="Arial" panose="020B0604020202020204" pitchFamily="34" charset="0"/>
                <a:cs typeface="Arial" panose="020B0604020202020204" pitchFamily="34" charset="0"/>
              </a:rPr>
              <a:t>production of documents </a:t>
            </a:r>
          </a:p>
          <a:p>
            <a:pPr lvl="1" algn="just"/>
            <a:r>
              <a:rPr lang="en-US" sz="3200" dirty="0">
                <a:solidFill>
                  <a:schemeClr val="tx2"/>
                </a:solidFill>
                <a:latin typeface="Arial" panose="020B0604020202020204" pitchFamily="34" charset="0"/>
                <a:cs typeface="Arial" panose="020B0604020202020204" pitchFamily="34" charset="0"/>
              </a:rPr>
              <a:t>Amendment to Add Punitive Damages</a:t>
            </a:r>
          </a:p>
          <a:p>
            <a:pPr lvl="1" algn="just"/>
            <a:r>
              <a:rPr lang="en-US" sz="3200" dirty="0">
                <a:solidFill>
                  <a:schemeClr val="tx2"/>
                </a:solidFill>
                <a:latin typeface="Arial" panose="020B0604020202020204" pitchFamily="34" charset="0"/>
                <a:cs typeface="Arial" panose="020B0604020202020204" pitchFamily="34" charset="0"/>
              </a:rPr>
              <a:t>Disqualification of Judges</a:t>
            </a:r>
          </a:p>
          <a:p>
            <a:pPr lvl="1" algn="just"/>
            <a:r>
              <a:rPr lang="en-US" sz="3200" dirty="0">
                <a:solidFill>
                  <a:schemeClr val="tx2"/>
                </a:solidFill>
                <a:latin typeface="Arial" panose="020B0604020202020204" pitchFamily="34" charset="0"/>
                <a:cs typeface="Arial" panose="020B0604020202020204" pitchFamily="34" charset="0"/>
              </a:rPr>
              <a:t>Disqualification of Opposing Counsel </a:t>
            </a:r>
          </a:p>
          <a:p>
            <a:pPr algn="just"/>
            <a:r>
              <a:rPr lang="en-US" sz="3600" dirty="0">
                <a:solidFill>
                  <a:schemeClr val="tx2"/>
                </a:solidFill>
                <a:latin typeface="Arial" panose="020B0604020202020204" pitchFamily="34" charset="0"/>
                <a:cs typeface="Arial" panose="020B0604020202020204" pitchFamily="34" charset="0"/>
              </a:rPr>
              <a:t> </a:t>
            </a:r>
            <a:r>
              <a:rPr lang="en-US" sz="3600" b="1" dirty="0">
                <a:solidFill>
                  <a:schemeClr val="tx2"/>
                </a:solidFill>
                <a:latin typeface="Arial" panose="020B0604020202020204" pitchFamily="34" charset="0"/>
                <a:cs typeface="Arial" panose="020B0604020202020204" pitchFamily="34" charset="0"/>
              </a:rPr>
              <a:t>Trial </a:t>
            </a:r>
          </a:p>
          <a:p>
            <a:pPr lvl="1" algn="just"/>
            <a:r>
              <a:rPr lang="en-US" sz="3200" dirty="0">
                <a:solidFill>
                  <a:schemeClr val="tx2"/>
                </a:solidFill>
                <a:latin typeface="Arial" panose="020B0604020202020204" pitchFamily="34" charset="0"/>
                <a:cs typeface="Arial" panose="020B0604020202020204" pitchFamily="34" charset="0"/>
              </a:rPr>
              <a:t>Preservation of Error </a:t>
            </a:r>
          </a:p>
        </p:txBody>
      </p:sp>
    </p:spTree>
    <p:extLst>
      <p:ext uri="{BB962C8B-B14F-4D97-AF65-F5344CB8AC3E}">
        <p14:creationId xmlns:p14="http://schemas.microsoft.com/office/powerpoint/2010/main" val="1840992032"/>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307" y="324183"/>
            <a:ext cx="11813631" cy="1325563"/>
          </a:xfrm>
        </p:spPr>
        <p:txBody>
          <a:bodyPr/>
          <a:lstStyle/>
          <a:p>
            <a:pPr algn="ctr"/>
            <a:r>
              <a:rPr lang="en-US" b="1" u="sng" dirty="0" err="1">
                <a:solidFill>
                  <a:schemeClr val="tx2"/>
                </a:solidFill>
                <a:latin typeface="Arial" panose="020B0604020202020204" pitchFamily="34" charset="0"/>
                <a:cs typeface="Arial" panose="020B0604020202020204" pitchFamily="34" charset="0"/>
              </a:rPr>
              <a:t>Preemptories</a:t>
            </a:r>
            <a:r>
              <a:rPr lang="en-US" b="1" u="sng" dirty="0">
                <a:solidFill>
                  <a:schemeClr val="tx2"/>
                </a:solidFill>
                <a:latin typeface="Arial" panose="020B0604020202020204" pitchFamily="34" charset="0"/>
                <a:cs typeface="Arial" panose="020B0604020202020204" pitchFamily="34" charset="0"/>
              </a:rPr>
              <a:t> and Racial Objections </a:t>
            </a:r>
          </a:p>
        </p:txBody>
      </p:sp>
      <p:sp>
        <p:nvSpPr>
          <p:cNvPr id="3" name="Content Placeholder 2"/>
          <p:cNvSpPr>
            <a:spLocks noGrp="1"/>
          </p:cNvSpPr>
          <p:nvPr>
            <p:ph idx="1"/>
          </p:nvPr>
        </p:nvSpPr>
        <p:spPr>
          <a:xfrm>
            <a:off x="259307" y="1471613"/>
            <a:ext cx="11682483" cy="5580351"/>
          </a:xfrm>
        </p:spPr>
        <p:txBody>
          <a:bodyPr>
            <a:normAutofit/>
          </a:bodyPr>
          <a:lstStyle/>
          <a:p>
            <a:r>
              <a:rPr lang="en-US" sz="3600" dirty="0">
                <a:solidFill>
                  <a:schemeClr val="tx2"/>
                </a:solidFill>
                <a:latin typeface="Arial" panose="020B0604020202020204" pitchFamily="34" charset="0"/>
                <a:cs typeface="Arial" panose="020B0604020202020204" pitchFamily="34" charset="0"/>
              </a:rPr>
              <a:t>Party objecting to peremptory challenge on racial grounds must: </a:t>
            </a:r>
          </a:p>
          <a:p>
            <a:pPr lvl="1"/>
            <a:r>
              <a:rPr lang="en-US" sz="3200" dirty="0">
                <a:solidFill>
                  <a:schemeClr val="tx2"/>
                </a:solidFill>
                <a:latin typeface="Arial" panose="020B0604020202020204" pitchFamily="34" charset="0"/>
                <a:cs typeface="Arial" panose="020B0604020202020204" pitchFamily="34" charset="0"/>
              </a:rPr>
              <a:t>Make a timely objection; </a:t>
            </a:r>
          </a:p>
          <a:p>
            <a:pPr lvl="1"/>
            <a:r>
              <a:rPr lang="en-US" sz="3200" dirty="0">
                <a:solidFill>
                  <a:schemeClr val="tx2"/>
                </a:solidFill>
                <a:latin typeface="Arial" panose="020B0604020202020204" pitchFamily="34" charset="0"/>
                <a:cs typeface="Arial" panose="020B0604020202020204" pitchFamily="34" charset="0"/>
              </a:rPr>
              <a:t>Show that the venireperson is a member of a distinct racial group; and </a:t>
            </a:r>
          </a:p>
          <a:p>
            <a:pPr lvl="1"/>
            <a:r>
              <a:rPr lang="en-US" sz="3200" dirty="0">
                <a:solidFill>
                  <a:schemeClr val="tx2"/>
                </a:solidFill>
                <a:latin typeface="Arial" panose="020B0604020202020204" pitchFamily="34" charset="0"/>
                <a:cs typeface="Arial" panose="020B0604020202020204" pitchFamily="34" charset="0"/>
              </a:rPr>
              <a:t>Request that the trial court ask the striking party its reason for the strike. </a:t>
            </a:r>
          </a:p>
          <a:p>
            <a:pPr lvl="2"/>
            <a:r>
              <a:rPr lang="en-US" sz="2800" u="sng" dirty="0">
                <a:solidFill>
                  <a:schemeClr val="tx2"/>
                </a:solidFill>
                <a:latin typeface="Arial" panose="020B0604020202020204" pitchFamily="34" charset="0"/>
                <a:cs typeface="Arial" panose="020B0604020202020204" pitchFamily="34" charset="0"/>
              </a:rPr>
              <a:t>Melbourne v. State</a:t>
            </a:r>
            <a:r>
              <a:rPr lang="en-US" sz="2800" dirty="0">
                <a:solidFill>
                  <a:schemeClr val="tx2"/>
                </a:solidFill>
                <a:latin typeface="Arial" panose="020B0604020202020204" pitchFamily="34" charset="0"/>
                <a:cs typeface="Arial" panose="020B0604020202020204" pitchFamily="34" charset="0"/>
              </a:rPr>
              <a:t>, 679 So. 2d 759 (Fla. 1996).</a:t>
            </a:r>
          </a:p>
          <a:p>
            <a:pPr lvl="2"/>
            <a:r>
              <a:rPr lang="en-US" sz="2800" u="sng" dirty="0">
                <a:solidFill>
                  <a:schemeClr val="tx2"/>
                </a:solidFill>
                <a:latin typeface="Arial" panose="020B0604020202020204" pitchFamily="34" charset="0"/>
                <a:cs typeface="Arial" panose="020B0604020202020204" pitchFamily="34" charset="0"/>
              </a:rPr>
              <a:t>State v. Neil</a:t>
            </a:r>
            <a:r>
              <a:rPr lang="en-US" sz="2800" dirty="0">
                <a:solidFill>
                  <a:schemeClr val="tx2"/>
                </a:solidFill>
                <a:latin typeface="Arial" panose="020B0604020202020204" pitchFamily="34" charset="0"/>
                <a:cs typeface="Arial" panose="020B0604020202020204" pitchFamily="34" charset="0"/>
              </a:rPr>
              <a:t>, 457 So. 2d 481 (Fla. 1984).</a:t>
            </a:r>
          </a:p>
          <a:p>
            <a:endParaRPr lang="en-US" dirty="0">
              <a:solidFill>
                <a:srgbClr val="415A7F"/>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987485889"/>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10904" y="324183"/>
            <a:ext cx="10515600" cy="1325563"/>
          </a:xfrm>
        </p:spPr>
        <p:txBody>
          <a:bodyPr/>
          <a:lstStyle/>
          <a:p>
            <a:pPr algn="ctr"/>
            <a:r>
              <a:rPr lang="en-US" b="1" u="sng" dirty="0" err="1">
                <a:solidFill>
                  <a:schemeClr val="tx2"/>
                </a:solidFill>
                <a:latin typeface="Arial" panose="020B0604020202020204" pitchFamily="34" charset="0"/>
                <a:cs typeface="Arial" panose="020B0604020202020204" pitchFamily="34" charset="0"/>
              </a:rPr>
              <a:t>Preemptories</a:t>
            </a:r>
            <a:r>
              <a:rPr lang="en-US" b="1" u="sng" dirty="0">
                <a:solidFill>
                  <a:schemeClr val="tx2"/>
                </a:solidFill>
                <a:latin typeface="Arial" panose="020B0604020202020204" pitchFamily="34" charset="0"/>
                <a:cs typeface="Arial" panose="020B0604020202020204" pitchFamily="34" charset="0"/>
              </a:rPr>
              <a:t> and Racial Objections </a:t>
            </a:r>
          </a:p>
        </p:txBody>
      </p:sp>
      <p:sp>
        <p:nvSpPr>
          <p:cNvPr id="3" name="Content Placeholder 2"/>
          <p:cNvSpPr>
            <a:spLocks noGrp="1"/>
          </p:cNvSpPr>
          <p:nvPr>
            <p:ph idx="1"/>
          </p:nvPr>
        </p:nvSpPr>
        <p:spPr>
          <a:xfrm>
            <a:off x="259307" y="1473958"/>
            <a:ext cx="11682483" cy="5578006"/>
          </a:xfrm>
        </p:spPr>
        <p:txBody>
          <a:bodyPr>
            <a:normAutofit/>
          </a:bodyPr>
          <a:lstStyle/>
          <a:p>
            <a:r>
              <a:rPr lang="en-US" sz="3600" dirty="0">
                <a:solidFill>
                  <a:schemeClr val="tx2"/>
                </a:solidFill>
                <a:latin typeface="Arial" panose="020B0604020202020204" pitchFamily="34" charset="0"/>
                <a:cs typeface="Arial" panose="020B0604020202020204" pitchFamily="34" charset="0"/>
              </a:rPr>
              <a:t>Applies to all discernible ethnic groups and races. </a:t>
            </a:r>
          </a:p>
          <a:p>
            <a:pPr lvl="1"/>
            <a:r>
              <a:rPr lang="en-US" sz="3200" u="sng" dirty="0">
                <a:solidFill>
                  <a:schemeClr val="tx2"/>
                </a:solidFill>
                <a:latin typeface="Arial" panose="020B0604020202020204" pitchFamily="34" charset="0"/>
                <a:cs typeface="Arial" panose="020B0604020202020204" pitchFamily="34" charset="0"/>
              </a:rPr>
              <a:t>State v. Alen</a:t>
            </a:r>
            <a:r>
              <a:rPr lang="en-US" sz="3200" dirty="0">
                <a:solidFill>
                  <a:schemeClr val="tx2"/>
                </a:solidFill>
                <a:latin typeface="Arial" panose="020B0604020202020204" pitchFamily="34" charset="0"/>
                <a:cs typeface="Arial" panose="020B0604020202020204" pitchFamily="34" charset="0"/>
              </a:rPr>
              <a:t>, 616 So. 2d 452, 454 (Fla. 1993). </a:t>
            </a:r>
          </a:p>
          <a:p>
            <a:pPr lvl="1"/>
            <a:r>
              <a:rPr lang="en-US" sz="3200" u="sng" dirty="0">
                <a:solidFill>
                  <a:schemeClr val="tx2"/>
                </a:solidFill>
                <a:latin typeface="Arial" panose="020B0604020202020204" pitchFamily="34" charset="0"/>
                <a:cs typeface="Arial" panose="020B0604020202020204" pitchFamily="34" charset="0"/>
              </a:rPr>
              <a:t>Batson v. Kentucky</a:t>
            </a:r>
            <a:r>
              <a:rPr lang="en-US" sz="3200" dirty="0">
                <a:solidFill>
                  <a:schemeClr val="tx2"/>
                </a:solidFill>
                <a:latin typeface="Arial" panose="020B0604020202020204" pitchFamily="34" charset="0"/>
                <a:cs typeface="Arial" panose="020B0604020202020204" pitchFamily="34" charset="0"/>
              </a:rPr>
              <a:t>, 476 U.S. 79 (1986). </a:t>
            </a:r>
            <a:endParaRPr lang="en-US" sz="3200" u="sng" dirty="0">
              <a:solidFill>
                <a:schemeClr val="tx2"/>
              </a:solidFill>
              <a:latin typeface="Arial" panose="020B0604020202020204" pitchFamily="34" charset="0"/>
              <a:cs typeface="Arial" panose="020B0604020202020204" pitchFamily="34" charset="0"/>
            </a:endParaRPr>
          </a:p>
          <a:p>
            <a:r>
              <a:rPr lang="en-US" sz="3600" dirty="0">
                <a:solidFill>
                  <a:schemeClr val="tx2"/>
                </a:solidFill>
                <a:latin typeface="Arial" panose="020B0604020202020204" pitchFamily="34" charset="0"/>
                <a:cs typeface="Arial" panose="020B0604020202020204" pitchFamily="34" charset="0"/>
              </a:rPr>
              <a:t>Does not only apply to minority groups.</a:t>
            </a:r>
          </a:p>
          <a:p>
            <a:pPr lvl="1" algn="just"/>
            <a:r>
              <a:rPr lang="en-US" sz="3200" dirty="0">
                <a:solidFill>
                  <a:schemeClr val="tx2"/>
                </a:solidFill>
                <a:latin typeface="Arial" panose="020B0604020202020204" pitchFamily="34" charset="0"/>
                <a:cs typeface="Arial" panose="020B0604020202020204" pitchFamily="34" charset="0"/>
              </a:rPr>
              <a:t>For instance, can apply to a white male </a:t>
            </a:r>
          </a:p>
          <a:p>
            <a:pPr lvl="2" algn="just"/>
            <a:r>
              <a:rPr lang="en-US" sz="2800" u="sng" dirty="0">
                <a:solidFill>
                  <a:schemeClr val="tx2"/>
                </a:solidFill>
                <a:latin typeface="Arial" panose="020B0604020202020204" pitchFamily="34" charset="0"/>
                <a:cs typeface="Arial" panose="020B0604020202020204" pitchFamily="34" charset="0"/>
              </a:rPr>
              <a:t>Elliott v. State</a:t>
            </a:r>
            <a:r>
              <a:rPr lang="en-US" sz="2800" dirty="0">
                <a:solidFill>
                  <a:schemeClr val="tx2"/>
                </a:solidFill>
                <a:latin typeface="Arial" panose="020B0604020202020204" pitchFamily="34" charset="0"/>
                <a:cs typeface="Arial" panose="020B0604020202020204" pitchFamily="34" charset="0"/>
              </a:rPr>
              <a:t>, 591 So. 2d 981, 984 (Fla. 1st DCA 1991).  </a:t>
            </a:r>
            <a:endParaRPr lang="en-US" sz="2800" b="1" dirty="0">
              <a:solidFill>
                <a:schemeClr val="tx2"/>
              </a:solidFill>
              <a:latin typeface="Arial" panose="020B0604020202020204" pitchFamily="34" charset="0"/>
              <a:cs typeface="Arial" panose="020B0604020202020204" pitchFamily="34" charset="0"/>
            </a:endParaRPr>
          </a:p>
          <a:p>
            <a:endParaRPr lang="en-US" dirty="0">
              <a:solidFill>
                <a:srgbClr val="415A7F"/>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029582450"/>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10904" y="324183"/>
            <a:ext cx="10515600" cy="1325563"/>
          </a:xfrm>
        </p:spPr>
        <p:txBody>
          <a:bodyPr/>
          <a:lstStyle/>
          <a:p>
            <a:pPr algn="ctr"/>
            <a:r>
              <a:rPr lang="en-US" b="1" u="sng" dirty="0" err="1">
                <a:solidFill>
                  <a:schemeClr val="tx2"/>
                </a:solidFill>
                <a:latin typeface="Arial" panose="020B0604020202020204" pitchFamily="34" charset="0"/>
                <a:cs typeface="Arial" panose="020B0604020202020204" pitchFamily="34" charset="0"/>
              </a:rPr>
              <a:t>Preemptories</a:t>
            </a:r>
            <a:r>
              <a:rPr lang="en-US" b="1" u="sng" dirty="0">
                <a:solidFill>
                  <a:schemeClr val="tx2"/>
                </a:solidFill>
                <a:latin typeface="Arial" panose="020B0604020202020204" pitchFamily="34" charset="0"/>
                <a:cs typeface="Arial" panose="020B0604020202020204" pitchFamily="34" charset="0"/>
              </a:rPr>
              <a:t> and Racial Objections </a:t>
            </a:r>
          </a:p>
        </p:txBody>
      </p:sp>
      <p:sp>
        <p:nvSpPr>
          <p:cNvPr id="3" name="Content Placeholder 2"/>
          <p:cNvSpPr>
            <a:spLocks noGrp="1"/>
          </p:cNvSpPr>
          <p:nvPr>
            <p:ph idx="1"/>
          </p:nvPr>
        </p:nvSpPr>
        <p:spPr>
          <a:xfrm>
            <a:off x="259307" y="1473958"/>
            <a:ext cx="11682483" cy="5578006"/>
          </a:xfrm>
        </p:spPr>
        <p:txBody>
          <a:bodyPr>
            <a:normAutofit/>
          </a:bodyPr>
          <a:lstStyle/>
          <a:p>
            <a:r>
              <a:rPr lang="en-US" sz="3600" dirty="0">
                <a:solidFill>
                  <a:schemeClr val="tx2"/>
                </a:solidFill>
                <a:latin typeface="Arial" panose="020B0604020202020204" pitchFamily="34" charset="0"/>
                <a:cs typeface="Arial" panose="020B0604020202020204" pitchFamily="34" charset="0"/>
              </a:rPr>
              <a:t>Proponent of the strike must then come forward with a race-neutral reason for the strike; AND </a:t>
            </a:r>
          </a:p>
          <a:p>
            <a:r>
              <a:rPr lang="en-US" sz="3600" dirty="0">
                <a:solidFill>
                  <a:schemeClr val="tx2"/>
                </a:solidFill>
                <a:latin typeface="Arial" panose="020B0604020202020204" pitchFamily="34" charset="0"/>
                <a:cs typeface="Arial" panose="020B0604020202020204" pitchFamily="34" charset="0"/>
              </a:rPr>
              <a:t>Trial court must determine that the race-neutral reason is genuine. </a:t>
            </a:r>
          </a:p>
          <a:p>
            <a:r>
              <a:rPr lang="en-US" sz="3600" dirty="0">
                <a:solidFill>
                  <a:schemeClr val="tx2"/>
                </a:solidFill>
                <a:latin typeface="Arial" panose="020B0604020202020204" pitchFamily="34" charset="0"/>
                <a:cs typeface="Arial" panose="020B0604020202020204" pitchFamily="34" charset="0"/>
              </a:rPr>
              <a:t>If explanation is race-neutral and genuine, peremptory strike will be allowed. </a:t>
            </a:r>
          </a:p>
          <a:p>
            <a:pPr lvl="1"/>
            <a:r>
              <a:rPr lang="en-US" sz="3200" u="sng" dirty="0">
                <a:solidFill>
                  <a:schemeClr val="tx2"/>
                </a:solidFill>
                <a:latin typeface="Arial" panose="020B0604020202020204" pitchFamily="34" charset="0"/>
                <a:cs typeface="Arial" panose="020B0604020202020204" pitchFamily="34" charset="0"/>
              </a:rPr>
              <a:t>Melbourne v. State</a:t>
            </a:r>
            <a:r>
              <a:rPr lang="en-US" sz="3200" dirty="0">
                <a:solidFill>
                  <a:schemeClr val="tx2"/>
                </a:solidFill>
                <a:latin typeface="Arial" panose="020B0604020202020204" pitchFamily="34" charset="0"/>
                <a:cs typeface="Arial" panose="020B0604020202020204" pitchFamily="34" charset="0"/>
              </a:rPr>
              <a:t>, 679 So. 2d 759 (Fla. 1996). </a:t>
            </a:r>
          </a:p>
          <a:p>
            <a:endParaRPr lang="en-US" dirty="0">
              <a:solidFill>
                <a:srgbClr val="415A7F"/>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438425544"/>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10904" y="324183"/>
            <a:ext cx="10515600" cy="1325563"/>
          </a:xfrm>
        </p:spPr>
        <p:txBody>
          <a:bodyPr/>
          <a:lstStyle/>
          <a:p>
            <a:pPr algn="ctr"/>
            <a:r>
              <a:rPr lang="en-US" b="1" u="sng" dirty="0" err="1">
                <a:solidFill>
                  <a:schemeClr val="tx2"/>
                </a:solidFill>
                <a:latin typeface="Arial" panose="020B0604020202020204" pitchFamily="34" charset="0"/>
                <a:cs typeface="Arial" panose="020B0604020202020204" pitchFamily="34" charset="0"/>
              </a:rPr>
              <a:t>Preemptories</a:t>
            </a:r>
            <a:r>
              <a:rPr lang="en-US" b="1" u="sng" dirty="0">
                <a:solidFill>
                  <a:schemeClr val="tx2"/>
                </a:solidFill>
                <a:latin typeface="Arial" panose="020B0604020202020204" pitchFamily="34" charset="0"/>
                <a:cs typeface="Arial" panose="020B0604020202020204" pitchFamily="34" charset="0"/>
              </a:rPr>
              <a:t> and Racial Objections </a:t>
            </a:r>
          </a:p>
        </p:txBody>
      </p:sp>
      <p:sp>
        <p:nvSpPr>
          <p:cNvPr id="3" name="Content Placeholder 2"/>
          <p:cNvSpPr>
            <a:spLocks noGrp="1"/>
          </p:cNvSpPr>
          <p:nvPr>
            <p:ph idx="1"/>
          </p:nvPr>
        </p:nvSpPr>
        <p:spPr>
          <a:xfrm>
            <a:off x="259307" y="1473958"/>
            <a:ext cx="11682483" cy="5578006"/>
          </a:xfrm>
        </p:spPr>
        <p:txBody>
          <a:bodyPr>
            <a:normAutofit/>
          </a:bodyPr>
          <a:lstStyle/>
          <a:p>
            <a:r>
              <a:rPr lang="en-US" sz="3600" dirty="0">
                <a:solidFill>
                  <a:schemeClr val="tx2"/>
                </a:solidFill>
                <a:latin typeface="Arial" panose="020B0604020202020204" pitchFamily="34" charset="0"/>
                <a:cs typeface="Arial" panose="020B0604020202020204" pitchFamily="34" charset="0"/>
              </a:rPr>
              <a:t>Trial court </a:t>
            </a:r>
            <a:r>
              <a:rPr lang="en-US" sz="3600" u="sng" dirty="0">
                <a:solidFill>
                  <a:schemeClr val="tx2"/>
                </a:solidFill>
                <a:latin typeface="Arial" panose="020B0604020202020204" pitchFamily="34" charset="0"/>
                <a:cs typeface="Arial" panose="020B0604020202020204" pitchFamily="34" charset="0"/>
              </a:rPr>
              <a:t>MUST</a:t>
            </a:r>
            <a:r>
              <a:rPr lang="en-US" sz="3600" dirty="0">
                <a:solidFill>
                  <a:schemeClr val="tx2"/>
                </a:solidFill>
                <a:latin typeface="Arial" panose="020B0604020202020204" pitchFamily="34" charset="0"/>
                <a:cs typeface="Arial" panose="020B0604020202020204" pitchFamily="34" charset="0"/>
              </a:rPr>
              <a:t> conduct an inquiry “[w]hen an objection is raised that a peremptory challenge is being used in a racially discriminatory manner.” </a:t>
            </a:r>
          </a:p>
          <a:p>
            <a:pPr lvl="1"/>
            <a:r>
              <a:rPr lang="en-US" sz="3200" u="sng" dirty="0">
                <a:solidFill>
                  <a:schemeClr val="tx2"/>
                </a:solidFill>
                <a:latin typeface="Arial" panose="020B0604020202020204" pitchFamily="34" charset="0"/>
                <a:cs typeface="Arial" panose="020B0604020202020204" pitchFamily="34" charset="0"/>
              </a:rPr>
              <a:t>State v. Johans</a:t>
            </a:r>
            <a:r>
              <a:rPr lang="en-US" sz="3200" dirty="0">
                <a:solidFill>
                  <a:schemeClr val="tx2"/>
                </a:solidFill>
                <a:latin typeface="Arial" panose="020B0604020202020204" pitchFamily="34" charset="0"/>
                <a:cs typeface="Arial" panose="020B0604020202020204" pitchFamily="34" charset="0"/>
              </a:rPr>
              <a:t>, 613 So. 2d 1319, 1321 (Fla. 1993). </a:t>
            </a:r>
          </a:p>
          <a:p>
            <a:pPr marL="457189" lvl="1" indent="0">
              <a:buNone/>
            </a:pPr>
            <a:endParaRPr lang="en-US" sz="3200" dirty="0">
              <a:solidFill>
                <a:schemeClr val="tx2"/>
              </a:solidFill>
              <a:latin typeface="Arial" panose="020B0604020202020204" pitchFamily="34" charset="0"/>
              <a:cs typeface="Arial" panose="020B0604020202020204" pitchFamily="34" charset="0"/>
            </a:endParaRPr>
          </a:p>
          <a:p>
            <a:r>
              <a:rPr lang="en-US" sz="3600" dirty="0">
                <a:solidFill>
                  <a:schemeClr val="tx2"/>
                </a:solidFill>
                <a:latin typeface="Arial" panose="020B0604020202020204" pitchFamily="34" charset="0"/>
                <a:cs typeface="Arial" panose="020B0604020202020204" pitchFamily="34" charset="0"/>
              </a:rPr>
              <a:t>Again, must renew objection before jury is sworn </a:t>
            </a:r>
          </a:p>
          <a:p>
            <a:pPr lvl="1"/>
            <a:r>
              <a:rPr lang="en-US" sz="3200" u="sng" dirty="0">
                <a:solidFill>
                  <a:schemeClr val="tx2"/>
                </a:solidFill>
                <a:latin typeface="Arial" panose="020B0604020202020204" pitchFamily="34" charset="0"/>
                <a:cs typeface="Arial" panose="020B0604020202020204" pitchFamily="34" charset="0"/>
              </a:rPr>
              <a:t>Zack v. State</a:t>
            </a:r>
            <a:r>
              <a:rPr lang="en-US" sz="3200" dirty="0">
                <a:solidFill>
                  <a:schemeClr val="tx2"/>
                </a:solidFill>
                <a:latin typeface="Arial" panose="020B0604020202020204" pitchFamily="34" charset="0"/>
                <a:cs typeface="Arial" panose="020B0604020202020204" pitchFamily="34" charset="0"/>
              </a:rPr>
              <a:t>, 911 So. 2d 1190, 1203 (Fla. 2005).</a:t>
            </a:r>
          </a:p>
          <a:p>
            <a:endParaRPr lang="en-US" sz="3600" dirty="0">
              <a:latin typeface="Arial" panose="020B0604020202020204" pitchFamily="34" charset="0"/>
              <a:cs typeface="Arial" panose="020B0604020202020204" pitchFamily="34" charset="0"/>
            </a:endParaRPr>
          </a:p>
          <a:p>
            <a:endParaRPr lang="en-US" dirty="0">
              <a:solidFill>
                <a:srgbClr val="415A7F"/>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620333261"/>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10904" y="324183"/>
            <a:ext cx="10515600" cy="1325563"/>
          </a:xfrm>
        </p:spPr>
        <p:txBody>
          <a:bodyPr/>
          <a:lstStyle/>
          <a:p>
            <a:pPr algn="ctr"/>
            <a:r>
              <a:rPr lang="en-US" b="1" u="sng" dirty="0">
                <a:solidFill>
                  <a:schemeClr val="tx2"/>
                </a:solidFill>
                <a:latin typeface="Arial" panose="020B0604020202020204" pitchFamily="34" charset="0"/>
                <a:cs typeface="Arial" panose="020B0604020202020204" pitchFamily="34" charset="0"/>
              </a:rPr>
              <a:t>Juror’s Failure to Disclose </a:t>
            </a:r>
          </a:p>
        </p:txBody>
      </p:sp>
      <p:sp>
        <p:nvSpPr>
          <p:cNvPr id="3" name="Content Placeholder 2"/>
          <p:cNvSpPr>
            <a:spLocks noGrp="1"/>
          </p:cNvSpPr>
          <p:nvPr>
            <p:ph idx="1"/>
          </p:nvPr>
        </p:nvSpPr>
        <p:spPr>
          <a:xfrm>
            <a:off x="259307" y="1473958"/>
            <a:ext cx="11682483" cy="5578006"/>
          </a:xfrm>
        </p:spPr>
        <p:txBody>
          <a:bodyPr>
            <a:normAutofit/>
          </a:bodyPr>
          <a:lstStyle/>
          <a:p>
            <a:r>
              <a:rPr lang="en-US" sz="3600" dirty="0">
                <a:solidFill>
                  <a:schemeClr val="tx2"/>
                </a:solidFill>
                <a:latin typeface="Arial" panose="020B0604020202020204" pitchFamily="34" charset="0"/>
                <a:cs typeface="Arial" panose="020B0604020202020204" pitchFamily="34" charset="0"/>
              </a:rPr>
              <a:t>Three-part test: </a:t>
            </a:r>
          </a:p>
          <a:p>
            <a:pPr lvl="1"/>
            <a:r>
              <a:rPr lang="en-US" sz="3200" dirty="0">
                <a:solidFill>
                  <a:schemeClr val="tx2"/>
                </a:solidFill>
                <a:latin typeface="Arial" panose="020B0604020202020204" pitchFamily="34" charset="0"/>
                <a:cs typeface="Arial" panose="020B0604020202020204" pitchFamily="34" charset="0"/>
              </a:rPr>
              <a:t>Complaining party must establish that the information is relevant and material to jury service in the case. </a:t>
            </a:r>
          </a:p>
          <a:p>
            <a:pPr lvl="1"/>
            <a:r>
              <a:rPr lang="en-US" sz="3200" dirty="0">
                <a:solidFill>
                  <a:schemeClr val="tx2"/>
                </a:solidFill>
                <a:latin typeface="Arial" panose="020B0604020202020204" pitchFamily="34" charset="0"/>
                <a:cs typeface="Arial" panose="020B0604020202020204" pitchFamily="34" charset="0"/>
              </a:rPr>
              <a:t>The juror must have concealed the information during questioning. </a:t>
            </a:r>
          </a:p>
          <a:p>
            <a:pPr lvl="1"/>
            <a:r>
              <a:rPr lang="en-US" sz="3200" dirty="0">
                <a:solidFill>
                  <a:schemeClr val="tx2"/>
                </a:solidFill>
                <a:latin typeface="Arial" panose="020B0604020202020204" pitchFamily="34" charset="0"/>
                <a:cs typeface="Arial" panose="020B0604020202020204" pitchFamily="34" charset="0"/>
              </a:rPr>
              <a:t>The failure to disclose must not be attributable to the complaining party’s lack of diligence. </a:t>
            </a:r>
          </a:p>
          <a:p>
            <a:pPr lvl="2"/>
            <a:r>
              <a:rPr lang="en-US" sz="2800" u="sng" dirty="0">
                <a:solidFill>
                  <a:schemeClr val="tx2"/>
                </a:solidFill>
                <a:latin typeface="Arial" panose="020B0604020202020204" pitchFamily="34" charset="0"/>
                <a:cs typeface="Arial" panose="020B0604020202020204" pitchFamily="34" charset="0"/>
              </a:rPr>
              <a:t>De La Rosa v. Zequeira</a:t>
            </a:r>
            <a:r>
              <a:rPr lang="en-US" sz="2800" dirty="0">
                <a:solidFill>
                  <a:schemeClr val="tx2"/>
                </a:solidFill>
                <a:latin typeface="Arial" panose="020B0604020202020204" pitchFamily="34" charset="0"/>
                <a:cs typeface="Arial" panose="020B0604020202020204" pitchFamily="34" charset="0"/>
              </a:rPr>
              <a:t>, 659 So. 2d 239, 241 (Fla. 1995). </a:t>
            </a:r>
          </a:p>
          <a:p>
            <a:endParaRPr lang="en-US" sz="3600" dirty="0">
              <a:latin typeface="Arial" panose="020B0604020202020204" pitchFamily="34" charset="0"/>
              <a:cs typeface="Arial" panose="020B0604020202020204" pitchFamily="34" charset="0"/>
            </a:endParaRPr>
          </a:p>
          <a:p>
            <a:endParaRPr lang="en-US" dirty="0">
              <a:solidFill>
                <a:srgbClr val="415A7F"/>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957695454"/>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10904" y="324183"/>
            <a:ext cx="10515600" cy="1325563"/>
          </a:xfrm>
        </p:spPr>
        <p:txBody>
          <a:bodyPr/>
          <a:lstStyle/>
          <a:p>
            <a:pPr algn="ctr"/>
            <a:r>
              <a:rPr lang="en-US" b="1" u="sng" dirty="0">
                <a:solidFill>
                  <a:schemeClr val="tx2"/>
                </a:solidFill>
                <a:latin typeface="Arial" panose="020B0604020202020204" pitchFamily="34" charset="0"/>
                <a:cs typeface="Arial" panose="020B0604020202020204" pitchFamily="34" charset="0"/>
              </a:rPr>
              <a:t>Juror’s Failure to Disclose </a:t>
            </a:r>
          </a:p>
        </p:txBody>
      </p:sp>
      <p:sp>
        <p:nvSpPr>
          <p:cNvPr id="3" name="Content Placeholder 2"/>
          <p:cNvSpPr>
            <a:spLocks noGrp="1"/>
          </p:cNvSpPr>
          <p:nvPr>
            <p:ph idx="1"/>
          </p:nvPr>
        </p:nvSpPr>
        <p:spPr>
          <a:xfrm>
            <a:off x="259307" y="1328738"/>
            <a:ext cx="11682483" cy="5723226"/>
          </a:xfrm>
        </p:spPr>
        <p:txBody>
          <a:bodyPr>
            <a:normAutofit/>
          </a:bodyPr>
          <a:lstStyle/>
          <a:p>
            <a:r>
              <a:rPr lang="en-US" sz="3200" dirty="0">
                <a:solidFill>
                  <a:schemeClr val="tx2"/>
                </a:solidFill>
                <a:latin typeface="Arial" panose="020B0604020202020204" pitchFamily="34" charset="0"/>
                <a:cs typeface="Arial" panose="020B0604020202020204" pitchFamily="34" charset="0"/>
              </a:rPr>
              <a:t>Must bring to Court’s attention immediately</a:t>
            </a:r>
          </a:p>
          <a:p>
            <a:pPr lvl="1"/>
            <a:r>
              <a:rPr lang="en-US" sz="2800" u="sng" dirty="0">
                <a:solidFill>
                  <a:schemeClr val="tx2"/>
                </a:solidFill>
                <a:latin typeface="Arial" panose="020B0604020202020204" pitchFamily="34" charset="0"/>
                <a:cs typeface="Arial" panose="020B0604020202020204" pitchFamily="34" charset="0"/>
              </a:rPr>
              <a:t>Murray v. State</a:t>
            </a:r>
            <a:r>
              <a:rPr lang="en-US" sz="2800" dirty="0">
                <a:solidFill>
                  <a:schemeClr val="tx2"/>
                </a:solidFill>
                <a:latin typeface="Arial" panose="020B0604020202020204" pitchFamily="34" charset="0"/>
                <a:cs typeface="Arial" panose="020B0604020202020204" pitchFamily="34" charset="0"/>
              </a:rPr>
              <a:t>, 3 So. 3d 1108 (Fla. 2009). </a:t>
            </a:r>
          </a:p>
          <a:p>
            <a:r>
              <a:rPr lang="en-US" sz="3200" dirty="0">
                <a:solidFill>
                  <a:schemeClr val="tx2"/>
                </a:solidFill>
                <a:latin typeface="Arial" panose="020B0604020202020204" pitchFamily="34" charset="0"/>
                <a:cs typeface="Arial" panose="020B0604020202020204" pitchFamily="34" charset="0"/>
              </a:rPr>
              <a:t>Must also object to juror’s continuing presence on the jury after non-disclosure is discovered. </a:t>
            </a:r>
          </a:p>
          <a:p>
            <a:pPr lvl="1"/>
            <a:r>
              <a:rPr lang="en-US" sz="2800" dirty="0">
                <a:solidFill>
                  <a:schemeClr val="tx2"/>
                </a:solidFill>
                <a:latin typeface="Arial" panose="020B0604020202020204" pitchFamily="34" charset="0"/>
                <a:cs typeface="Arial" panose="020B0604020202020204" pitchFamily="34" charset="0"/>
              </a:rPr>
              <a:t>However, most of these cases arise after the verdict is rendered and jury dismissed</a:t>
            </a:r>
          </a:p>
          <a:p>
            <a:pPr lvl="2"/>
            <a:r>
              <a:rPr lang="en-US" u="sng" dirty="0">
                <a:solidFill>
                  <a:schemeClr val="tx2"/>
                </a:solidFill>
                <a:latin typeface="Arial" panose="020B0604020202020204" pitchFamily="34" charset="0"/>
                <a:cs typeface="Arial" panose="020B0604020202020204" pitchFamily="34" charset="0"/>
              </a:rPr>
              <a:t>Lucas v. Mast</a:t>
            </a:r>
            <a:r>
              <a:rPr lang="en-US" dirty="0">
                <a:solidFill>
                  <a:schemeClr val="tx2"/>
                </a:solidFill>
                <a:latin typeface="Arial" panose="020B0604020202020204" pitchFamily="34" charset="0"/>
                <a:cs typeface="Arial" panose="020B0604020202020204" pitchFamily="34" charset="0"/>
              </a:rPr>
              <a:t>, 758 So. 2d 1194 (Fla. 3d DCA 2000). </a:t>
            </a:r>
          </a:p>
          <a:p>
            <a:pPr algn="just"/>
            <a:r>
              <a:rPr lang="en-US" sz="3200" dirty="0">
                <a:solidFill>
                  <a:schemeClr val="tx2"/>
                </a:solidFill>
                <a:latin typeface="Arial" panose="020B0604020202020204" pitchFamily="34" charset="0"/>
                <a:cs typeface="Arial" panose="020B0604020202020204" pitchFamily="34" charset="0"/>
              </a:rPr>
              <a:t>Fla. R. Civ. Pro. 1.431(h) – Motion to Interview Juror </a:t>
            </a:r>
          </a:p>
          <a:p>
            <a:pPr lvl="1" algn="just"/>
            <a:r>
              <a:rPr lang="en-US" sz="2800" dirty="0">
                <a:solidFill>
                  <a:schemeClr val="tx2"/>
                </a:solidFill>
                <a:latin typeface="Arial" panose="020B0604020202020204" pitchFamily="34" charset="0"/>
                <a:cs typeface="Arial" panose="020B0604020202020204" pitchFamily="34" charset="0"/>
              </a:rPr>
              <a:t>Motion must be served within </a:t>
            </a:r>
            <a:r>
              <a:rPr lang="en-US" sz="2800" b="1" u="sng" cap="all" dirty="0" smtClean="0">
                <a:solidFill>
                  <a:schemeClr val="tx2"/>
                </a:solidFill>
                <a:latin typeface="Arial" panose="020B0604020202020204" pitchFamily="34" charset="0"/>
                <a:cs typeface="Arial" panose="020B0604020202020204" pitchFamily="34" charset="0"/>
              </a:rPr>
              <a:t>15 </a:t>
            </a:r>
            <a:r>
              <a:rPr lang="en-US" sz="2800" b="1" u="sng" cap="all" dirty="0">
                <a:solidFill>
                  <a:schemeClr val="tx2"/>
                </a:solidFill>
                <a:latin typeface="Arial" panose="020B0604020202020204" pitchFamily="34" charset="0"/>
                <a:cs typeface="Arial" panose="020B0604020202020204" pitchFamily="34" charset="0"/>
              </a:rPr>
              <a:t>days of verdict </a:t>
            </a:r>
            <a:r>
              <a:rPr lang="en-US" sz="2800" dirty="0">
                <a:solidFill>
                  <a:schemeClr val="tx2"/>
                </a:solidFill>
                <a:latin typeface="Arial" panose="020B0604020202020204" pitchFamily="34" charset="0"/>
                <a:cs typeface="Arial" panose="020B0604020202020204" pitchFamily="34" charset="0"/>
              </a:rPr>
              <a:t>unless good cause shown </a:t>
            </a:r>
            <a:r>
              <a:rPr lang="en-US" sz="2800" dirty="0" smtClean="0">
                <a:solidFill>
                  <a:schemeClr val="tx2"/>
                </a:solidFill>
                <a:latin typeface="Arial" panose="020B0604020202020204" pitchFamily="34" charset="0"/>
                <a:cs typeface="Arial" panose="020B0604020202020204" pitchFamily="34" charset="0"/>
              </a:rPr>
              <a:t>(recently amended </a:t>
            </a:r>
            <a:r>
              <a:rPr lang="en-US" sz="2800" dirty="0" smtClean="0">
                <a:solidFill>
                  <a:schemeClr val="tx2"/>
                </a:solidFill>
                <a:latin typeface="Arial" panose="020B0604020202020204" pitchFamily="34" charset="0"/>
                <a:cs typeface="Arial" panose="020B0604020202020204" pitchFamily="34" charset="0"/>
              </a:rPr>
              <a:t>Jan 2017)</a:t>
            </a:r>
            <a:endParaRPr lang="en-US" sz="2800" dirty="0">
              <a:solidFill>
                <a:schemeClr val="tx2"/>
              </a:solidFill>
              <a:latin typeface="Arial" panose="020B0604020202020204" pitchFamily="34" charset="0"/>
              <a:cs typeface="Arial" panose="020B0604020202020204" pitchFamily="34" charset="0"/>
            </a:endParaRPr>
          </a:p>
          <a:p>
            <a:pPr lvl="1" algn="just"/>
            <a:r>
              <a:rPr lang="en-US" sz="2800" dirty="0">
                <a:solidFill>
                  <a:schemeClr val="tx2"/>
                </a:solidFill>
                <a:latin typeface="Arial" panose="020B0604020202020204" pitchFamily="34" charset="0"/>
                <a:cs typeface="Arial" panose="020B0604020202020204" pitchFamily="34" charset="0"/>
              </a:rPr>
              <a:t>Motion must state name and address of juror and grounds for challenge </a:t>
            </a:r>
          </a:p>
          <a:p>
            <a:pPr lvl="1"/>
            <a:endParaRPr lang="en-US" sz="2800" dirty="0">
              <a:latin typeface="Arial" panose="020B0604020202020204" pitchFamily="34" charset="0"/>
              <a:cs typeface="Arial" panose="020B0604020202020204" pitchFamily="34" charset="0"/>
            </a:endParaRPr>
          </a:p>
          <a:p>
            <a:endParaRPr lang="en-US" sz="3600" dirty="0">
              <a:latin typeface="Arial" panose="020B0604020202020204" pitchFamily="34" charset="0"/>
              <a:cs typeface="Arial" panose="020B0604020202020204" pitchFamily="34" charset="0"/>
            </a:endParaRPr>
          </a:p>
          <a:p>
            <a:endParaRPr lang="en-US" dirty="0">
              <a:solidFill>
                <a:srgbClr val="415A7F"/>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117911580"/>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42748" y="255944"/>
            <a:ext cx="10515600" cy="1325563"/>
          </a:xfrm>
        </p:spPr>
        <p:txBody>
          <a:bodyPr/>
          <a:lstStyle/>
          <a:p>
            <a:pPr algn="ctr"/>
            <a:r>
              <a:rPr lang="en-US" b="1" u="sng" dirty="0">
                <a:solidFill>
                  <a:schemeClr val="tx2"/>
                </a:solidFill>
                <a:latin typeface="Arial" panose="020B0604020202020204" pitchFamily="34" charset="0"/>
                <a:cs typeface="Arial" panose="020B0604020202020204" pitchFamily="34" charset="0"/>
              </a:rPr>
              <a:t>Proffer of Evidence </a:t>
            </a:r>
          </a:p>
        </p:txBody>
      </p:sp>
      <p:sp>
        <p:nvSpPr>
          <p:cNvPr id="3" name="Content Placeholder 2"/>
          <p:cNvSpPr>
            <a:spLocks noGrp="1"/>
          </p:cNvSpPr>
          <p:nvPr>
            <p:ph idx="1"/>
          </p:nvPr>
        </p:nvSpPr>
        <p:spPr>
          <a:xfrm>
            <a:off x="259307" y="1473958"/>
            <a:ext cx="11682483" cy="5578006"/>
          </a:xfrm>
        </p:spPr>
        <p:txBody>
          <a:bodyPr>
            <a:normAutofit/>
          </a:bodyPr>
          <a:lstStyle/>
          <a:p>
            <a:r>
              <a:rPr lang="en-US" sz="3200" dirty="0">
                <a:solidFill>
                  <a:schemeClr val="tx2"/>
                </a:solidFill>
                <a:latin typeface="Arial" panose="020B0604020202020204" pitchFamily="34" charset="0"/>
                <a:cs typeface="Arial" panose="020B0604020202020204" pitchFamily="34" charset="0"/>
              </a:rPr>
              <a:t>If evidence is excluded, you must make a proffer </a:t>
            </a:r>
          </a:p>
          <a:p>
            <a:pPr lvl="1"/>
            <a:r>
              <a:rPr lang="en-US" dirty="0">
                <a:solidFill>
                  <a:schemeClr val="tx2"/>
                </a:solidFill>
                <a:latin typeface="Arial" panose="020B0604020202020204" pitchFamily="34" charset="0"/>
                <a:cs typeface="Arial" panose="020B0604020202020204" pitchFamily="34" charset="0"/>
              </a:rPr>
              <a:t>Several ways to proffer evidence </a:t>
            </a:r>
          </a:p>
          <a:p>
            <a:r>
              <a:rPr lang="en-US" sz="3200" dirty="0">
                <a:solidFill>
                  <a:schemeClr val="tx2"/>
                </a:solidFill>
                <a:latin typeface="Arial" panose="020B0604020202020204" pitchFamily="34" charset="0"/>
                <a:cs typeface="Arial" panose="020B0604020202020204" pitchFamily="34" charset="0"/>
              </a:rPr>
              <a:t>A proffer is required even if the objection by the opposing party is overruled in part. </a:t>
            </a:r>
          </a:p>
          <a:p>
            <a:pPr lvl="1"/>
            <a:r>
              <a:rPr lang="en-US" u="sng" dirty="0">
                <a:solidFill>
                  <a:schemeClr val="tx2"/>
                </a:solidFill>
                <a:latin typeface="Arial" panose="020B0604020202020204" pitchFamily="34" charset="0"/>
                <a:cs typeface="Arial" panose="020B0604020202020204" pitchFamily="34" charset="0"/>
              </a:rPr>
              <a:t>Adamo v. Manatee Condominium, Inc.</a:t>
            </a:r>
            <a:r>
              <a:rPr lang="en-US" dirty="0">
                <a:solidFill>
                  <a:schemeClr val="tx2"/>
                </a:solidFill>
                <a:latin typeface="Arial" panose="020B0604020202020204" pitchFamily="34" charset="0"/>
                <a:cs typeface="Arial" panose="020B0604020202020204" pitchFamily="34" charset="0"/>
              </a:rPr>
              <a:t>, 548 So. 2d 287 (Fla. 3d DCA 1989).</a:t>
            </a:r>
          </a:p>
          <a:p>
            <a:r>
              <a:rPr lang="en-US" sz="3200" dirty="0">
                <a:solidFill>
                  <a:schemeClr val="tx2"/>
                </a:solidFill>
                <a:latin typeface="Arial" panose="020B0604020202020204" pitchFamily="34" charset="0"/>
                <a:cs typeface="Arial" panose="020B0604020202020204" pitchFamily="34" charset="0"/>
              </a:rPr>
              <a:t>If Court refused to let you make a proffer, it will be considered reversal error </a:t>
            </a:r>
          </a:p>
          <a:p>
            <a:pPr lvl="1"/>
            <a:r>
              <a:rPr lang="en-US" u="sng" dirty="0">
                <a:solidFill>
                  <a:schemeClr val="tx2"/>
                </a:solidFill>
                <a:latin typeface="Arial" panose="020B0604020202020204" pitchFamily="34" charset="0"/>
                <a:cs typeface="Arial" panose="020B0604020202020204" pitchFamily="34" charset="0"/>
              </a:rPr>
              <a:t>Poirier v. Dept. of Health and Rehab. Servs.</a:t>
            </a:r>
            <a:r>
              <a:rPr lang="en-US" dirty="0">
                <a:solidFill>
                  <a:schemeClr val="tx2"/>
                </a:solidFill>
                <a:latin typeface="Arial" panose="020B0604020202020204" pitchFamily="34" charset="0"/>
                <a:cs typeface="Arial" panose="020B0604020202020204" pitchFamily="34" charset="0"/>
              </a:rPr>
              <a:t>, 351 So. 2d 50 (Fla. 1st DCA 1977). </a:t>
            </a:r>
          </a:p>
          <a:p>
            <a:pPr marL="0" indent="0">
              <a:buNone/>
            </a:pPr>
            <a:endParaRPr lang="en-US" sz="2800" dirty="0">
              <a:latin typeface="Arial" panose="020B0604020202020204" pitchFamily="34" charset="0"/>
              <a:cs typeface="Arial" panose="020B0604020202020204" pitchFamily="34" charset="0"/>
            </a:endParaRPr>
          </a:p>
          <a:p>
            <a:endParaRPr lang="en-US" sz="3600" dirty="0">
              <a:latin typeface="Arial" panose="020B0604020202020204" pitchFamily="34" charset="0"/>
              <a:cs typeface="Arial" panose="020B0604020202020204" pitchFamily="34" charset="0"/>
            </a:endParaRPr>
          </a:p>
          <a:p>
            <a:endParaRPr lang="en-US" dirty="0">
              <a:solidFill>
                <a:srgbClr val="415A7F"/>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881124787"/>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42748" y="255944"/>
            <a:ext cx="10515600" cy="1325563"/>
          </a:xfrm>
        </p:spPr>
        <p:txBody>
          <a:bodyPr/>
          <a:lstStyle/>
          <a:p>
            <a:pPr algn="ctr"/>
            <a:r>
              <a:rPr lang="en-US" b="1" u="sng" dirty="0">
                <a:solidFill>
                  <a:schemeClr val="tx2"/>
                </a:solidFill>
                <a:latin typeface="Arial" panose="020B0604020202020204" pitchFamily="34" charset="0"/>
                <a:cs typeface="Arial" panose="020B0604020202020204" pitchFamily="34" charset="0"/>
              </a:rPr>
              <a:t>Proffer of Evidence </a:t>
            </a:r>
          </a:p>
        </p:txBody>
      </p:sp>
      <p:sp>
        <p:nvSpPr>
          <p:cNvPr id="3" name="Content Placeholder 2"/>
          <p:cNvSpPr>
            <a:spLocks noGrp="1"/>
          </p:cNvSpPr>
          <p:nvPr>
            <p:ph idx="1"/>
          </p:nvPr>
        </p:nvSpPr>
        <p:spPr>
          <a:xfrm>
            <a:off x="259307" y="1473958"/>
            <a:ext cx="11682483" cy="5578006"/>
          </a:xfrm>
        </p:spPr>
        <p:txBody>
          <a:bodyPr>
            <a:normAutofit/>
          </a:bodyPr>
          <a:lstStyle/>
          <a:p>
            <a:r>
              <a:rPr lang="en-US" sz="3600" dirty="0">
                <a:solidFill>
                  <a:schemeClr val="tx2"/>
                </a:solidFill>
                <a:latin typeface="Arial" panose="020B0604020202020204" pitchFamily="34" charset="0"/>
                <a:cs typeface="Arial" panose="020B0604020202020204" pitchFamily="34" charset="0"/>
              </a:rPr>
              <a:t>Generally, the failure to proffer evidence amounts to a waiver of the right to argue that the evidence should have been admitted. </a:t>
            </a:r>
          </a:p>
          <a:p>
            <a:pPr lvl="1"/>
            <a:r>
              <a:rPr lang="en-US" sz="2800" u="sng" dirty="0">
                <a:solidFill>
                  <a:schemeClr val="tx2"/>
                </a:solidFill>
                <a:latin typeface="Arial" panose="020B0604020202020204" pitchFamily="34" charset="0"/>
                <a:cs typeface="Arial" panose="020B0604020202020204" pitchFamily="34" charset="0"/>
              </a:rPr>
              <a:t>Doctors Co. v. State, Dept. of Ins.</a:t>
            </a:r>
            <a:r>
              <a:rPr lang="en-US" sz="2800" dirty="0">
                <a:solidFill>
                  <a:schemeClr val="tx2"/>
                </a:solidFill>
                <a:latin typeface="Arial" panose="020B0604020202020204" pitchFamily="34" charset="0"/>
                <a:cs typeface="Arial" panose="020B0604020202020204" pitchFamily="34" charset="0"/>
              </a:rPr>
              <a:t>, 940 So. 2d 466 (Fla. 1st DCA 2006).</a:t>
            </a:r>
          </a:p>
          <a:p>
            <a:pPr lvl="1"/>
            <a:r>
              <a:rPr lang="en-US" sz="2800" u="sng" dirty="0">
                <a:solidFill>
                  <a:schemeClr val="tx2"/>
                </a:solidFill>
                <a:latin typeface="Arial" panose="020B0604020202020204" pitchFamily="34" charset="0"/>
                <a:cs typeface="Arial" panose="020B0604020202020204" pitchFamily="34" charset="0"/>
              </a:rPr>
              <a:t>Fravel v. Haughey</a:t>
            </a:r>
            <a:r>
              <a:rPr lang="en-US" sz="2800" dirty="0">
                <a:solidFill>
                  <a:schemeClr val="tx2"/>
                </a:solidFill>
                <a:latin typeface="Arial" panose="020B0604020202020204" pitchFamily="34" charset="0"/>
                <a:cs typeface="Arial" panose="020B0604020202020204" pitchFamily="34" charset="0"/>
              </a:rPr>
              <a:t>, 727 So. 2d 1033 (Fla. 5th DCA 1999).</a:t>
            </a:r>
          </a:p>
          <a:p>
            <a:pPr marL="457189" lvl="1" indent="0">
              <a:buNone/>
            </a:pPr>
            <a:endParaRPr lang="en-US" sz="2400" u="sng" dirty="0">
              <a:latin typeface="Arial" panose="020B0604020202020204" pitchFamily="34" charset="0"/>
              <a:cs typeface="Arial" panose="020B0604020202020204" pitchFamily="34" charset="0"/>
            </a:endParaRPr>
          </a:p>
          <a:p>
            <a:endParaRPr lang="en-US" sz="3600" dirty="0">
              <a:latin typeface="Arial" panose="020B0604020202020204" pitchFamily="34" charset="0"/>
              <a:cs typeface="Arial" panose="020B0604020202020204" pitchFamily="34" charset="0"/>
            </a:endParaRPr>
          </a:p>
          <a:p>
            <a:pPr marL="0" indent="0">
              <a:buNone/>
            </a:pPr>
            <a:endParaRPr lang="en-US" dirty="0">
              <a:solidFill>
                <a:srgbClr val="415A7F"/>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599446992"/>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10904" y="324183"/>
            <a:ext cx="10515600" cy="1325563"/>
          </a:xfrm>
        </p:spPr>
        <p:txBody>
          <a:bodyPr/>
          <a:lstStyle/>
          <a:p>
            <a:pPr algn="ctr"/>
            <a:r>
              <a:rPr lang="en-US" b="1" u="sng" dirty="0">
                <a:solidFill>
                  <a:schemeClr val="tx2"/>
                </a:solidFill>
                <a:latin typeface="Arial" panose="020B0604020202020204" pitchFamily="34" charset="0"/>
                <a:cs typeface="Arial" panose="020B0604020202020204" pitchFamily="34" charset="0"/>
              </a:rPr>
              <a:t>Contemporaneous Objection Rule </a:t>
            </a:r>
          </a:p>
        </p:txBody>
      </p:sp>
      <p:sp>
        <p:nvSpPr>
          <p:cNvPr id="3" name="Content Placeholder 2"/>
          <p:cNvSpPr>
            <a:spLocks noGrp="1"/>
          </p:cNvSpPr>
          <p:nvPr>
            <p:ph idx="1"/>
          </p:nvPr>
        </p:nvSpPr>
        <p:spPr>
          <a:xfrm>
            <a:off x="259307" y="1473958"/>
            <a:ext cx="11682483" cy="5578006"/>
          </a:xfrm>
        </p:spPr>
        <p:txBody>
          <a:bodyPr>
            <a:normAutofit/>
          </a:bodyPr>
          <a:lstStyle/>
          <a:p>
            <a:r>
              <a:rPr lang="en-US" dirty="0">
                <a:solidFill>
                  <a:schemeClr val="tx2"/>
                </a:solidFill>
                <a:latin typeface="Arial" panose="020B0604020202020204" pitchFamily="34" charset="0"/>
                <a:cs typeface="Arial" panose="020B0604020202020204" pitchFamily="34" charset="0"/>
              </a:rPr>
              <a:t>Rule:</a:t>
            </a:r>
          </a:p>
          <a:p>
            <a:pPr lvl="1"/>
            <a:r>
              <a:rPr lang="en-US" dirty="0">
                <a:solidFill>
                  <a:schemeClr val="tx2"/>
                </a:solidFill>
                <a:latin typeface="Arial" panose="020B0604020202020204" pitchFamily="34" charset="0"/>
                <a:cs typeface="Arial" panose="020B0604020202020204" pitchFamily="34" charset="0"/>
              </a:rPr>
              <a:t>Must make a timely, contemporaneous objection at the time of the alleged error</a:t>
            </a:r>
          </a:p>
          <a:p>
            <a:pPr lvl="1"/>
            <a:r>
              <a:rPr lang="en-US" dirty="0">
                <a:solidFill>
                  <a:schemeClr val="tx2"/>
                </a:solidFill>
                <a:latin typeface="Arial" panose="020B0604020202020204" pitchFamily="34" charset="0"/>
                <a:cs typeface="Arial" panose="020B0604020202020204" pitchFamily="34" charset="0"/>
              </a:rPr>
              <a:t>Must state specific legal ground for objection</a:t>
            </a:r>
          </a:p>
          <a:p>
            <a:pPr lvl="2"/>
            <a:r>
              <a:rPr lang="en-US" u="sng" dirty="0">
                <a:solidFill>
                  <a:schemeClr val="tx2"/>
                </a:solidFill>
                <a:latin typeface="Arial" panose="020B0604020202020204" pitchFamily="34" charset="0"/>
                <a:cs typeface="Arial" panose="020B0604020202020204" pitchFamily="34" charset="0"/>
              </a:rPr>
              <a:t>Corona v. State</a:t>
            </a:r>
            <a:r>
              <a:rPr lang="en-US" dirty="0">
                <a:solidFill>
                  <a:schemeClr val="tx2"/>
                </a:solidFill>
                <a:latin typeface="Arial" panose="020B0604020202020204" pitchFamily="34" charset="0"/>
                <a:cs typeface="Arial" panose="020B0604020202020204" pitchFamily="34" charset="0"/>
              </a:rPr>
              <a:t>, 64 So. 3d 1232 (Fla. 2011). </a:t>
            </a:r>
          </a:p>
          <a:p>
            <a:r>
              <a:rPr lang="en-US" dirty="0">
                <a:solidFill>
                  <a:schemeClr val="tx2"/>
                </a:solidFill>
                <a:latin typeface="Arial" panose="020B0604020202020204" pitchFamily="34" charset="0"/>
                <a:cs typeface="Arial" panose="020B0604020202020204" pitchFamily="34" charset="0"/>
              </a:rPr>
              <a:t>No magic words are required to make a proper objection. </a:t>
            </a:r>
          </a:p>
          <a:p>
            <a:pPr lvl="1"/>
            <a:r>
              <a:rPr lang="en-US" u="sng" dirty="0">
                <a:solidFill>
                  <a:schemeClr val="tx2"/>
                </a:solidFill>
                <a:latin typeface="Arial" panose="020B0604020202020204" pitchFamily="34" charset="0"/>
                <a:cs typeface="Arial" panose="020B0604020202020204" pitchFamily="34" charset="0"/>
              </a:rPr>
              <a:t>Murray v. State</a:t>
            </a:r>
            <a:r>
              <a:rPr lang="en-US" dirty="0">
                <a:solidFill>
                  <a:schemeClr val="tx2"/>
                </a:solidFill>
                <a:latin typeface="Arial" panose="020B0604020202020204" pitchFamily="34" charset="0"/>
                <a:cs typeface="Arial" panose="020B0604020202020204" pitchFamily="34" charset="0"/>
              </a:rPr>
              <a:t>, 3 So. 3d 1108, 1117 (Fla. 2009) (noting that “the articulated concern must be sufficiently specific to inform the court of the perceived error”).  </a:t>
            </a:r>
          </a:p>
          <a:p>
            <a:r>
              <a:rPr lang="en-US" dirty="0">
                <a:solidFill>
                  <a:schemeClr val="tx2"/>
                </a:solidFill>
                <a:latin typeface="Arial" panose="020B0604020202020204" pitchFamily="34" charset="0"/>
                <a:cs typeface="Arial" panose="020B0604020202020204" pitchFamily="34" charset="0"/>
              </a:rPr>
              <a:t>If objection is not raised contemporaneously, then appellate court will not consider it on appeal. </a:t>
            </a:r>
          </a:p>
          <a:p>
            <a:pPr lvl="1"/>
            <a:r>
              <a:rPr lang="en-US" u="sng" dirty="0">
                <a:solidFill>
                  <a:schemeClr val="tx2"/>
                </a:solidFill>
                <a:latin typeface="Arial" panose="020B0604020202020204" pitchFamily="34" charset="0"/>
                <a:cs typeface="Arial" panose="020B0604020202020204" pitchFamily="34" charset="0"/>
              </a:rPr>
              <a:t>Aills v. Boemi</a:t>
            </a:r>
            <a:r>
              <a:rPr lang="en-US" dirty="0">
                <a:solidFill>
                  <a:schemeClr val="tx2"/>
                </a:solidFill>
                <a:latin typeface="Arial" panose="020B0604020202020204" pitchFamily="34" charset="0"/>
                <a:cs typeface="Arial" panose="020B0604020202020204" pitchFamily="34" charset="0"/>
              </a:rPr>
              <a:t>, 29 So. 3d 1105, 1108-09 (Fla. 2010). </a:t>
            </a:r>
          </a:p>
          <a:p>
            <a:r>
              <a:rPr lang="en-US" dirty="0">
                <a:solidFill>
                  <a:schemeClr val="tx2"/>
                </a:solidFill>
                <a:latin typeface="Arial" panose="020B0604020202020204" pitchFamily="34" charset="0"/>
                <a:cs typeface="Arial" panose="020B0604020202020204" pitchFamily="34" charset="0"/>
              </a:rPr>
              <a:t>The contemporaneous objection rule places the trial judge on notice of a potential error and allows the trial judge an opportunity to correct the error. </a:t>
            </a:r>
            <a:endParaRPr lang="en-US" u="sng" dirty="0">
              <a:solidFill>
                <a:schemeClr val="tx2"/>
              </a:solidFill>
              <a:latin typeface="Arial" panose="020B0604020202020204" pitchFamily="34" charset="0"/>
              <a:cs typeface="Arial" panose="020B0604020202020204" pitchFamily="34" charset="0"/>
            </a:endParaRPr>
          </a:p>
          <a:p>
            <a:pPr marL="457189" lvl="1" indent="0">
              <a:buNone/>
            </a:pPr>
            <a:endParaRPr lang="en-US" sz="2800" dirty="0">
              <a:latin typeface="Arial" panose="020B0604020202020204" pitchFamily="34" charset="0"/>
              <a:cs typeface="Arial" panose="020B0604020202020204" pitchFamily="34" charset="0"/>
            </a:endParaRPr>
          </a:p>
          <a:p>
            <a:endParaRPr lang="en-US" sz="3600" dirty="0">
              <a:latin typeface="Arial" panose="020B0604020202020204" pitchFamily="34" charset="0"/>
              <a:cs typeface="Arial" panose="020B0604020202020204" pitchFamily="34" charset="0"/>
            </a:endParaRPr>
          </a:p>
          <a:p>
            <a:endParaRPr lang="en-US" dirty="0">
              <a:solidFill>
                <a:srgbClr val="415A7F"/>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504174376"/>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10904" y="324183"/>
            <a:ext cx="10515600" cy="1325563"/>
          </a:xfrm>
        </p:spPr>
        <p:txBody>
          <a:bodyPr/>
          <a:lstStyle/>
          <a:p>
            <a:pPr algn="ctr"/>
            <a:r>
              <a:rPr lang="en-US" b="1" u="sng" dirty="0">
                <a:solidFill>
                  <a:schemeClr val="tx2"/>
                </a:solidFill>
                <a:latin typeface="Arial" panose="020B0604020202020204" pitchFamily="34" charset="0"/>
                <a:cs typeface="Arial" panose="020B0604020202020204" pitchFamily="34" charset="0"/>
              </a:rPr>
              <a:t>Fundamental Error</a:t>
            </a:r>
          </a:p>
        </p:txBody>
      </p:sp>
      <p:sp>
        <p:nvSpPr>
          <p:cNvPr id="3" name="Content Placeholder 2"/>
          <p:cNvSpPr>
            <a:spLocks noGrp="1"/>
          </p:cNvSpPr>
          <p:nvPr>
            <p:ph idx="1"/>
          </p:nvPr>
        </p:nvSpPr>
        <p:spPr>
          <a:xfrm>
            <a:off x="259307" y="1314450"/>
            <a:ext cx="11682483" cy="5737514"/>
          </a:xfrm>
        </p:spPr>
        <p:txBody>
          <a:bodyPr>
            <a:normAutofit fontScale="92500" lnSpcReduction="10000"/>
          </a:bodyPr>
          <a:lstStyle/>
          <a:p>
            <a:r>
              <a:rPr lang="en-US" dirty="0">
                <a:solidFill>
                  <a:schemeClr val="tx2"/>
                </a:solidFill>
                <a:latin typeface="Arial" panose="020B0604020202020204" pitchFamily="34" charset="0"/>
                <a:cs typeface="Arial" panose="020B0604020202020204" pitchFamily="34" charset="0"/>
              </a:rPr>
              <a:t>Exception to the Contemporaneous Objection Rule. </a:t>
            </a:r>
          </a:p>
          <a:p>
            <a:r>
              <a:rPr lang="en-US" dirty="0">
                <a:solidFill>
                  <a:schemeClr val="tx2"/>
                </a:solidFill>
                <a:latin typeface="Arial" panose="020B0604020202020204" pitchFamily="34" charset="0"/>
                <a:cs typeface="Arial" panose="020B0604020202020204" pitchFamily="34" charset="0"/>
              </a:rPr>
              <a:t>Requires showing that argument was: </a:t>
            </a:r>
          </a:p>
          <a:p>
            <a:pPr lvl="1"/>
            <a:r>
              <a:rPr lang="en-US" dirty="0">
                <a:solidFill>
                  <a:schemeClr val="tx2"/>
                </a:solidFill>
                <a:latin typeface="Arial" panose="020B0604020202020204" pitchFamily="34" charset="0"/>
                <a:cs typeface="Arial" panose="020B0604020202020204" pitchFamily="34" charset="0"/>
              </a:rPr>
              <a:t>Improper</a:t>
            </a:r>
          </a:p>
          <a:p>
            <a:pPr lvl="1"/>
            <a:r>
              <a:rPr lang="en-US" dirty="0">
                <a:solidFill>
                  <a:schemeClr val="tx2"/>
                </a:solidFill>
                <a:latin typeface="Arial" panose="020B0604020202020204" pitchFamily="34" charset="0"/>
                <a:cs typeface="Arial" panose="020B0604020202020204" pitchFamily="34" charset="0"/>
              </a:rPr>
              <a:t>Harmful </a:t>
            </a:r>
          </a:p>
          <a:p>
            <a:pPr lvl="1"/>
            <a:r>
              <a:rPr lang="en-US" dirty="0">
                <a:solidFill>
                  <a:schemeClr val="tx2"/>
                </a:solidFill>
                <a:latin typeface="Arial" panose="020B0604020202020204" pitchFamily="34" charset="0"/>
                <a:cs typeface="Arial" panose="020B0604020202020204" pitchFamily="34" charset="0"/>
              </a:rPr>
              <a:t>It was “so prejudicial” and of the “nature that reach into the validity of the trial itself to the extent that the verdict reached could not have been obtained but for such comments”</a:t>
            </a:r>
          </a:p>
          <a:p>
            <a:pPr lvl="1"/>
            <a:r>
              <a:rPr lang="en-US" dirty="0">
                <a:solidFill>
                  <a:schemeClr val="tx2"/>
                </a:solidFill>
                <a:latin typeface="Arial" panose="020B0604020202020204" pitchFamily="34" charset="0"/>
                <a:cs typeface="Arial" panose="020B0604020202020204" pitchFamily="34" charset="0"/>
              </a:rPr>
              <a:t>Incurable </a:t>
            </a:r>
          </a:p>
          <a:p>
            <a:pPr lvl="1"/>
            <a:r>
              <a:rPr lang="en-US" dirty="0">
                <a:solidFill>
                  <a:schemeClr val="tx2"/>
                </a:solidFill>
                <a:latin typeface="Arial" panose="020B0604020202020204" pitchFamily="34" charset="0"/>
                <a:cs typeface="Arial" panose="020B0604020202020204" pitchFamily="34" charset="0"/>
              </a:rPr>
              <a:t>So damaging to the fairness of the trial that the public’s interest in our system of justice requires a new trial. </a:t>
            </a:r>
          </a:p>
          <a:p>
            <a:pPr lvl="2"/>
            <a:r>
              <a:rPr lang="en-US" u="sng" dirty="0">
                <a:solidFill>
                  <a:schemeClr val="tx2"/>
                </a:solidFill>
                <a:latin typeface="Arial" panose="020B0604020202020204" pitchFamily="34" charset="0"/>
                <a:cs typeface="Arial" panose="020B0604020202020204" pitchFamily="34" charset="0"/>
              </a:rPr>
              <a:t>Murphy v. Int’l Robotic Sys., Inc.</a:t>
            </a:r>
            <a:r>
              <a:rPr lang="en-US" dirty="0">
                <a:solidFill>
                  <a:schemeClr val="tx2"/>
                </a:solidFill>
                <a:latin typeface="Arial" panose="020B0604020202020204" pitchFamily="34" charset="0"/>
                <a:cs typeface="Arial" panose="020B0604020202020204" pitchFamily="34" charset="0"/>
              </a:rPr>
              <a:t>, 766 So. 2d 1010 (Fla. 2000). </a:t>
            </a:r>
          </a:p>
          <a:p>
            <a:r>
              <a:rPr lang="en-US" sz="3000" dirty="0">
                <a:solidFill>
                  <a:schemeClr val="tx2"/>
                </a:solidFill>
                <a:latin typeface="Arial" panose="020B0604020202020204" pitchFamily="34" charset="0"/>
                <a:cs typeface="Arial" panose="020B0604020202020204" pitchFamily="34" charset="0"/>
              </a:rPr>
              <a:t>Virtually no errors are found to be fundamental in civil cases: </a:t>
            </a:r>
          </a:p>
          <a:p>
            <a:pPr lvl="1"/>
            <a:r>
              <a:rPr lang="en-US" u="sng" dirty="0">
                <a:solidFill>
                  <a:schemeClr val="tx2"/>
                </a:solidFill>
                <a:latin typeface="Arial" panose="020B0604020202020204" pitchFamily="34" charset="0"/>
                <a:cs typeface="Arial" panose="020B0604020202020204" pitchFamily="34" charset="0"/>
              </a:rPr>
              <a:t>Bocher v. Glass</a:t>
            </a:r>
            <a:r>
              <a:rPr lang="en-US" dirty="0">
                <a:solidFill>
                  <a:schemeClr val="tx2"/>
                </a:solidFill>
                <a:latin typeface="Arial" panose="020B0604020202020204" pitchFamily="34" charset="0"/>
                <a:cs typeface="Arial" panose="020B0604020202020204" pitchFamily="34" charset="0"/>
              </a:rPr>
              <a:t>, 874 So. 2d 701, 704 (Fla. 1st DCA 2004) (“[A] remedy will almost always be tied to contemporaneous objection.”)</a:t>
            </a:r>
          </a:p>
          <a:p>
            <a:pPr lvl="1"/>
            <a:r>
              <a:rPr lang="en-US" u="sng" dirty="0">
                <a:solidFill>
                  <a:schemeClr val="tx2"/>
                </a:solidFill>
                <a:latin typeface="Arial" panose="020B0604020202020204" pitchFamily="34" charset="0"/>
                <a:cs typeface="Arial" panose="020B0604020202020204" pitchFamily="34" charset="0"/>
              </a:rPr>
              <a:t>City of Orlando v. Pineiro</a:t>
            </a:r>
            <a:r>
              <a:rPr lang="en-US" dirty="0">
                <a:solidFill>
                  <a:schemeClr val="tx2"/>
                </a:solidFill>
                <a:latin typeface="Arial" panose="020B0604020202020204" pitchFamily="34" charset="0"/>
                <a:cs typeface="Arial" panose="020B0604020202020204" pitchFamily="34" charset="0"/>
              </a:rPr>
              <a:t>, 66 So. 3d 1064, 1072 (Fla. 5th DCA 2011) (Noting that the Florida Supreme Court has virtually “closed the door” on appellate review of unpreserved challenges to closing argument). </a:t>
            </a:r>
            <a:endParaRPr lang="en-US" u="sng" dirty="0">
              <a:solidFill>
                <a:schemeClr val="tx2"/>
              </a:solidFill>
              <a:latin typeface="Arial" panose="020B0604020202020204" pitchFamily="34" charset="0"/>
              <a:cs typeface="Arial" panose="020B0604020202020204" pitchFamily="34" charset="0"/>
            </a:endParaRPr>
          </a:p>
          <a:p>
            <a:endParaRPr lang="en-US" sz="2800" dirty="0">
              <a:latin typeface="Arial" panose="020B0604020202020204" pitchFamily="34" charset="0"/>
              <a:cs typeface="Arial" panose="020B0604020202020204" pitchFamily="34" charset="0"/>
            </a:endParaRPr>
          </a:p>
          <a:p>
            <a:endParaRPr lang="en-US" sz="3600" dirty="0">
              <a:latin typeface="Arial" panose="020B0604020202020204" pitchFamily="34" charset="0"/>
              <a:cs typeface="Arial" panose="020B0604020202020204" pitchFamily="34" charset="0"/>
            </a:endParaRPr>
          </a:p>
          <a:p>
            <a:endParaRPr lang="en-US" dirty="0">
              <a:solidFill>
                <a:srgbClr val="415A7F"/>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86171083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6000" b="1" u="sng" dirty="0">
                <a:solidFill>
                  <a:schemeClr val="tx2"/>
                </a:solidFill>
                <a:latin typeface="Arial" panose="020B0604020202020204" pitchFamily="34" charset="0"/>
                <a:cs typeface="Arial" panose="020B0604020202020204" pitchFamily="34" charset="0"/>
              </a:rPr>
              <a:t>Extraordinary Writs</a:t>
            </a:r>
          </a:p>
        </p:txBody>
      </p:sp>
      <p:sp>
        <p:nvSpPr>
          <p:cNvPr id="3" name="Content Placeholder 2"/>
          <p:cNvSpPr>
            <a:spLocks noGrp="1"/>
          </p:cNvSpPr>
          <p:nvPr>
            <p:ph idx="1"/>
          </p:nvPr>
        </p:nvSpPr>
        <p:spPr>
          <a:xfrm>
            <a:off x="592427" y="1844097"/>
            <a:ext cx="10216427" cy="4351338"/>
          </a:xfrm>
        </p:spPr>
        <p:txBody>
          <a:bodyPr>
            <a:normAutofit/>
          </a:bodyPr>
          <a:lstStyle/>
          <a:p>
            <a:pPr algn="just"/>
            <a:r>
              <a:rPr lang="en-US" sz="3200" dirty="0">
                <a:solidFill>
                  <a:schemeClr val="tx2"/>
                </a:solidFill>
                <a:latin typeface="Arial" panose="020B0604020202020204" pitchFamily="34" charset="0"/>
                <a:cs typeface="Arial" panose="020B0604020202020204" pitchFamily="34" charset="0"/>
              </a:rPr>
              <a:t>Certiorari</a:t>
            </a:r>
          </a:p>
          <a:p>
            <a:pPr algn="just"/>
            <a:r>
              <a:rPr lang="en-US" sz="3200" dirty="0">
                <a:solidFill>
                  <a:schemeClr val="tx2"/>
                </a:solidFill>
                <a:latin typeface="Arial" panose="020B0604020202020204" pitchFamily="34" charset="0"/>
                <a:cs typeface="Arial" panose="020B0604020202020204" pitchFamily="34" charset="0"/>
              </a:rPr>
              <a:t>Prohibition </a:t>
            </a:r>
          </a:p>
          <a:p>
            <a:pPr lvl="1" algn="just"/>
            <a:r>
              <a:rPr lang="en-US" sz="2800" dirty="0">
                <a:solidFill>
                  <a:schemeClr val="tx2"/>
                </a:solidFill>
                <a:latin typeface="Arial" panose="020B0604020202020204" pitchFamily="34" charset="0"/>
                <a:cs typeface="Arial" panose="020B0604020202020204" pitchFamily="34" charset="0"/>
              </a:rPr>
              <a:t>Prevents trial court from further exercising jurisdiction </a:t>
            </a:r>
          </a:p>
          <a:p>
            <a:pPr algn="just"/>
            <a:r>
              <a:rPr lang="en-US" sz="3200" dirty="0">
                <a:solidFill>
                  <a:schemeClr val="tx2"/>
                </a:solidFill>
                <a:latin typeface="Arial" panose="020B0604020202020204" pitchFamily="34" charset="0"/>
                <a:cs typeface="Arial" panose="020B0604020202020204" pitchFamily="34" charset="0"/>
              </a:rPr>
              <a:t>Mandamus</a:t>
            </a:r>
          </a:p>
          <a:p>
            <a:pPr lvl="1" algn="just"/>
            <a:r>
              <a:rPr lang="en-US" sz="2800" dirty="0">
                <a:solidFill>
                  <a:schemeClr val="tx2"/>
                </a:solidFill>
                <a:latin typeface="Arial" panose="020B0604020202020204" pitchFamily="34" charset="0"/>
                <a:cs typeface="Arial" panose="020B0604020202020204" pitchFamily="34" charset="0"/>
              </a:rPr>
              <a:t>Compels trial court to perform ministerial act </a:t>
            </a:r>
          </a:p>
          <a:p>
            <a:pPr algn="just"/>
            <a:r>
              <a:rPr lang="en-US" sz="3200" dirty="0">
                <a:solidFill>
                  <a:schemeClr val="tx2"/>
                </a:solidFill>
                <a:latin typeface="Arial" panose="020B0604020202020204" pitchFamily="34" charset="0"/>
                <a:cs typeface="Arial" panose="020B0604020202020204" pitchFamily="34" charset="0"/>
              </a:rPr>
              <a:t>Quo Warranto</a:t>
            </a:r>
          </a:p>
          <a:p>
            <a:pPr algn="just"/>
            <a:r>
              <a:rPr lang="en-US" sz="3200" dirty="0">
                <a:solidFill>
                  <a:schemeClr val="tx2"/>
                </a:solidFill>
                <a:latin typeface="Arial" panose="020B0604020202020204" pitchFamily="34" charset="0"/>
                <a:cs typeface="Arial" panose="020B0604020202020204" pitchFamily="34" charset="0"/>
              </a:rPr>
              <a:t>Habeas Corpus </a:t>
            </a:r>
          </a:p>
          <a:p>
            <a:pPr lvl="1" algn="just"/>
            <a:r>
              <a:rPr lang="en-US" sz="2800" dirty="0">
                <a:solidFill>
                  <a:schemeClr val="tx2"/>
                </a:solidFill>
                <a:latin typeface="Arial" panose="020B0604020202020204" pitchFamily="34" charset="0"/>
                <a:cs typeface="Arial" panose="020B0604020202020204" pitchFamily="34" charset="0"/>
              </a:rPr>
              <a:t>Seeks to release the body </a:t>
            </a:r>
          </a:p>
          <a:p>
            <a:endParaRPr lang="en-US" dirty="0"/>
          </a:p>
        </p:txBody>
      </p:sp>
    </p:spTree>
    <p:extLst>
      <p:ext uri="{BB962C8B-B14F-4D97-AF65-F5344CB8AC3E}">
        <p14:creationId xmlns:p14="http://schemas.microsoft.com/office/powerpoint/2010/main" val="3161229454"/>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307" y="324183"/>
            <a:ext cx="11682483" cy="1325563"/>
          </a:xfrm>
        </p:spPr>
        <p:txBody>
          <a:bodyPr/>
          <a:lstStyle/>
          <a:p>
            <a:pPr algn="ctr"/>
            <a:r>
              <a:rPr lang="en-US" b="1" u="sng" dirty="0">
                <a:solidFill>
                  <a:schemeClr val="tx2"/>
                </a:solidFill>
                <a:latin typeface="Arial" panose="020B0604020202020204" pitchFamily="34" charset="0"/>
                <a:cs typeface="Arial" panose="020B0604020202020204" pitchFamily="34" charset="0"/>
              </a:rPr>
              <a:t>Choosing the Proper Request for Relief </a:t>
            </a:r>
          </a:p>
        </p:txBody>
      </p:sp>
      <p:sp>
        <p:nvSpPr>
          <p:cNvPr id="3" name="Content Placeholder 2"/>
          <p:cNvSpPr>
            <a:spLocks noGrp="1"/>
          </p:cNvSpPr>
          <p:nvPr>
            <p:ph idx="1"/>
          </p:nvPr>
        </p:nvSpPr>
        <p:spPr>
          <a:xfrm>
            <a:off x="259307" y="1649746"/>
            <a:ext cx="11682483" cy="5402218"/>
          </a:xfrm>
        </p:spPr>
        <p:txBody>
          <a:bodyPr>
            <a:normAutofit/>
          </a:bodyPr>
          <a:lstStyle/>
          <a:p>
            <a:r>
              <a:rPr lang="en-US" sz="3600" dirty="0">
                <a:solidFill>
                  <a:schemeClr val="tx2"/>
                </a:solidFill>
                <a:latin typeface="Arial" panose="020B0604020202020204" pitchFamily="34" charset="0"/>
                <a:cs typeface="Arial" panose="020B0604020202020204" pitchFamily="34" charset="0"/>
              </a:rPr>
              <a:t>If your objection is sustain, you will need to choose the proper request for relief.</a:t>
            </a:r>
          </a:p>
          <a:p>
            <a:pPr lvl="1"/>
            <a:r>
              <a:rPr lang="en-US" sz="3200" dirty="0">
                <a:solidFill>
                  <a:schemeClr val="tx2"/>
                </a:solidFill>
                <a:latin typeface="Arial" panose="020B0604020202020204" pitchFamily="34" charset="0"/>
                <a:cs typeface="Arial" panose="020B0604020202020204" pitchFamily="34" charset="0"/>
              </a:rPr>
              <a:t>Motion for Mistrial </a:t>
            </a:r>
          </a:p>
          <a:p>
            <a:pPr lvl="1"/>
            <a:r>
              <a:rPr lang="en-US" sz="3200" dirty="0">
                <a:solidFill>
                  <a:schemeClr val="tx2"/>
                </a:solidFill>
                <a:latin typeface="Arial" panose="020B0604020202020204" pitchFamily="34" charset="0"/>
                <a:cs typeface="Arial" panose="020B0604020202020204" pitchFamily="34" charset="0"/>
              </a:rPr>
              <a:t>Request for Curative Instruction </a:t>
            </a:r>
          </a:p>
          <a:p>
            <a:pPr marL="914377" lvl="2" indent="0">
              <a:buNone/>
            </a:pPr>
            <a:endParaRPr lang="en-US" dirty="0">
              <a:latin typeface="Arial" panose="020B0604020202020204" pitchFamily="34" charset="0"/>
              <a:cs typeface="Arial" panose="020B0604020202020204" pitchFamily="34" charset="0"/>
            </a:endParaRPr>
          </a:p>
          <a:p>
            <a:r>
              <a:rPr lang="en-US" sz="3600" dirty="0">
                <a:solidFill>
                  <a:schemeClr val="tx2"/>
                </a:solidFill>
                <a:latin typeface="Arial" panose="020B0604020202020204" pitchFamily="34" charset="0"/>
                <a:cs typeface="Arial" panose="020B0604020202020204" pitchFamily="34" charset="0"/>
              </a:rPr>
              <a:t>You are limited on appeal by what you request at trial.</a:t>
            </a:r>
          </a:p>
          <a:p>
            <a:endParaRPr lang="en-US" sz="3600" dirty="0">
              <a:latin typeface="Arial" panose="020B0604020202020204" pitchFamily="34" charset="0"/>
              <a:cs typeface="Arial" panose="020B0604020202020204" pitchFamily="34" charset="0"/>
            </a:endParaRPr>
          </a:p>
          <a:p>
            <a:endParaRPr lang="en-US" dirty="0">
              <a:solidFill>
                <a:srgbClr val="415A7F"/>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423728033"/>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10904" y="324183"/>
            <a:ext cx="10515600" cy="1325563"/>
          </a:xfrm>
        </p:spPr>
        <p:txBody>
          <a:bodyPr/>
          <a:lstStyle/>
          <a:p>
            <a:pPr algn="ctr"/>
            <a:r>
              <a:rPr lang="en-US" b="1" u="sng" dirty="0">
                <a:solidFill>
                  <a:schemeClr val="tx2"/>
                </a:solidFill>
                <a:latin typeface="Arial" panose="020B0604020202020204" pitchFamily="34" charset="0"/>
                <a:cs typeface="Arial" panose="020B0604020202020204" pitchFamily="34" charset="0"/>
              </a:rPr>
              <a:t>Motions for Mistrial </a:t>
            </a:r>
          </a:p>
        </p:txBody>
      </p:sp>
      <p:sp>
        <p:nvSpPr>
          <p:cNvPr id="3" name="Content Placeholder 2"/>
          <p:cNvSpPr>
            <a:spLocks noGrp="1"/>
          </p:cNvSpPr>
          <p:nvPr>
            <p:ph idx="1"/>
          </p:nvPr>
        </p:nvSpPr>
        <p:spPr>
          <a:xfrm>
            <a:off x="259307" y="1473958"/>
            <a:ext cx="11682483" cy="5578006"/>
          </a:xfrm>
        </p:spPr>
        <p:txBody>
          <a:bodyPr>
            <a:normAutofit/>
          </a:bodyPr>
          <a:lstStyle/>
          <a:p>
            <a:r>
              <a:rPr lang="en-US" dirty="0">
                <a:solidFill>
                  <a:schemeClr val="tx2"/>
                </a:solidFill>
                <a:latin typeface="Arial" panose="020B0604020202020204" pitchFamily="34" charset="0"/>
                <a:cs typeface="Arial" panose="020B0604020202020204" pitchFamily="34" charset="0"/>
              </a:rPr>
              <a:t>Must be made at the time the improper remark or inadmissible evidence.  </a:t>
            </a:r>
          </a:p>
          <a:p>
            <a:pPr lvl="1"/>
            <a:r>
              <a:rPr lang="en-US" u="sng" dirty="0">
                <a:solidFill>
                  <a:schemeClr val="tx2"/>
                </a:solidFill>
                <a:latin typeface="Arial" panose="020B0604020202020204" pitchFamily="34" charset="0"/>
                <a:cs typeface="Arial" panose="020B0604020202020204" pitchFamily="34" charset="0"/>
              </a:rPr>
              <a:t>Ed Ricke &amp; Sons, Inc. v. Green</a:t>
            </a:r>
            <a:r>
              <a:rPr lang="en-US" dirty="0">
                <a:solidFill>
                  <a:schemeClr val="tx2"/>
                </a:solidFill>
                <a:latin typeface="Arial" panose="020B0604020202020204" pitchFamily="34" charset="0"/>
                <a:cs typeface="Arial" panose="020B0604020202020204" pitchFamily="34" charset="0"/>
              </a:rPr>
              <a:t>, 468 So. 2d 908 (Fla. 1985). </a:t>
            </a:r>
          </a:p>
          <a:p>
            <a:r>
              <a:rPr lang="en-US" dirty="0">
                <a:solidFill>
                  <a:schemeClr val="tx2"/>
                </a:solidFill>
                <a:latin typeface="Arial" panose="020B0604020202020204" pitchFamily="34" charset="0"/>
                <a:cs typeface="Arial" panose="020B0604020202020204" pitchFamily="34" charset="0"/>
              </a:rPr>
              <a:t>A motion for mistrial </a:t>
            </a:r>
            <a:r>
              <a:rPr lang="en-US" u="sng" dirty="0">
                <a:solidFill>
                  <a:schemeClr val="tx2"/>
                </a:solidFill>
                <a:latin typeface="Arial" panose="020B0604020202020204" pitchFamily="34" charset="0"/>
                <a:cs typeface="Arial" panose="020B0604020202020204" pitchFamily="34" charset="0"/>
              </a:rPr>
              <a:t>and</a:t>
            </a:r>
            <a:r>
              <a:rPr lang="en-US" dirty="0">
                <a:solidFill>
                  <a:schemeClr val="tx2"/>
                </a:solidFill>
                <a:latin typeface="Arial" panose="020B0604020202020204" pitchFamily="34" charset="0"/>
                <a:cs typeface="Arial" panose="020B0604020202020204" pitchFamily="34" charset="0"/>
              </a:rPr>
              <a:t> a request for the trial court to reserve ruling until the jury returns verdict is sufficient to preserve issue for appeal</a:t>
            </a:r>
          </a:p>
          <a:p>
            <a:pPr algn="just"/>
            <a:r>
              <a:rPr lang="en-US" dirty="0">
                <a:solidFill>
                  <a:schemeClr val="tx2"/>
                </a:solidFill>
                <a:latin typeface="Arial" panose="020B0604020202020204" pitchFamily="34" charset="0"/>
                <a:cs typeface="Arial" panose="020B0604020202020204" pitchFamily="34" charset="0"/>
              </a:rPr>
              <a:t>Do not withdraw motion </a:t>
            </a:r>
          </a:p>
          <a:p>
            <a:pPr lvl="1" algn="just"/>
            <a:r>
              <a:rPr lang="en-US" u="sng" dirty="0">
                <a:solidFill>
                  <a:schemeClr val="tx2"/>
                </a:solidFill>
                <a:latin typeface="Arial" panose="020B0604020202020204" pitchFamily="34" charset="0"/>
                <a:cs typeface="Arial" panose="020B0604020202020204" pitchFamily="34" charset="0"/>
              </a:rPr>
              <a:t>Publix Super Markets, Inc. v. Griffin</a:t>
            </a:r>
            <a:r>
              <a:rPr lang="en-US" dirty="0">
                <a:solidFill>
                  <a:schemeClr val="tx2"/>
                </a:solidFill>
                <a:latin typeface="Arial" panose="020B0604020202020204" pitchFamily="34" charset="0"/>
                <a:cs typeface="Arial" panose="020B0604020202020204" pitchFamily="34" charset="0"/>
              </a:rPr>
              <a:t>, 837 So. 2d 1139 (Fla. 2d DCA 2003).</a:t>
            </a:r>
          </a:p>
          <a:p>
            <a:endParaRPr lang="en-US" sz="2800" dirty="0">
              <a:latin typeface="Arial" panose="020B0604020202020204" pitchFamily="34" charset="0"/>
              <a:cs typeface="Arial" panose="020B0604020202020204" pitchFamily="34" charset="0"/>
            </a:endParaRPr>
          </a:p>
          <a:p>
            <a:endParaRPr lang="en-US" sz="3600" dirty="0">
              <a:latin typeface="Arial" panose="020B0604020202020204" pitchFamily="34" charset="0"/>
              <a:cs typeface="Arial" panose="020B0604020202020204" pitchFamily="34" charset="0"/>
            </a:endParaRPr>
          </a:p>
          <a:p>
            <a:endParaRPr lang="en-US" dirty="0">
              <a:solidFill>
                <a:srgbClr val="415A7F"/>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086145160"/>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10904" y="324183"/>
            <a:ext cx="10515600" cy="1325563"/>
          </a:xfrm>
        </p:spPr>
        <p:txBody>
          <a:bodyPr/>
          <a:lstStyle/>
          <a:p>
            <a:pPr algn="ctr"/>
            <a:r>
              <a:rPr lang="en-US" b="1" u="sng" dirty="0">
                <a:solidFill>
                  <a:schemeClr val="tx2"/>
                </a:solidFill>
                <a:latin typeface="Arial" panose="020B0604020202020204" pitchFamily="34" charset="0"/>
                <a:cs typeface="Arial" panose="020B0604020202020204" pitchFamily="34" charset="0"/>
              </a:rPr>
              <a:t>Request for Curative Instruction</a:t>
            </a:r>
          </a:p>
        </p:txBody>
      </p:sp>
      <p:sp>
        <p:nvSpPr>
          <p:cNvPr id="3" name="Content Placeholder 2"/>
          <p:cNvSpPr>
            <a:spLocks noGrp="1"/>
          </p:cNvSpPr>
          <p:nvPr>
            <p:ph idx="1"/>
          </p:nvPr>
        </p:nvSpPr>
        <p:spPr>
          <a:xfrm>
            <a:off x="259307" y="1473958"/>
            <a:ext cx="11682483" cy="5578006"/>
          </a:xfrm>
        </p:spPr>
        <p:txBody>
          <a:bodyPr>
            <a:normAutofit/>
          </a:bodyPr>
          <a:lstStyle/>
          <a:p>
            <a:r>
              <a:rPr lang="en-US" dirty="0">
                <a:solidFill>
                  <a:schemeClr val="tx2"/>
                </a:solidFill>
                <a:latin typeface="Arial" panose="020B0604020202020204" pitchFamily="34" charset="0"/>
                <a:cs typeface="Arial" panose="020B0604020202020204" pitchFamily="34" charset="0"/>
              </a:rPr>
              <a:t>“Generally speaking, the use of a curative instruction to dispel the prejudicial effect of an objectionable comment is sufficient.”</a:t>
            </a:r>
          </a:p>
          <a:p>
            <a:pPr lvl="1"/>
            <a:r>
              <a:rPr lang="en-US" sz="2000" u="sng" dirty="0">
                <a:solidFill>
                  <a:schemeClr val="tx2"/>
                </a:solidFill>
                <a:latin typeface="Arial" panose="020B0604020202020204" pitchFamily="34" charset="0"/>
                <a:cs typeface="Arial" panose="020B0604020202020204" pitchFamily="34" charset="0"/>
              </a:rPr>
              <a:t>Rivera v. State</a:t>
            </a:r>
            <a:r>
              <a:rPr lang="en-US" sz="2000" dirty="0">
                <a:solidFill>
                  <a:schemeClr val="tx2"/>
                </a:solidFill>
                <a:latin typeface="Arial" panose="020B0604020202020204" pitchFamily="34" charset="0"/>
                <a:cs typeface="Arial" panose="020B0604020202020204" pitchFamily="34" charset="0"/>
              </a:rPr>
              <a:t>, 745 So. 2d 343 (Fla. 4th DCA 1999).</a:t>
            </a:r>
          </a:p>
          <a:p>
            <a:r>
              <a:rPr lang="en-US" dirty="0">
                <a:solidFill>
                  <a:schemeClr val="tx2"/>
                </a:solidFill>
                <a:latin typeface="Arial" panose="020B0604020202020204" pitchFamily="34" charset="0"/>
                <a:cs typeface="Arial" panose="020B0604020202020204" pitchFamily="34" charset="0"/>
              </a:rPr>
              <a:t>Sufficient to cure mention of insurance </a:t>
            </a:r>
          </a:p>
          <a:p>
            <a:pPr lvl="1"/>
            <a:r>
              <a:rPr lang="en-US" sz="2000" u="sng" dirty="0">
                <a:solidFill>
                  <a:schemeClr val="tx2"/>
                </a:solidFill>
                <a:latin typeface="Arial" panose="020B0604020202020204" pitchFamily="34" charset="0"/>
                <a:cs typeface="Arial" panose="020B0604020202020204" pitchFamily="34" charset="0"/>
              </a:rPr>
              <a:t>Walt Disney World Co. v. Merritt</a:t>
            </a:r>
            <a:r>
              <a:rPr lang="en-US" sz="2000" dirty="0">
                <a:solidFill>
                  <a:schemeClr val="tx2"/>
                </a:solidFill>
                <a:latin typeface="Arial" panose="020B0604020202020204" pitchFamily="34" charset="0"/>
                <a:cs typeface="Arial" panose="020B0604020202020204" pitchFamily="34" charset="0"/>
              </a:rPr>
              <a:t>, 404 So. 2d 1077 (Fla. 5th DCA 1981)</a:t>
            </a:r>
          </a:p>
          <a:p>
            <a:pPr lvl="1"/>
            <a:r>
              <a:rPr lang="en-US" sz="2000" u="sng" dirty="0">
                <a:solidFill>
                  <a:schemeClr val="tx2"/>
                </a:solidFill>
                <a:latin typeface="Arial" panose="020B0604020202020204" pitchFamily="34" charset="0"/>
                <a:cs typeface="Arial" panose="020B0604020202020204" pitchFamily="34" charset="0"/>
              </a:rPr>
              <a:t>Seminole Shell Co. v. Clearwater Flying Co.</a:t>
            </a:r>
            <a:r>
              <a:rPr lang="en-US" sz="2000" dirty="0">
                <a:solidFill>
                  <a:schemeClr val="tx2"/>
                </a:solidFill>
                <a:latin typeface="Arial" panose="020B0604020202020204" pitchFamily="34" charset="0"/>
                <a:cs typeface="Arial" panose="020B0604020202020204" pitchFamily="34" charset="0"/>
              </a:rPr>
              <a:t>, 156 So. 2d 543 (Fla. 2nd DCA 1963).</a:t>
            </a:r>
          </a:p>
          <a:p>
            <a:pPr lvl="1"/>
            <a:r>
              <a:rPr lang="en-US" sz="2000" u="sng" dirty="0">
                <a:solidFill>
                  <a:schemeClr val="tx2"/>
                </a:solidFill>
                <a:latin typeface="Arial" panose="020B0604020202020204" pitchFamily="34" charset="0"/>
                <a:cs typeface="Arial" panose="020B0604020202020204" pitchFamily="34" charset="0"/>
              </a:rPr>
              <a:t>Allstate Ins. Co. v. Wood</a:t>
            </a:r>
            <a:r>
              <a:rPr lang="en-US" sz="2000" dirty="0">
                <a:solidFill>
                  <a:schemeClr val="tx2"/>
                </a:solidFill>
                <a:latin typeface="Arial" panose="020B0604020202020204" pitchFamily="34" charset="0"/>
                <a:cs typeface="Arial" panose="020B0604020202020204" pitchFamily="34" charset="0"/>
              </a:rPr>
              <a:t>, 535 So. 2d 699, 700 (Fla. 1st DCA 1988).</a:t>
            </a:r>
          </a:p>
          <a:p>
            <a:r>
              <a:rPr lang="en-US" dirty="0">
                <a:solidFill>
                  <a:schemeClr val="tx2"/>
                </a:solidFill>
                <a:latin typeface="Arial" panose="020B0604020202020204" pitchFamily="34" charset="0"/>
                <a:cs typeface="Arial" panose="020B0604020202020204" pitchFamily="34" charset="0"/>
              </a:rPr>
              <a:t>However, not sufficient to cure mention of settlement or settlement offer – violation of 90.408 and 768.041 </a:t>
            </a:r>
          </a:p>
          <a:p>
            <a:pPr lvl="1"/>
            <a:r>
              <a:rPr lang="en-US" sz="2000" u="sng" dirty="0">
                <a:solidFill>
                  <a:schemeClr val="tx2"/>
                </a:solidFill>
                <a:latin typeface="Arial" panose="020B0604020202020204" pitchFamily="34" charset="0"/>
                <a:cs typeface="Arial" panose="020B0604020202020204" pitchFamily="34" charset="0"/>
              </a:rPr>
              <a:t>Dade Cnty. v. Clarson</a:t>
            </a:r>
            <a:r>
              <a:rPr lang="en-US" sz="2000" dirty="0">
                <a:solidFill>
                  <a:schemeClr val="tx2"/>
                </a:solidFill>
                <a:latin typeface="Arial" panose="020B0604020202020204" pitchFamily="34" charset="0"/>
                <a:cs typeface="Arial" panose="020B0604020202020204" pitchFamily="34" charset="0"/>
              </a:rPr>
              <a:t>, 240 So. 2d 828 (Fla. 3d DCA 1970).</a:t>
            </a:r>
          </a:p>
          <a:p>
            <a:pPr lvl="1"/>
            <a:r>
              <a:rPr lang="en-US" sz="2000" u="sng" dirty="0">
                <a:solidFill>
                  <a:schemeClr val="tx2"/>
                </a:solidFill>
                <a:latin typeface="Arial" panose="020B0604020202020204" pitchFamily="34" charset="0"/>
                <a:cs typeface="Arial" panose="020B0604020202020204" pitchFamily="34" charset="0"/>
              </a:rPr>
              <a:t>Muhammad v. Toys R Us, Inc.</a:t>
            </a:r>
            <a:r>
              <a:rPr lang="en-US" sz="2000" dirty="0">
                <a:solidFill>
                  <a:schemeClr val="tx2"/>
                </a:solidFill>
                <a:latin typeface="Arial" panose="020B0604020202020204" pitchFamily="34" charset="0"/>
                <a:cs typeface="Arial" panose="020B0604020202020204" pitchFamily="34" charset="0"/>
              </a:rPr>
              <a:t>, 668 So. 2d 254 (Fla. 1st DCA 1996).</a:t>
            </a:r>
          </a:p>
          <a:p>
            <a:pPr lvl="1"/>
            <a:r>
              <a:rPr lang="en-US" sz="2000" u="sng" dirty="0">
                <a:solidFill>
                  <a:schemeClr val="tx2"/>
                </a:solidFill>
                <a:latin typeface="Arial" panose="020B0604020202020204" pitchFamily="34" charset="0"/>
                <a:cs typeface="Arial" panose="020B0604020202020204" pitchFamily="34" charset="0"/>
              </a:rPr>
              <a:t>Henry v. Beacon Ambulance Serv., Inc.</a:t>
            </a:r>
            <a:r>
              <a:rPr lang="en-US" sz="2000" dirty="0">
                <a:solidFill>
                  <a:schemeClr val="tx2"/>
                </a:solidFill>
                <a:latin typeface="Arial" panose="020B0604020202020204" pitchFamily="34" charset="0"/>
                <a:cs typeface="Arial" panose="020B0604020202020204" pitchFamily="34" charset="0"/>
              </a:rPr>
              <a:t>, 424 So. 2d 914 (Fla. 4th DCA 1982).</a:t>
            </a:r>
          </a:p>
          <a:p>
            <a:endParaRPr lang="en-US" sz="3600" dirty="0">
              <a:latin typeface="Arial" panose="020B0604020202020204" pitchFamily="34" charset="0"/>
              <a:cs typeface="Arial" panose="020B0604020202020204" pitchFamily="34" charset="0"/>
            </a:endParaRPr>
          </a:p>
          <a:p>
            <a:endParaRPr lang="en-US" dirty="0">
              <a:solidFill>
                <a:srgbClr val="415A7F"/>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766820262"/>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58161" y="309896"/>
            <a:ext cx="11183629" cy="1325563"/>
          </a:xfrm>
        </p:spPr>
        <p:txBody>
          <a:bodyPr/>
          <a:lstStyle/>
          <a:p>
            <a:pPr algn="ctr"/>
            <a:r>
              <a:rPr lang="en-US" b="1" u="sng" dirty="0">
                <a:solidFill>
                  <a:schemeClr val="tx2"/>
                </a:solidFill>
                <a:latin typeface="Arial" panose="020B0604020202020204" pitchFamily="34" charset="0"/>
                <a:cs typeface="Arial" panose="020B0604020202020204" pitchFamily="34" charset="0"/>
              </a:rPr>
              <a:t>Late Disclosed Evidence or Change of Opinions </a:t>
            </a:r>
          </a:p>
        </p:txBody>
      </p:sp>
      <p:sp>
        <p:nvSpPr>
          <p:cNvPr id="3" name="Content Placeholder 2"/>
          <p:cNvSpPr>
            <a:spLocks noGrp="1"/>
          </p:cNvSpPr>
          <p:nvPr>
            <p:ph idx="1"/>
          </p:nvPr>
        </p:nvSpPr>
        <p:spPr>
          <a:xfrm>
            <a:off x="259307" y="1635458"/>
            <a:ext cx="11682483" cy="5416505"/>
          </a:xfrm>
        </p:spPr>
        <p:txBody>
          <a:bodyPr>
            <a:normAutofit/>
          </a:bodyPr>
          <a:lstStyle/>
          <a:p>
            <a:r>
              <a:rPr lang="en-US" sz="2400" dirty="0">
                <a:solidFill>
                  <a:schemeClr val="tx2"/>
                </a:solidFill>
                <a:latin typeface="Arial" panose="020B0604020202020204" pitchFamily="34" charset="0"/>
                <a:cs typeface="Arial" panose="020B0604020202020204" pitchFamily="34" charset="0"/>
              </a:rPr>
              <a:t>Make Contemporaneous Objection to Evidence</a:t>
            </a:r>
          </a:p>
          <a:p>
            <a:pPr lvl="1"/>
            <a:r>
              <a:rPr lang="en-US" sz="2000" dirty="0">
                <a:solidFill>
                  <a:schemeClr val="tx2"/>
                </a:solidFill>
                <a:latin typeface="Arial" panose="020B0604020202020204" pitchFamily="34" charset="0"/>
                <a:cs typeface="Arial" panose="020B0604020202020204" pitchFamily="34" charset="0"/>
              </a:rPr>
              <a:t>File motion in limine/motion to strike if occurs before immediately before trial </a:t>
            </a:r>
          </a:p>
          <a:p>
            <a:r>
              <a:rPr lang="en-US" sz="2400" dirty="0">
                <a:solidFill>
                  <a:schemeClr val="tx2"/>
                </a:solidFill>
                <a:latin typeface="Arial" panose="020B0604020202020204" pitchFamily="34" charset="0"/>
                <a:cs typeface="Arial" panose="020B0604020202020204" pitchFamily="34" charset="0"/>
              </a:rPr>
              <a:t>Party must be Prejudiced – Surprised in Fact </a:t>
            </a:r>
          </a:p>
          <a:p>
            <a:r>
              <a:rPr lang="en-US" sz="2400" dirty="0">
                <a:solidFill>
                  <a:schemeClr val="tx2"/>
                </a:solidFill>
                <a:latin typeface="Arial" panose="020B0604020202020204" pitchFamily="34" charset="0"/>
                <a:cs typeface="Arial" panose="020B0604020202020204" pitchFamily="34" charset="0"/>
              </a:rPr>
              <a:t>Court should consider:</a:t>
            </a:r>
          </a:p>
          <a:p>
            <a:pPr lvl="1"/>
            <a:r>
              <a:rPr lang="en-US" sz="2000" dirty="0">
                <a:solidFill>
                  <a:schemeClr val="tx2"/>
                </a:solidFill>
                <a:latin typeface="Arial" panose="020B0604020202020204" pitchFamily="34" charset="0"/>
                <a:cs typeface="Arial" panose="020B0604020202020204" pitchFamily="34" charset="0"/>
              </a:rPr>
              <a:t>the objecting party's ability to cure the prejudice or, similarly, his independent knowledge of the existence of the witness or evidence; </a:t>
            </a:r>
          </a:p>
          <a:p>
            <a:pPr lvl="1"/>
            <a:r>
              <a:rPr lang="en-US" sz="2000" dirty="0">
                <a:solidFill>
                  <a:schemeClr val="tx2"/>
                </a:solidFill>
                <a:latin typeface="Arial" panose="020B0604020202020204" pitchFamily="34" charset="0"/>
                <a:cs typeface="Arial" panose="020B0604020202020204" pitchFamily="34" charset="0"/>
              </a:rPr>
              <a:t>the calling party's possible intentional, or bad faith, noncompliance with the pretrial order; and</a:t>
            </a:r>
          </a:p>
          <a:p>
            <a:pPr lvl="1"/>
            <a:r>
              <a:rPr lang="en-US" sz="2000" dirty="0">
                <a:solidFill>
                  <a:schemeClr val="tx2"/>
                </a:solidFill>
                <a:latin typeface="Arial" panose="020B0604020202020204" pitchFamily="34" charset="0"/>
                <a:cs typeface="Arial" panose="020B0604020202020204" pitchFamily="34" charset="0"/>
              </a:rPr>
              <a:t>the possible disruption of the orderly and efficient trial of the case (or other cases).</a:t>
            </a:r>
          </a:p>
          <a:p>
            <a:r>
              <a:rPr lang="en-US" sz="2400" dirty="0">
                <a:solidFill>
                  <a:schemeClr val="tx2"/>
                </a:solidFill>
                <a:latin typeface="Arial" panose="020B0604020202020204" pitchFamily="34" charset="0"/>
                <a:cs typeface="Arial" panose="020B0604020202020204" pitchFamily="34" charset="0"/>
              </a:rPr>
              <a:t>If after considering these factors, and any others that are relevant, the trial court concludes that use of the undisclosed witness or evidence will not substantially endanger the fairness of the proceeding, the witness should be allowed to testify or evidence admitted </a:t>
            </a:r>
          </a:p>
          <a:p>
            <a:pPr lvl="1"/>
            <a:r>
              <a:rPr lang="en-US" sz="2000" u="sng" dirty="0">
                <a:solidFill>
                  <a:schemeClr val="tx2"/>
                </a:solidFill>
                <a:latin typeface="Arial" panose="020B0604020202020204" pitchFamily="34" charset="0"/>
                <a:cs typeface="Arial" panose="020B0604020202020204" pitchFamily="34" charset="0"/>
              </a:rPr>
              <a:t>Binger v. King Pest Control</a:t>
            </a:r>
            <a:r>
              <a:rPr lang="en-US" sz="2000" dirty="0">
                <a:solidFill>
                  <a:schemeClr val="tx2"/>
                </a:solidFill>
                <a:latin typeface="Arial" panose="020B0604020202020204" pitchFamily="34" charset="0"/>
                <a:cs typeface="Arial" panose="020B0604020202020204" pitchFamily="34" charset="0"/>
              </a:rPr>
              <a:t>, 401 So. 2d 1310 (Fla. 1981).</a:t>
            </a:r>
          </a:p>
          <a:p>
            <a:endParaRPr lang="en-US" sz="3600" dirty="0">
              <a:latin typeface="Arial" panose="020B0604020202020204" pitchFamily="34" charset="0"/>
              <a:cs typeface="Arial" panose="020B0604020202020204" pitchFamily="34" charset="0"/>
            </a:endParaRPr>
          </a:p>
          <a:p>
            <a:endParaRPr lang="en-US" dirty="0">
              <a:solidFill>
                <a:srgbClr val="415A7F"/>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859519500"/>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58161" y="309896"/>
            <a:ext cx="11183629" cy="1325563"/>
          </a:xfrm>
        </p:spPr>
        <p:txBody>
          <a:bodyPr/>
          <a:lstStyle/>
          <a:p>
            <a:pPr algn="ctr"/>
            <a:r>
              <a:rPr lang="en-US" b="1" u="sng" dirty="0">
                <a:solidFill>
                  <a:schemeClr val="tx2"/>
                </a:solidFill>
                <a:latin typeface="Arial" panose="020B0604020202020204" pitchFamily="34" charset="0"/>
                <a:cs typeface="Arial" panose="020B0604020202020204" pitchFamily="34" charset="0"/>
              </a:rPr>
              <a:t>Late Disclosed Evidence or Change of Opinions </a:t>
            </a:r>
          </a:p>
        </p:txBody>
      </p:sp>
      <p:sp>
        <p:nvSpPr>
          <p:cNvPr id="3" name="Content Placeholder 2"/>
          <p:cNvSpPr>
            <a:spLocks noGrp="1"/>
          </p:cNvSpPr>
          <p:nvPr>
            <p:ph idx="1"/>
          </p:nvPr>
        </p:nvSpPr>
        <p:spPr>
          <a:xfrm>
            <a:off x="259307" y="1635458"/>
            <a:ext cx="11682483" cy="5416505"/>
          </a:xfrm>
        </p:spPr>
        <p:txBody>
          <a:bodyPr>
            <a:normAutofit/>
          </a:bodyPr>
          <a:lstStyle/>
          <a:p>
            <a:r>
              <a:rPr lang="en-US" sz="3600" dirty="0">
                <a:solidFill>
                  <a:schemeClr val="tx2"/>
                </a:solidFill>
                <a:latin typeface="Arial" panose="020B0604020202020204" pitchFamily="34" charset="0"/>
                <a:cs typeface="Arial" panose="020B0604020202020204" pitchFamily="34" charset="0"/>
              </a:rPr>
              <a:t>Arguments you should make:</a:t>
            </a:r>
          </a:p>
          <a:p>
            <a:pPr lvl="1"/>
            <a:r>
              <a:rPr lang="en-US" sz="3200" dirty="0">
                <a:solidFill>
                  <a:schemeClr val="tx2"/>
                </a:solidFill>
                <a:latin typeface="Arial" panose="020B0604020202020204" pitchFamily="34" charset="0"/>
                <a:cs typeface="Arial" panose="020B0604020202020204" pitchFamily="34" charset="0"/>
              </a:rPr>
              <a:t>Prejudiced/Surprised in Fact </a:t>
            </a:r>
          </a:p>
          <a:p>
            <a:pPr lvl="2"/>
            <a:r>
              <a:rPr lang="en-US" sz="2800" dirty="0">
                <a:solidFill>
                  <a:schemeClr val="tx2"/>
                </a:solidFill>
                <a:latin typeface="Arial" panose="020B0604020202020204" pitchFamily="34" charset="0"/>
                <a:cs typeface="Arial" panose="020B0604020202020204" pitchFamily="34" charset="0"/>
              </a:rPr>
              <a:t>Will be unable to rebut the evidence or testimony with own evidence </a:t>
            </a:r>
          </a:p>
          <a:p>
            <a:pPr lvl="3"/>
            <a:r>
              <a:rPr lang="en-US" sz="2600" u="sng" dirty="0">
                <a:solidFill>
                  <a:schemeClr val="tx2"/>
                </a:solidFill>
                <a:latin typeface="Arial" panose="020B0604020202020204" pitchFamily="34" charset="0"/>
                <a:cs typeface="Arial" panose="020B0604020202020204" pitchFamily="34" charset="0"/>
              </a:rPr>
              <a:t>Grau v. Branham</a:t>
            </a:r>
            <a:r>
              <a:rPr lang="en-US" sz="2600" dirty="0">
                <a:solidFill>
                  <a:schemeClr val="tx2"/>
                </a:solidFill>
                <a:latin typeface="Arial" panose="020B0604020202020204" pitchFamily="34" charset="0"/>
                <a:cs typeface="Arial" panose="020B0604020202020204" pitchFamily="34" charset="0"/>
              </a:rPr>
              <a:t>, 626 So. 2d 1059 (Fla. 4th DCA 1993) </a:t>
            </a:r>
            <a:endParaRPr lang="en-US" sz="2800" dirty="0">
              <a:solidFill>
                <a:schemeClr val="tx2"/>
              </a:solidFill>
              <a:latin typeface="Arial" panose="020B0604020202020204" pitchFamily="34" charset="0"/>
              <a:cs typeface="Arial" panose="020B0604020202020204" pitchFamily="34" charset="0"/>
            </a:endParaRPr>
          </a:p>
          <a:p>
            <a:pPr lvl="2"/>
            <a:r>
              <a:rPr lang="en-US" sz="2800" dirty="0">
                <a:solidFill>
                  <a:schemeClr val="tx2"/>
                </a:solidFill>
                <a:latin typeface="Arial" panose="020B0604020202020204" pitchFamily="34" charset="0"/>
                <a:cs typeface="Arial" panose="020B0604020202020204" pitchFamily="34" charset="0"/>
              </a:rPr>
              <a:t>Would have taken some action to protect yourself from evidence</a:t>
            </a:r>
          </a:p>
          <a:p>
            <a:pPr lvl="3"/>
            <a:r>
              <a:rPr lang="en-US" sz="2600" u="sng" dirty="0">
                <a:solidFill>
                  <a:schemeClr val="tx2"/>
                </a:solidFill>
                <a:latin typeface="Arial" panose="020B0604020202020204" pitchFamily="34" charset="0"/>
                <a:cs typeface="Arial" panose="020B0604020202020204" pitchFamily="34" charset="0"/>
              </a:rPr>
              <a:t>Tomlinson-McKenzie v. Prince</a:t>
            </a:r>
            <a:r>
              <a:rPr lang="en-US" sz="2600" dirty="0">
                <a:solidFill>
                  <a:schemeClr val="tx2"/>
                </a:solidFill>
                <a:latin typeface="Arial" panose="020B0604020202020204" pitchFamily="34" charset="0"/>
                <a:cs typeface="Arial" panose="020B0604020202020204" pitchFamily="34" charset="0"/>
              </a:rPr>
              <a:t>, 718 So. 2d 394 (Fla. 4th DCA 1998).</a:t>
            </a:r>
          </a:p>
          <a:p>
            <a:pPr lvl="2"/>
            <a:r>
              <a:rPr lang="en-US" sz="2800" dirty="0">
                <a:solidFill>
                  <a:schemeClr val="tx2"/>
                </a:solidFill>
                <a:latin typeface="Arial" panose="020B0604020202020204" pitchFamily="34" charset="0"/>
                <a:cs typeface="Arial" panose="020B0604020202020204" pitchFamily="34" charset="0"/>
              </a:rPr>
              <a:t>Completely undermines trial strategy and eviscerates defense</a:t>
            </a:r>
          </a:p>
          <a:p>
            <a:pPr lvl="2"/>
            <a:r>
              <a:rPr lang="en-US" sz="2800" dirty="0">
                <a:solidFill>
                  <a:schemeClr val="tx2"/>
                </a:solidFill>
                <a:latin typeface="Arial" panose="020B0604020202020204" pitchFamily="34" charset="0"/>
                <a:cs typeface="Arial" panose="020B0604020202020204" pitchFamily="34" charset="0"/>
              </a:rPr>
              <a:t>Goes to heart of case </a:t>
            </a:r>
          </a:p>
          <a:p>
            <a:endParaRPr lang="en-US" dirty="0">
              <a:solidFill>
                <a:srgbClr val="415A7F"/>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071337234"/>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58161" y="309896"/>
            <a:ext cx="11183629" cy="1325563"/>
          </a:xfrm>
        </p:spPr>
        <p:txBody>
          <a:bodyPr/>
          <a:lstStyle/>
          <a:p>
            <a:pPr algn="ctr"/>
            <a:r>
              <a:rPr lang="en-US" b="1" u="sng" dirty="0">
                <a:solidFill>
                  <a:schemeClr val="tx2"/>
                </a:solidFill>
                <a:latin typeface="Arial" panose="020B0604020202020204" pitchFamily="34" charset="0"/>
                <a:cs typeface="Arial" panose="020B0604020202020204" pitchFamily="34" charset="0"/>
              </a:rPr>
              <a:t>Late Disclosed Evidence or Change of Opinions </a:t>
            </a:r>
          </a:p>
        </p:txBody>
      </p:sp>
      <p:sp>
        <p:nvSpPr>
          <p:cNvPr id="3" name="Content Placeholder 2"/>
          <p:cNvSpPr>
            <a:spLocks noGrp="1"/>
          </p:cNvSpPr>
          <p:nvPr>
            <p:ph idx="1"/>
          </p:nvPr>
        </p:nvSpPr>
        <p:spPr>
          <a:xfrm>
            <a:off x="259307" y="1635458"/>
            <a:ext cx="11682483" cy="5416505"/>
          </a:xfrm>
        </p:spPr>
        <p:txBody>
          <a:bodyPr>
            <a:normAutofit/>
          </a:bodyPr>
          <a:lstStyle/>
          <a:p>
            <a:r>
              <a:rPr lang="en-US" sz="4400" dirty="0">
                <a:solidFill>
                  <a:schemeClr val="tx2"/>
                </a:solidFill>
                <a:latin typeface="Arial" panose="020B0604020202020204" pitchFamily="34" charset="0"/>
                <a:cs typeface="Arial" panose="020B0604020202020204" pitchFamily="34" charset="0"/>
              </a:rPr>
              <a:t>Applies to </a:t>
            </a:r>
            <a:r>
              <a:rPr lang="en-US" sz="4400">
                <a:solidFill>
                  <a:schemeClr val="tx2"/>
                </a:solidFill>
                <a:latin typeface="Arial" panose="020B0604020202020204" pitchFamily="34" charset="0"/>
                <a:cs typeface="Arial" panose="020B0604020202020204" pitchFamily="34" charset="0"/>
              </a:rPr>
              <a:t>treating </a:t>
            </a:r>
            <a:r>
              <a:rPr lang="en-US" sz="4400" smtClean="0">
                <a:solidFill>
                  <a:schemeClr val="tx2"/>
                </a:solidFill>
                <a:latin typeface="Arial" panose="020B0604020202020204" pitchFamily="34" charset="0"/>
                <a:cs typeface="Arial" panose="020B0604020202020204" pitchFamily="34" charset="0"/>
              </a:rPr>
              <a:t>physician changing </a:t>
            </a:r>
            <a:r>
              <a:rPr lang="en-US" sz="4400" dirty="0">
                <a:solidFill>
                  <a:schemeClr val="tx2"/>
                </a:solidFill>
                <a:latin typeface="Arial" panose="020B0604020202020204" pitchFamily="34" charset="0"/>
                <a:cs typeface="Arial" panose="020B0604020202020204" pitchFamily="34" charset="0"/>
              </a:rPr>
              <a:t>opinions or giving new expert opinions</a:t>
            </a:r>
          </a:p>
          <a:p>
            <a:pPr lvl="1"/>
            <a:r>
              <a:rPr lang="en-US" sz="3200" u="sng" dirty="0">
                <a:solidFill>
                  <a:schemeClr val="tx2"/>
                </a:solidFill>
                <a:latin typeface="Arial" panose="020B0604020202020204" pitchFamily="34" charset="0"/>
                <a:cs typeface="Arial" panose="020B0604020202020204" pitchFamily="34" charset="0"/>
              </a:rPr>
              <a:t>Colonnell v. Mitchels</a:t>
            </a:r>
            <a:r>
              <a:rPr lang="en-US" sz="3200" dirty="0">
                <a:solidFill>
                  <a:schemeClr val="tx2"/>
                </a:solidFill>
                <a:latin typeface="Arial" panose="020B0604020202020204" pitchFamily="34" charset="0"/>
                <a:cs typeface="Arial" panose="020B0604020202020204" pitchFamily="34" charset="0"/>
              </a:rPr>
              <a:t>, 317 So. 2d 799 (Fla. 2d DCA 1975) (post discovery cutoff exam by treater and treater changed opinion) </a:t>
            </a:r>
          </a:p>
          <a:p>
            <a:pPr lvl="1"/>
            <a:r>
              <a:rPr lang="en-US" sz="3200" u="sng" dirty="0">
                <a:solidFill>
                  <a:schemeClr val="tx2"/>
                </a:solidFill>
                <a:latin typeface="Arial" panose="020B0604020202020204" pitchFamily="34" charset="0"/>
                <a:cs typeface="Arial" panose="020B0604020202020204" pitchFamily="34" charset="0"/>
              </a:rPr>
              <a:t>Tetrault v. Fairchild</a:t>
            </a:r>
            <a:r>
              <a:rPr lang="en-US" sz="3200" dirty="0">
                <a:solidFill>
                  <a:schemeClr val="tx2"/>
                </a:solidFill>
                <a:latin typeface="Arial" panose="020B0604020202020204" pitchFamily="34" charset="0"/>
                <a:cs typeface="Arial" panose="020B0604020202020204" pitchFamily="34" charset="0"/>
              </a:rPr>
              <a:t>, 799 So. 2d 226, 227 (Fla. 5th DCA 2001) (radiologist who read initial x-ray was asked during trial to give expert opinions as to other scans) </a:t>
            </a:r>
          </a:p>
          <a:p>
            <a:pPr lvl="1"/>
            <a:endParaRPr lang="en-US" dirty="0">
              <a:solidFill>
                <a:schemeClr val="tx2"/>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700812305"/>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58161" y="309896"/>
            <a:ext cx="11183629" cy="1325563"/>
          </a:xfrm>
        </p:spPr>
        <p:txBody>
          <a:bodyPr/>
          <a:lstStyle/>
          <a:p>
            <a:pPr algn="ctr"/>
            <a:r>
              <a:rPr lang="en-US" b="1" u="sng" dirty="0">
                <a:solidFill>
                  <a:schemeClr val="tx2"/>
                </a:solidFill>
                <a:latin typeface="Arial" panose="020B0604020202020204" pitchFamily="34" charset="0"/>
                <a:cs typeface="Arial" panose="020B0604020202020204" pitchFamily="34" charset="0"/>
              </a:rPr>
              <a:t>Motions for Directed Verdict </a:t>
            </a:r>
          </a:p>
        </p:txBody>
      </p:sp>
      <p:sp>
        <p:nvSpPr>
          <p:cNvPr id="3" name="Content Placeholder 2"/>
          <p:cNvSpPr>
            <a:spLocks noGrp="1"/>
          </p:cNvSpPr>
          <p:nvPr>
            <p:ph idx="1"/>
          </p:nvPr>
        </p:nvSpPr>
        <p:spPr>
          <a:xfrm>
            <a:off x="259307" y="1635458"/>
            <a:ext cx="11682483" cy="5416505"/>
          </a:xfrm>
        </p:spPr>
        <p:txBody>
          <a:bodyPr>
            <a:normAutofit/>
          </a:bodyPr>
          <a:lstStyle/>
          <a:p>
            <a:r>
              <a:rPr lang="en-US" sz="3600" dirty="0">
                <a:solidFill>
                  <a:schemeClr val="tx2"/>
                </a:solidFill>
                <a:latin typeface="Arial" panose="020B0604020202020204" pitchFamily="34" charset="0"/>
                <a:cs typeface="Arial" panose="020B0604020202020204" pitchFamily="34" charset="0"/>
              </a:rPr>
              <a:t>Must state the specific grounds for the motion</a:t>
            </a:r>
          </a:p>
          <a:p>
            <a:pPr lvl="1"/>
            <a:r>
              <a:rPr lang="en-US" sz="3200" dirty="0">
                <a:solidFill>
                  <a:schemeClr val="tx2"/>
                </a:solidFill>
                <a:latin typeface="Arial" panose="020B0604020202020204" pitchFamily="34" charset="0"/>
                <a:cs typeface="Arial" panose="020B0604020202020204" pitchFamily="34" charset="0"/>
              </a:rPr>
              <a:t>Fla. R. Civ. P. 1.480(a). </a:t>
            </a:r>
          </a:p>
          <a:p>
            <a:r>
              <a:rPr lang="en-US" sz="3600" dirty="0" smtClean="0">
                <a:solidFill>
                  <a:schemeClr val="tx2"/>
                </a:solidFill>
                <a:latin typeface="Arial" panose="020B0604020202020204" pitchFamily="34" charset="0"/>
                <a:cs typeface="Arial" panose="020B0604020202020204" pitchFamily="34" charset="0"/>
              </a:rPr>
              <a:t>In </a:t>
            </a:r>
            <a:r>
              <a:rPr lang="en-US" sz="3600" dirty="0">
                <a:solidFill>
                  <a:schemeClr val="tx2"/>
                </a:solidFill>
                <a:latin typeface="Arial" panose="020B0604020202020204" pitchFamily="34" charset="0"/>
                <a:cs typeface="Arial" panose="020B0604020202020204" pitchFamily="34" charset="0"/>
              </a:rPr>
              <a:t>order to challenge sufficiency of the evidence on appeal, party must move for a directed verdict </a:t>
            </a:r>
          </a:p>
          <a:p>
            <a:pPr lvl="1"/>
            <a:r>
              <a:rPr lang="en-US" sz="3200" u="sng" dirty="0">
                <a:solidFill>
                  <a:schemeClr val="tx2"/>
                </a:solidFill>
                <a:latin typeface="Arial" panose="020B0604020202020204" pitchFamily="34" charset="0"/>
                <a:cs typeface="Arial" panose="020B0604020202020204" pitchFamily="34" charset="0"/>
              </a:rPr>
              <a:t>Miami v. Swift</a:t>
            </a:r>
            <a:r>
              <a:rPr lang="en-US" sz="3200" dirty="0">
                <a:solidFill>
                  <a:schemeClr val="tx2"/>
                </a:solidFill>
                <a:latin typeface="Arial" panose="020B0604020202020204" pitchFamily="34" charset="0"/>
                <a:cs typeface="Arial" panose="020B0604020202020204" pitchFamily="34" charset="0"/>
              </a:rPr>
              <a:t>, 481 So. 2d 26 (Fla. 3d DCA 1985). </a:t>
            </a:r>
          </a:p>
          <a:p>
            <a:pPr lvl="1"/>
            <a:endParaRPr lang="en-US" sz="4000" dirty="0">
              <a:solidFill>
                <a:schemeClr val="tx2"/>
              </a:solidFill>
              <a:latin typeface="Arial" panose="020B0604020202020204" pitchFamily="34" charset="0"/>
              <a:cs typeface="Arial" panose="020B0604020202020204" pitchFamily="34" charset="0"/>
            </a:endParaRPr>
          </a:p>
          <a:p>
            <a:pPr lvl="1"/>
            <a:endParaRPr lang="en-US" sz="4000" dirty="0">
              <a:solidFill>
                <a:schemeClr val="tx2"/>
              </a:solidFill>
              <a:latin typeface="Arial" panose="020B0604020202020204" pitchFamily="34" charset="0"/>
              <a:cs typeface="Arial" panose="020B0604020202020204" pitchFamily="34" charset="0"/>
            </a:endParaRPr>
          </a:p>
          <a:p>
            <a:pPr lvl="1"/>
            <a:endParaRPr lang="en-US" sz="4000" dirty="0">
              <a:solidFill>
                <a:schemeClr val="tx2"/>
              </a:solidFill>
              <a:latin typeface="Arial" panose="020B0604020202020204" pitchFamily="34" charset="0"/>
              <a:cs typeface="Arial" panose="020B0604020202020204" pitchFamily="34" charset="0"/>
            </a:endParaRPr>
          </a:p>
          <a:p>
            <a:pPr lvl="1"/>
            <a:endParaRPr lang="en-US" dirty="0">
              <a:solidFill>
                <a:schemeClr val="tx2"/>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670993517"/>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58161" y="309896"/>
            <a:ext cx="11183629" cy="1325563"/>
          </a:xfrm>
        </p:spPr>
        <p:txBody>
          <a:bodyPr/>
          <a:lstStyle/>
          <a:p>
            <a:pPr algn="ctr"/>
            <a:r>
              <a:rPr lang="en-US" b="1" u="sng" dirty="0">
                <a:solidFill>
                  <a:schemeClr val="tx2"/>
                </a:solidFill>
                <a:latin typeface="Arial" panose="020B0604020202020204" pitchFamily="34" charset="0"/>
                <a:cs typeface="Arial" panose="020B0604020202020204" pitchFamily="34" charset="0"/>
              </a:rPr>
              <a:t>Motions for Directed Verdict </a:t>
            </a:r>
          </a:p>
        </p:txBody>
      </p:sp>
      <p:sp>
        <p:nvSpPr>
          <p:cNvPr id="3" name="Content Placeholder 2"/>
          <p:cNvSpPr>
            <a:spLocks noGrp="1"/>
          </p:cNvSpPr>
          <p:nvPr>
            <p:ph idx="1"/>
          </p:nvPr>
        </p:nvSpPr>
        <p:spPr>
          <a:xfrm>
            <a:off x="259307" y="1635458"/>
            <a:ext cx="11682483" cy="5416505"/>
          </a:xfrm>
        </p:spPr>
        <p:txBody>
          <a:bodyPr>
            <a:normAutofit/>
          </a:bodyPr>
          <a:lstStyle/>
          <a:p>
            <a:r>
              <a:rPr lang="en-US" sz="4400" dirty="0">
                <a:solidFill>
                  <a:schemeClr val="tx2"/>
                </a:solidFill>
                <a:latin typeface="Arial" panose="020B0604020202020204" pitchFamily="34" charset="0"/>
                <a:cs typeface="Arial" panose="020B0604020202020204" pitchFamily="34" charset="0"/>
              </a:rPr>
              <a:t>Post-verdict requirements: </a:t>
            </a:r>
          </a:p>
          <a:p>
            <a:pPr lvl="1"/>
            <a:r>
              <a:rPr lang="en-US" sz="4000" dirty="0">
                <a:solidFill>
                  <a:schemeClr val="tx2"/>
                </a:solidFill>
                <a:latin typeface="Arial" panose="020B0604020202020204" pitchFamily="34" charset="0"/>
                <a:cs typeface="Arial" panose="020B0604020202020204" pitchFamily="34" charset="0"/>
              </a:rPr>
              <a:t>Must timely file post-trial motion for judgment in accordance with motion for directed verdict in order to preserve </a:t>
            </a:r>
          </a:p>
          <a:p>
            <a:pPr lvl="2"/>
            <a:r>
              <a:rPr lang="en-US" sz="3600" u="sng" dirty="0">
                <a:solidFill>
                  <a:schemeClr val="tx2"/>
                </a:solidFill>
                <a:latin typeface="Arial" panose="020B0604020202020204" pitchFamily="34" charset="0"/>
                <a:cs typeface="Arial" panose="020B0604020202020204" pitchFamily="34" charset="0"/>
              </a:rPr>
              <a:t>Industrial Affiliates, Ltd. V. Testa</a:t>
            </a:r>
            <a:r>
              <a:rPr lang="en-US" sz="3600" dirty="0">
                <a:solidFill>
                  <a:schemeClr val="tx2"/>
                </a:solidFill>
                <a:latin typeface="Arial" panose="020B0604020202020204" pitchFamily="34" charset="0"/>
                <a:cs typeface="Arial" panose="020B0604020202020204" pitchFamily="34" charset="0"/>
              </a:rPr>
              <a:t>, 770 So. 2d 202 (Fla. 3d DCA 2000). </a:t>
            </a:r>
          </a:p>
          <a:p>
            <a:pPr lvl="2"/>
            <a:r>
              <a:rPr lang="en-US" sz="4000" dirty="0">
                <a:solidFill>
                  <a:schemeClr val="tx2"/>
                </a:solidFill>
                <a:latin typeface="Arial" panose="020B0604020202020204" pitchFamily="34" charset="0"/>
                <a:cs typeface="Arial" panose="020B0604020202020204" pitchFamily="34" charset="0"/>
              </a:rPr>
              <a:t>This is a strict requirement and will result in a waiver if the motion is not timely filed.  </a:t>
            </a:r>
          </a:p>
          <a:p>
            <a:pPr lvl="1"/>
            <a:endParaRPr lang="en-US" sz="4000" dirty="0">
              <a:solidFill>
                <a:schemeClr val="tx2"/>
              </a:solidFill>
              <a:latin typeface="Arial" panose="020B0604020202020204" pitchFamily="34" charset="0"/>
              <a:cs typeface="Arial" panose="020B0604020202020204" pitchFamily="34" charset="0"/>
            </a:endParaRPr>
          </a:p>
          <a:p>
            <a:pPr lvl="1"/>
            <a:endParaRPr lang="en-US" sz="4000" dirty="0">
              <a:solidFill>
                <a:schemeClr val="tx2"/>
              </a:solidFill>
              <a:latin typeface="Arial" panose="020B0604020202020204" pitchFamily="34" charset="0"/>
              <a:cs typeface="Arial" panose="020B0604020202020204" pitchFamily="34" charset="0"/>
            </a:endParaRPr>
          </a:p>
          <a:p>
            <a:pPr lvl="1"/>
            <a:endParaRPr lang="en-US" sz="4000" dirty="0">
              <a:solidFill>
                <a:schemeClr val="tx2"/>
              </a:solidFill>
              <a:latin typeface="Arial" panose="020B0604020202020204" pitchFamily="34" charset="0"/>
              <a:cs typeface="Arial" panose="020B0604020202020204" pitchFamily="34" charset="0"/>
            </a:endParaRPr>
          </a:p>
          <a:p>
            <a:pPr lvl="1"/>
            <a:endParaRPr lang="en-US" dirty="0">
              <a:solidFill>
                <a:schemeClr val="tx2"/>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906396343"/>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58161" y="309896"/>
            <a:ext cx="11183629" cy="1325563"/>
          </a:xfrm>
        </p:spPr>
        <p:txBody>
          <a:bodyPr/>
          <a:lstStyle/>
          <a:p>
            <a:pPr algn="ctr"/>
            <a:r>
              <a:rPr lang="en-US" b="1" u="sng" dirty="0">
                <a:solidFill>
                  <a:schemeClr val="tx2"/>
                </a:solidFill>
                <a:latin typeface="Arial" panose="020B0604020202020204" pitchFamily="34" charset="0"/>
                <a:cs typeface="Arial" panose="020B0604020202020204" pitchFamily="34" charset="0"/>
              </a:rPr>
              <a:t>Motions for Directed Verdict – </a:t>
            </a:r>
            <a:br>
              <a:rPr lang="en-US" b="1" u="sng" dirty="0">
                <a:solidFill>
                  <a:schemeClr val="tx2"/>
                </a:solidFill>
                <a:latin typeface="Arial" panose="020B0604020202020204" pitchFamily="34" charset="0"/>
                <a:cs typeface="Arial" panose="020B0604020202020204" pitchFamily="34" charset="0"/>
              </a:rPr>
            </a:br>
            <a:r>
              <a:rPr lang="en-US" b="1" u="sng" dirty="0">
                <a:solidFill>
                  <a:schemeClr val="tx2"/>
                </a:solidFill>
                <a:latin typeface="Arial" panose="020B0604020202020204" pitchFamily="34" charset="0"/>
                <a:cs typeface="Arial" panose="020B0604020202020204" pitchFamily="34" charset="0"/>
              </a:rPr>
              <a:t>Co-Defendant’s Motion </a:t>
            </a:r>
          </a:p>
        </p:txBody>
      </p:sp>
      <p:sp>
        <p:nvSpPr>
          <p:cNvPr id="3" name="Content Placeholder 2"/>
          <p:cNvSpPr>
            <a:spLocks noGrp="1"/>
          </p:cNvSpPr>
          <p:nvPr>
            <p:ph idx="1"/>
          </p:nvPr>
        </p:nvSpPr>
        <p:spPr>
          <a:xfrm>
            <a:off x="259307" y="1635458"/>
            <a:ext cx="11682483" cy="5416505"/>
          </a:xfrm>
        </p:spPr>
        <p:txBody>
          <a:bodyPr>
            <a:normAutofit/>
          </a:bodyPr>
          <a:lstStyle/>
          <a:p>
            <a:r>
              <a:rPr lang="en-US" dirty="0">
                <a:solidFill>
                  <a:schemeClr val="tx2"/>
                </a:solidFill>
                <a:latin typeface="Arial" panose="020B0604020202020204" pitchFamily="34" charset="0"/>
                <a:cs typeface="Arial" panose="020B0604020202020204" pitchFamily="34" charset="0"/>
              </a:rPr>
              <a:t>“For an issue to be preserved by a defendant in a case involving co-defendants, that defendant must object or that defendant must join in the objection of the other defendant.” </a:t>
            </a:r>
          </a:p>
          <a:p>
            <a:pPr lvl="1"/>
            <a:r>
              <a:rPr lang="en-US" u="sng" dirty="0">
                <a:solidFill>
                  <a:schemeClr val="tx2"/>
                </a:solidFill>
                <a:latin typeface="Arial" panose="020B0604020202020204" pitchFamily="34" charset="0"/>
                <a:cs typeface="Arial" panose="020B0604020202020204" pitchFamily="34" charset="0"/>
              </a:rPr>
              <a:t>Eagleman v. Korzeniowski</a:t>
            </a:r>
            <a:r>
              <a:rPr lang="en-US" dirty="0">
                <a:solidFill>
                  <a:schemeClr val="tx2"/>
                </a:solidFill>
                <a:latin typeface="Arial" panose="020B0604020202020204" pitchFamily="34" charset="0"/>
                <a:cs typeface="Arial" panose="020B0604020202020204" pitchFamily="34" charset="0"/>
              </a:rPr>
              <a:t>, 924 So. 2d 855, 859 (Fla. 4th DCA 2006). </a:t>
            </a:r>
          </a:p>
          <a:p>
            <a:r>
              <a:rPr lang="en-US" dirty="0">
                <a:solidFill>
                  <a:schemeClr val="tx2"/>
                </a:solidFill>
                <a:latin typeface="Arial" panose="020B0604020202020204" pitchFamily="34" charset="0"/>
                <a:cs typeface="Arial" panose="020B0604020202020204" pitchFamily="34" charset="0"/>
              </a:rPr>
              <a:t>Options </a:t>
            </a:r>
          </a:p>
          <a:p>
            <a:pPr lvl="1"/>
            <a:r>
              <a:rPr lang="en-US" dirty="0">
                <a:solidFill>
                  <a:schemeClr val="tx2"/>
                </a:solidFill>
                <a:latin typeface="Arial" panose="020B0604020202020204" pitchFamily="34" charset="0"/>
                <a:cs typeface="Arial" panose="020B0604020202020204" pitchFamily="34" charset="0"/>
              </a:rPr>
              <a:t>Move for directed verdict yourself</a:t>
            </a:r>
          </a:p>
          <a:p>
            <a:pPr lvl="1"/>
            <a:r>
              <a:rPr lang="en-US" dirty="0">
                <a:solidFill>
                  <a:schemeClr val="tx2"/>
                </a:solidFill>
                <a:latin typeface="Arial" panose="020B0604020202020204" pitchFamily="34" charset="0"/>
                <a:cs typeface="Arial" panose="020B0604020202020204" pitchFamily="34" charset="0"/>
              </a:rPr>
              <a:t>Join in their motion </a:t>
            </a:r>
          </a:p>
          <a:p>
            <a:pPr lvl="1"/>
            <a:endParaRPr lang="en-US" sz="4000" dirty="0">
              <a:solidFill>
                <a:schemeClr val="tx2"/>
              </a:solidFill>
              <a:latin typeface="Arial" panose="020B0604020202020204" pitchFamily="34" charset="0"/>
              <a:cs typeface="Arial" panose="020B0604020202020204" pitchFamily="34" charset="0"/>
            </a:endParaRPr>
          </a:p>
          <a:p>
            <a:pPr lvl="1"/>
            <a:endParaRPr lang="en-US" sz="4000" dirty="0">
              <a:solidFill>
                <a:schemeClr val="tx2"/>
              </a:solidFill>
              <a:latin typeface="Arial" panose="020B0604020202020204" pitchFamily="34" charset="0"/>
              <a:cs typeface="Arial" panose="020B0604020202020204" pitchFamily="34" charset="0"/>
            </a:endParaRPr>
          </a:p>
          <a:p>
            <a:pPr lvl="1"/>
            <a:endParaRPr lang="en-US" sz="4000" dirty="0">
              <a:solidFill>
                <a:schemeClr val="tx2"/>
              </a:solidFill>
              <a:latin typeface="Arial" panose="020B0604020202020204" pitchFamily="34" charset="0"/>
              <a:cs typeface="Arial" panose="020B0604020202020204" pitchFamily="34" charset="0"/>
            </a:endParaRPr>
          </a:p>
          <a:p>
            <a:pPr lvl="1"/>
            <a:endParaRPr lang="en-US" dirty="0">
              <a:solidFill>
                <a:schemeClr val="tx2"/>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797399374"/>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58161" y="309896"/>
            <a:ext cx="11183629" cy="1325563"/>
          </a:xfrm>
        </p:spPr>
        <p:txBody>
          <a:bodyPr/>
          <a:lstStyle/>
          <a:p>
            <a:pPr algn="ctr"/>
            <a:r>
              <a:rPr lang="en-US" b="1" u="sng" dirty="0">
                <a:solidFill>
                  <a:schemeClr val="tx2"/>
                </a:solidFill>
                <a:latin typeface="Arial" panose="020B0604020202020204" pitchFamily="34" charset="0"/>
                <a:cs typeface="Arial" panose="020B0604020202020204" pitchFamily="34" charset="0"/>
              </a:rPr>
              <a:t>Opening Statements </a:t>
            </a:r>
          </a:p>
        </p:txBody>
      </p:sp>
      <p:sp>
        <p:nvSpPr>
          <p:cNvPr id="3" name="Content Placeholder 2"/>
          <p:cNvSpPr>
            <a:spLocks noGrp="1"/>
          </p:cNvSpPr>
          <p:nvPr>
            <p:ph idx="1"/>
          </p:nvPr>
        </p:nvSpPr>
        <p:spPr>
          <a:xfrm>
            <a:off x="259307" y="1635458"/>
            <a:ext cx="11682483" cy="5416505"/>
          </a:xfrm>
        </p:spPr>
        <p:txBody>
          <a:bodyPr>
            <a:normAutofit/>
          </a:bodyPr>
          <a:lstStyle/>
          <a:p>
            <a:r>
              <a:rPr lang="en-US" sz="3600" dirty="0">
                <a:solidFill>
                  <a:schemeClr val="tx2"/>
                </a:solidFill>
                <a:latin typeface="Arial" panose="020B0604020202020204" pitchFamily="34" charset="0"/>
                <a:cs typeface="Arial" panose="020B0604020202020204" pitchFamily="34" charset="0"/>
              </a:rPr>
              <a:t>Purpose - to “briefly outline what the party expects to prove in support of his cause of action or defense.” </a:t>
            </a:r>
          </a:p>
          <a:p>
            <a:pPr lvl="1"/>
            <a:r>
              <a:rPr lang="en-US" sz="3200" u="sng" dirty="0">
                <a:solidFill>
                  <a:schemeClr val="tx2"/>
                </a:solidFill>
                <a:latin typeface="Arial" panose="020B0604020202020204" pitchFamily="34" charset="0"/>
                <a:cs typeface="Arial" panose="020B0604020202020204" pitchFamily="34" charset="0"/>
              </a:rPr>
              <a:t>Chin v. Caiaffa</a:t>
            </a:r>
            <a:r>
              <a:rPr lang="en-US" sz="3200" dirty="0">
                <a:solidFill>
                  <a:schemeClr val="tx2"/>
                </a:solidFill>
                <a:latin typeface="Arial" panose="020B0604020202020204" pitchFamily="34" charset="0"/>
                <a:cs typeface="Arial" panose="020B0604020202020204" pitchFamily="34" charset="0"/>
              </a:rPr>
              <a:t>, 42 So. 3d 300, 307 (Fla. 3d DCA 2010). </a:t>
            </a:r>
          </a:p>
          <a:p>
            <a:r>
              <a:rPr lang="en-US" sz="3600" dirty="0">
                <a:solidFill>
                  <a:schemeClr val="tx2"/>
                </a:solidFill>
                <a:latin typeface="Arial" panose="020B0604020202020204" pitchFamily="34" charset="0"/>
                <a:cs typeface="Arial" panose="020B0604020202020204" pitchFamily="34" charset="0"/>
              </a:rPr>
              <a:t>Counsel should not refer to anything that he or she does not believe will be entered into evidence </a:t>
            </a:r>
          </a:p>
          <a:p>
            <a:r>
              <a:rPr lang="en-US" sz="3600" dirty="0">
                <a:solidFill>
                  <a:schemeClr val="tx2"/>
                </a:solidFill>
                <a:latin typeface="Arial" panose="020B0604020202020204" pitchFamily="34" charset="0"/>
                <a:cs typeface="Arial" panose="020B0604020202020204" pitchFamily="34" charset="0"/>
              </a:rPr>
              <a:t>Watch out for opposing counsel using objected to exhibits and powerpoints that they have not filed or shown to you before trial </a:t>
            </a:r>
          </a:p>
          <a:p>
            <a:pPr lvl="1"/>
            <a:endParaRPr lang="en-US" sz="4000" dirty="0">
              <a:solidFill>
                <a:schemeClr val="tx2"/>
              </a:solidFill>
              <a:latin typeface="Arial" panose="020B0604020202020204" pitchFamily="34" charset="0"/>
              <a:cs typeface="Arial" panose="020B0604020202020204" pitchFamily="34" charset="0"/>
            </a:endParaRPr>
          </a:p>
          <a:p>
            <a:pPr lvl="1"/>
            <a:endParaRPr lang="en-US" sz="4000" dirty="0">
              <a:solidFill>
                <a:schemeClr val="tx2"/>
              </a:solidFill>
              <a:latin typeface="Arial" panose="020B0604020202020204" pitchFamily="34" charset="0"/>
              <a:cs typeface="Arial" panose="020B0604020202020204" pitchFamily="34" charset="0"/>
            </a:endParaRPr>
          </a:p>
          <a:p>
            <a:pPr lvl="1"/>
            <a:endParaRPr lang="en-US" dirty="0">
              <a:solidFill>
                <a:schemeClr val="tx2"/>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28126431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5400" b="1" u="sng" dirty="0">
                <a:solidFill>
                  <a:schemeClr val="tx2"/>
                </a:solidFill>
                <a:latin typeface="Arial" panose="020B0604020202020204" pitchFamily="34" charset="0"/>
                <a:cs typeface="Arial" panose="020B0604020202020204" pitchFamily="34" charset="0"/>
              </a:rPr>
              <a:t>Petition for Writ of Certiorari </a:t>
            </a:r>
          </a:p>
        </p:txBody>
      </p:sp>
      <p:sp>
        <p:nvSpPr>
          <p:cNvPr id="3" name="Content Placeholder 2"/>
          <p:cNvSpPr>
            <a:spLocks noGrp="1"/>
          </p:cNvSpPr>
          <p:nvPr>
            <p:ph idx="1"/>
          </p:nvPr>
        </p:nvSpPr>
        <p:spPr>
          <a:xfrm>
            <a:off x="450762" y="1450110"/>
            <a:ext cx="11243255" cy="5141759"/>
          </a:xfrm>
        </p:spPr>
        <p:txBody>
          <a:bodyPr>
            <a:normAutofit/>
          </a:bodyPr>
          <a:lstStyle/>
          <a:p>
            <a:pPr algn="just"/>
            <a:r>
              <a:rPr lang="en-US" dirty="0">
                <a:solidFill>
                  <a:schemeClr val="tx2"/>
                </a:solidFill>
                <a:latin typeface="Arial" panose="020B0604020202020204" pitchFamily="34" charset="0"/>
                <a:cs typeface="Arial" panose="020B0604020202020204" pitchFamily="34" charset="0"/>
              </a:rPr>
              <a:t>Departure from the essential requirements of the law which causes irreparable harm which cannot be corrected on plenary appeal </a:t>
            </a:r>
          </a:p>
          <a:p>
            <a:pPr lvl="1" algn="just"/>
            <a:r>
              <a:rPr lang="en-US" u="sng" dirty="0">
                <a:solidFill>
                  <a:schemeClr val="tx2"/>
                </a:solidFill>
                <a:latin typeface="Arial" panose="020B0604020202020204" pitchFamily="34" charset="0"/>
                <a:cs typeface="Arial" panose="020B0604020202020204" pitchFamily="34" charset="0"/>
              </a:rPr>
              <a:t>Allstate Ins. Co. v. Langston</a:t>
            </a:r>
            <a:r>
              <a:rPr lang="en-US" dirty="0">
                <a:solidFill>
                  <a:schemeClr val="tx2"/>
                </a:solidFill>
                <a:latin typeface="Arial" panose="020B0604020202020204" pitchFamily="34" charset="0"/>
                <a:cs typeface="Arial" panose="020B0604020202020204" pitchFamily="34" charset="0"/>
              </a:rPr>
              <a:t>, 655 So. 2d 91 (Fla. 1995).</a:t>
            </a:r>
          </a:p>
          <a:p>
            <a:pPr lvl="1" algn="just"/>
            <a:r>
              <a:rPr lang="en-US" u="sng" dirty="0">
                <a:solidFill>
                  <a:schemeClr val="tx2"/>
                </a:solidFill>
                <a:latin typeface="Arial" panose="020B0604020202020204" pitchFamily="34" charset="0"/>
                <a:cs typeface="Arial" panose="020B0604020202020204" pitchFamily="34" charset="0"/>
              </a:rPr>
              <a:t>Fortune Ins. Co. v. Santelli</a:t>
            </a:r>
            <a:r>
              <a:rPr lang="en-US" dirty="0">
                <a:solidFill>
                  <a:schemeClr val="tx2"/>
                </a:solidFill>
                <a:latin typeface="Arial" panose="020B0604020202020204" pitchFamily="34" charset="0"/>
                <a:cs typeface="Arial" panose="020B0604020202020204" pitchFamily="34" charset="0"/>
              </a:rPr>
              <a:t>, 621 So. 2d 546 (Fla. 3d DCA 1993).</a:t>
            </a:r>
          </a:p>
          <a:p>
            <a:pPr lvl="1" algn="just"/>
            <a:r>
              <a:rPr lang="en-US" u="sng" dirty="0">
                <a:solidFill>
                  <a:schemeClr val="tx2"/>
                </a:solidFill>
                <a:latin typeface="Arial" panose="020B0604020202020204" pitchFamily="34" charset="0"/>
                <a:cs typeface="Arial" panose="020B0604020202020204" pitchFamily="34" charset="0"/>
              </a:rPr>
              <a:t>Greyhound Lines, Inc. v. Jackson</a:t>
            </a:r>
            <a:r>
              <a:rPr lang="en-US" dirty="0">
                <a:solidFill>
                  <a:schemeClr val="tx2"/>
                </a:solidFill>
                <a:latin typeface="Arial" panose="020B0604020202020204" pitchFamily="34" charset="0"/>
                <a:cs typeface="Arial" panose="020B0604020202020204" pitchFamily="34" charset="0"/>
              </a:rPr>
              <a:t>, 445 So. 2d 1107 (Fla. 4th DCA 1984). </a:t>
            </a:r>
          </a:p>
          <a:p>
            <a:pPr algn="just"/>
            <a:r>
              <a:rPr lang="en-US" dirty="0">
                <a:solidFill>
                  <a:schemeClr val="tx2"/>
                </a:solidFill>
                <a:latin typeface="Arial" panose="020B0604020202020204" pitchFamily="34" charset="0"/>
                <a:cs typeface="Arial" panose="020B0604020202020204" pitchFamily="34" charset="0"/>
              </a:rPr>
              <a:t>A departure from the essential requirements occur where there has been a violation of clearly established principles of law resulting in a miscarriage of justice.</a:t>
            </a:r>
          </a:p>
          <a:p>
            <a:pPr algn="just"/>
            <a:r>
              <a:rPr lang="en-US" dirty="0">
                <a:solidFill>
                  <a:schemeClr val="tx2"/>
                </a:solidFill>
                <a:latin typeface="Arial" panose="020B0604020202020204" pitchFamily="34" charset="0"/>
                <a:cs typeface="Arial" panose="020B0604020202020204" pitchFamily="34" charset="0"/>
              </a:rPr>
              <a:t>A “clearly established principle of law” can derive from a number of legal sources, including the constitution, statutes, rules of court, and controlling case law.</a:t>
            </a:r>
          </a:p>
          <a:p>
            <a:pPr lvl="1" algn="just"/>
            <a:r>
              <a:rPr lang="en-US" u="sng" dirty="0">
                <a:solidFill>
                  <a:schemeClr val="tx2"/>
                </a:solidFill>
                <a:latin typeface="Arial" panose="020B0604020202020204" pitchFamily="34" charset="0"/>
                <a:cs typeface="Arial" panose="020B0604020202020204" pitchFamily="34" charset="0"/>
              </a:rPr>
              <a:t>Allstate Ins. Co. v. Kaklamanos</a:t>
            </a:r>
            <a:r>
              <a:rPr lang="en-US" i="1" dirty="0">
                <a:solidFill>
                  <a:schemeClr val="tx2"/>
                </a:solidFill>
                <a:latin typeface="Arial" panose="020B0604020202020204" pitchFamily="34" charset="0"/>
                <a:cs typeface="Arial" panose="020B0604020202020204" pitchFamily="34" charset="0"/>
              </a:rPr>
              <a:t>, </a:t>
            </a:r>
            <a:r>
              <a:rPr lang="en-US" dirty="0">
                <a:solidFill>
                  <a:schemeClr val="tx2"/>
                </a:solidFill>
                <a:latin typeface="Arial" panose="020B0604020202020204" pitchFamily="34" charset="0"/>
                <a:cs typeface="Arial" panose="020B0604020202020204" pitchFamily="34" charset="0"/>
              </a:rPr>
              <a:t>843 So. 2d 885 (Fla. 2003). </a:t>
            </a:r>
          </a:p>
        </p:txBody>
      </p:sp>
    </p:spTree>
    <p:extLst>
      <p:ext uri="{BB962C8B-B14F-4D97-AF65-F5344CB8AC3E}">
        <p14:creationId xmlns:p14="http://schemas.microsoft.com/office/powerpoint/2010/main" val="2340639869"/>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58161" y="309896"/>
            <a:ext cx="11183629" cy="1325563"/>
          </a:xfrm>
        </p:spPr>
        <p:txBody>
          <a:bodyPr/>
          <a:lstStyle/>
          <a:p>
            <a:pPr algn="ctr"/>
            <a:r>
              <a:rPr lang="en-US" b="1" u="sng" dirty="0">
                <a:solidFill>
                  <a:schemeClr val="tx2"/>
                </a:solidFill>
                <a:latin typeface="Arial" panose="020B0604020202020204" pitchFamily="34" charset="0"/>
                <a:cs typeface="Arial" panose="020B0604020202020204" pitchFamily="34" charset="0"/>
              </a:rPr>
              <a:t>Closing Arguments </a:t>
            </a:r>
          </a:p>
        </p:txBody>
      </p:sp>
      <p:sp>
        <p:nvSpPr>
          <p:cNvPr id="3" name="Content Placeholder 2"/>
          <p:cNvSpPr>
            <a:spLocks noGrp="1"/>
          </p:cNvSpPr>
          <p:nvPr>
            <p:ph idx="1"/>
          </p:nvPr>
        </p:nvSpPr>
        <p:spPr>
          <a:xfrm>
            <a:off x="259307" y="1635458"/>
            <a:ext cx="11682483" cy="5416505"/>
          </a:xfrm>
        </p:spPr>
        <p:txBody>
          <a:bodyPr>
            <a:normAutofit/>
          </a:bodyPr>
          <a:lstStyle/>
          <a:p>
            <a:r>
              <a:rPr lang="en-US" sz="3200" dirty="0">
                <a:solidFill>
                  <a:schemeClr val="tx2"/>
                </a:solidFill>
                <a:latin typeface="Arial" panose="020B0604020202020204" pitchFamily="34" charset="0"/>
                <a:cs typeface="Arial" panose="020B0604020202020204" pitchFamily="34" charset="0"/>
              </a:rPr>
              <a:t>Purpose - to aid in the jury’s understanding of the case “by ‘applying the evidence to the law applicable to the case.’” </a:t>
            </a:r>
          </a:p>
          <a:p>
            <a:pPr lvl="1"/>
            <a:r>
              <a:rPr lang="en-US" sz="2800" u="sng" dirty="0">
                <a:solidFill>
                  <a:schemeClr val="tx2"/>
                </a:solidFill>
                <a:latin typeface="Arial" panose="020B0604020202020204" pitchFamily="34" charset="0"/>
                <a:cs typeface="Arial" panose="020B0604020202020204" pitchFamily="34" charset="0"/>
              </a:rPr>
              <a:t>Murphy v. Int’l Robotic Sys., Inc.</a:t>
            </a:r>
            <a:r>
              <a:rPr lang="en-US" sz="2800" dirty="0">
                <a:solidFill>
                  <a:schemeClr val="tx2"/>
                </a:solidFill>
                <a:latin typeface="Arial" panose="020B0604020202020204" pitchFamily="34" charset="0"/>
                <a:cs typeface="Arial" panose="020B0604020202020204" pitchFamily="34" charset="0"/>
              </a:rPr>
              <a:t>, 121 So. 3d 595 (Fla. 2000). </a:t>
            </a:r>
          </a:p>
          <a:p>
            <a:r>
              <a:rPr lang="en-US" sz="3200" dirty="0">
                <a:solidFill>
                  <a:schemeClr val="tx2"/>
                </a:solidFill>
                <a:latin typeface="Arial" panose="020B0604020202020204" pitchFamily="34" charset="0"/>
                <a:cs typeface="Arial" panose="020B0604020202020204" pitchFamily="34" charset="0"/>
              </a:rPr>
              <a:t>Must confine arguments to the evidence presented </a:t>
            </a:r>
          </a:p>
          <a:p>
            <a:r>
              <a:rPr lang="en-US" sz="3200" dirty="0">
                <a:solidFill>
                  <a:schemeClr val="tx2"/>
                </a:solidFill>
                <a:latin typeface="Arial" panose="020B0604020202020204" pitchFamily="34" charset="0"/>
                <a:cs typeface="Arial" panose="020B0604020202020204" pitchFamily="34" charset="0"/>
              </a:rPr>
              <a:t>Cannot express personal beliefs or opinions </a:t>
            </a:r>
          </a:p>
          <a:p>
            <a:pPr lvl="1"/>
            <a:r>
              <a:rPr lang="en-US" sz="2800" dirty="0">
                <a:solidFill>
                  <a:schemeClr val="tx2"/>
                </a:solidFill>
                <a:latin typeface="Arial" panose="020B0604020202020204" pitchFamily="34" charset="0"/>
                <a:cs typeface="Arial" panose="020B0604020202020204" pitchFamily="34" charset="0"/>
              </a:rPr>
              <a:t>Fla. Bar Rule 4-3.4(e)</a:t>
            </a:r>
          </a:p>
          <a:p>
            <a:r>
              <a:rPr lang="en-US" sz="3200" dirty="0">
                <a:solidFill>
                  <a:schemeClr val="tx2"/>
                </a:solidFill>
                <a:latin typeface="Arial" panose="020B0604020202020204" pitchFamily="34" charset="0"/>
                <a:cs typeface="Arial" panose="020B0604020202020204" pitchFamily="34" charset="0"/>
              </a:rPr>
              <a:t>Should not be used to inflame emotions and passions of the jurors</a:t>
            </a:r>
          </a:p>
          <a:p>
            <a:pPr lvl="1"/>
            <a:endParaRPr lang="en-US" sz="4000" dirty="0">
              <a:solidFill>
                <a:schemeClr val="tx2"/>
              </a:solidFill>
              <a:latin typeface="Arial" panose="020B0604020202020204" pitchFamily="34" charset="0"/>
              <a:cs typeface="Arial" panose="020B0604020202020204" pitchFamily="34" charset="0"/>
            </a:endParaRPr>
          </a:p>
          <a:p>
            <a:pPr lvl="1"/>
            <a:endParaRPr lang="en-US" sz="4000" dirty="0">
              <a:solidFill>
                <a:schemeClr val="tx2"/>
              </a:solidFill>
              <a:latin typeface="Arial" panose="020B0604020202020204" pitchFamily="34" charset="0"/>
              <a:cs typeface="Arial" panose="020B0604020202020204" pitchFamily="34" charset="0"/>
            </a:endParaRPr>
          </a:p>
          <a:p>
            <a:pPr lvl="1"/>
            <a:endParaRPr lang="en-US" dirty="0">
              <a:solidFill>
                <a:schemeClr val="tx2"/>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094401760"/>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4301" y="309896"/>
            <a:ext cx="11827490" cy="1325563"/>
          </a:xfrm>
        </p:spPr>
        <p:txBody>
          <a:bodyPr/>
          <a:lstStyle/>
          <a:p>
            <a:pPr algn="ctr"/>
            <a:r>
              <a:rPr lang="en-US" b="1" u="sng" dirty="0">
                <a:solidFill>
                  <a:schemeClr val="tx2"/>
                </a:solidFill>
                <a:latin typeface="Arial" panose="020B0604020202020204" pitchFamily="34" charset="0"/>
                <a:cs typeface="Arial" panose="020B0604020202020204" pitchFamily="34" charset="0"/>
              </a:rPr>
              <a:t>Openings Statements/Closing Arguments</a:t>
            </a:r>
          </a:p>
        </p:txBody>
      </p:sp>
      <p:sp>
        <p:nvSpPr>
          <p:cNvPr id="3" name="Content Placeholder 2"/>
          <p:cNvSpPr>
            <a:spLocks noGrp="1"/>
          </p:cNvSpPr>
          <p:nvPr>
            <p:ph idx="1"/>
          </p:nvPr>
        </p:nvSpPr>
        <p:spPr>
          <a:xfrm>
            <a:off x="259307" y="1635458"/>
            <a:ext cx="11682483" cy="5416505"/>
          </a:xfrm>
        </p:spPr>
        <p:txBody>
          <a:bodyPr>
            <a:normAutofit/>
          </a:bodyPr>
          <a:lstStyle/>
          <a:p>
            <a:r>
              <a:rPr lang="en-US" sz="3200" dirty="0">
                <a:solidFill>
                  <a:schemeClr val="tx2"/>
                </a:solidFill>
                <a:latin typeface="Arial" panose="020B0604020202020204" pitchFamily="34" charset="0"/>
                <a:cs typeface="Arial" panose="020B0604020202020204" pitchFamily="34" charset="0"/>
              </a:rPr>
              <a:t>Preservation: </a:t>
            </a:r>
          </a:p>
          <a:p>
            <a:pPr lvl="1"/>
            <a:r>
              <a:rPr lang="en-US" dirty="0">
                <a:solidFill>
                  <a:schemeClr val="tx2"/>
                </a:solidFill>
                <a:latin typeface="Arial" panose="020B0604020202020204" pitchFamily="34" charset="0"/>
                <a:cs typeface="Arial" panose="020B0604020202020204" pitchFamily="34" charset="0"/>
              </a:rPr>
              <a:t>Must contemporaneously object to improper comments. </a:t>
            </a:r>
          </a:p>
          <a:p>
            <a:pPr lvl="1"/>
            <a:r>
              <a:rPr lang="en-US" dirty="0">
                <a:solidFill>
                  <a:schemeClr val="tx2"/>
                </a:solidFill>
                <a:latin typeface="Arial" panose="020B0604020202020204" pitchFamily="34" charset="0"/>
                <a:cs typeface="Arial" panose="020B0604020202020204" pitchFamily="34" charset="0"/>
              </a:rPr>
              <a:t>Must secure a ruling on objection. </a:t>
            </a:r>
          </a:p>
          <a:p>
            <a:pPr lvl="1"/>
            <a:r>
              <a:rPr lang="en-US" dirty="0">
                <a:solidFill>
                  <a:schemeClr val="tx2"/>
                </a:solidFill>
                <a:latin typeface="Arial" panose="020B0604020202020204" pitchFamily="34" charset="0"/>
                <a:cs typeface="Arial" panose="020B0604020202020204" pitchFamily="34" charset="0"/>
              </a:rPr>
              <a:t>If objection is SUSTAINED, objecting party must still move for a mistrial and/or ask for curative instruction before the jury deliberates </a:t>
            </a:r>
          </a:p>
          <a:p>
            <a:pPr lvl="1"/>
            <a:endParaRPr lang="en-US" sz="4000" dirty="0">
              <a:solidFill>
                <a:schemeClr val="tx2"/>
              </a:solidFill>
              <a:latin typeface="Arial" panose="020B0604020202020204" pitchFamily="34" charset="0"/>
              <a:cs typeface="Arial" panose="020B0604020202020204" pitchFamily="34" charset="0"/>
            </a:endParaRPr>
          </a:p>
          <a:p>
            <a:pPr lvl="1"/>
            <a:endParaRPr lang="en-US" sz="4000" dirty="0">
              <a:solidFill>
                <a:schemeClr val="tx2"/>
              </a:solidFill>
              <a:latin typeface="Arial" panose="020B0604020202020204" pitchFamily="34" charset="0"/>
              <a:cs typeface="Arial" panose="020B0604020202020204" pitchFamily="34" charset="0"/>
            </a:endParaRPr>
          </a:p>
          <a:p>
            <a:pPr lvl="1"/>
            <a:endParaRPr lang="en-US" sz="4000" dirty="0">
              <a:solidFill>
                <a:schemeClr val="tx2"/>
              </a:solidFill>
              <a:latin typeface="Arial" panose="020B0604020202020204" pitchFamily="34" charset="0"/>
              <a:cs typeface="Arial" panose="020B0604020202020204" pitchFamily="34" charset="0"/>
            </a:endParaRPr>
          </a:p>
          <a:p>
            <a:pPr lvl="1"/>
            <a:endParaRPr lang="en-US" dirty="0">
              <a:solidFill>
                <a:schemeClr val="tx2"/>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168764927"/>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4301" y="309896"/>
            <a:ext cx="11827490" cy="1325563"/>
          </a:xfrm>
        </p:spPr>
        <p:txBody>
          <a:bodyPr/>
          <a:lstStyle/>
          <a:p>
            <a:pPr algn="ctr"/>
            <a:r>
              <a:rPr lang="en-US" b="1" u="sng" dirty="0">
                <a:solidFill>
                  <a:schemeClr val="tx2"/>
                </a:solidFill>
                <a:latin typeface="Arial" panose="020B0604020202020204" pitchFamily="34" charset="0"/>
                <a:cs typeface="Arial" panose="020B0604020202020204" pitchFamily="34" charset="0"/>
              </a:rPr>
              <a:t>Openings Statements/Closing Arguments</a:t>
            </a:r>
          </a:p>
        </p:txBody>
      </p:sp>
      <p:sp>
        <p:nvSpPr>
          <p:cNvPr id="3" name="Content Placeholder 2"/>
          <p:cNvSpPr>
            <a:spLocks noGrp="1"/>
          </p:cNvSpPr>
          <p:nvPr>
            <p:ph idx="1"/>
          </p:nvPr>
        </p:nvSpPr>
        <p:spPr>
          <a:xfrm>
            <a:off x="259307" y="1635458"/>
            <a:ext cx="11682483" cy="5416505"/>
          </a:xfrm>
        </p:spPr>
        <p:txBody>
          <a:bodyPr>
            <a:normAutofit/>
          </a:bodyPr>
          <a:lstStyle/>
          <a:p>
            <a:r>
              <a:rPr lang="en-US" sz="3200" dirty="0">
                <a:solidFill>
                  <a:schemeClr val="tx2"/>
                </a:solidFill>
                <a:latin typeface="Arial" panose="020B0604020202020204" pitchFamily="34" charset="0"/>
                <a:cs typeface="Arial" panose="020B0604020202020204" pitchFamily="34" charset="0"/>
              </a:rPr>
              <a:t>Comments in the aggregate: </a:t>
            </a:r>
          </a:p>
          <a:p>
            <a:pPr lvl="1"/>
            <a:r>
              <a:rPr lang="en-US" dirty="0">
                <a:solidFill>
                  <a:schemeClr val="tx2"/>
                </a:solidFill>
                <a:latin typeface="Arial" panose="020B0604020202020204" pitchFamily="34" charset="0"/>
                <a:cs typeface="Arial" panose="020B0604020202020204" pitchFamily="34" charset="0"/>
              </a:rPr>
              <a:t>Important to preserve objection to each improper comment as it is made. </a:t>
            </a:r>
          </a:p>
          <a:p>
            <a:pPr lvl="1"/>
            <a:r>
              <a:rPr lang="en-US" dirty="0">
                <a:solidFill>
                  <a:schemeClr val="tx2"/>
                </a:solidFill>
                <a:latin typeface="Arial" panose="020B0604020202020204" pitchFamily="34" charset="0"/>
                <a:cs typeface="Arial" panose="020B0604020202020204" pitchFamily="34" charset="0"/>
              </a:rPr>
              <a:t>Sometimes comments will not warrant a reversal when viewed in isolation, but will when viewed together. </a:t>
            </a:r>
          </a:p>
          <a:p>
            <a:pPr lvl="2"/>
            <a:r>
              <a:rPr lang="en-US" u="sng" dirty="0">
                <a:solidFill>
                  <a:schemeClr val="tx2"/>
                </a:solidFill>
                <a:latin typeface="Arial" panose="020B0604020202020204" pitchFamily="34" charset="0"/>
                <a:cs typeface="Arial" panose="020B0604020202020204" pitchFamily="34" charset="0"/>
              </a:rPr>
              <a:t>Brown v. State</a:t>
            </a:r>
            <a:r>
              <a:rPr lang="en-US" dirty="0">
                <a:solidFill>
                  <a:schemeClr val="tx2"/>
                </a:solidFill>
                <a:latin typeface="Arial" panose="020B0604020202020204" pitchFamily="34" charset="0"/>
                <a:cs typeface="Arial" panose="020B0604020202020204" pitchFamily="34" charset="0"/>
              </a:rPr>
              <a:t>, 593 So. 2d 1210, 1212 (Fla. 2d DCA 1992). </a:t>
            </a:r>
          </a:p>
          <a:p>
            <a:pPr lvl="1"/>
            <a:r>
              <a:rPr lang="en-US" dirty="0">
                <a:solidFill>
                  <a:schemeClr val="tx2"/>
                </a:solidFill>
                <a:latin typeface="Arial" panose="020B0604020202020204" pitchFamily="34" charset="0"/>
                <a:cs typeface="Arial" panose="020B0604020202020204" pitchFamily="34" charset="0"/>
              </a:rPr>
              <a:t>Unobjected to comments will only be examined for fundamental error and may not be viewed together with objected to comments on appeal. </a:t>
            </a:r>
          </a:p>
          <a:p>
            <a:pPr lvl="2"/>
            <a:r>
              <a:rPr lang="en-US" u="sng" dirty="0">
                <a:solidFill>
                  <a:schemeClr val="tx2"/>
                </a:solidFill>
                <a:latin typeface="Arial" panose="020B0604020202020204" pitchFamily="34" charset="0"/>
                <a:cs typeface="Arial" panose="020B0604020202020204" pitchFamily="34" charset="0"/>
              </a:rPr>
              <a:t>Carnival Corp. v. Pajares</a:t>
            </a:r>
            <a:r>
              <a:rPr lang="en-US" dirty="0">
                <a:solidFill>
                  <a:schemeClr val="tx2"/>
                </a:solidFill>
                <a:latin typeface="Arial" panose="020B0604020202020204" pitchFamily="34" charset="0"/>
                <a:cs typeface="Arial" panose="020B0604020202020204" pitchFamily="34" charset="0"/>
              </a:rPr>
              <a:t>, 972 So. 2d 973, 979 (Fla. 3d DCA 2007). </a:t>
            </a:r>
          </a:p>
          <a:p>
            <a:pPr lvl="1"/>
            <a:endParaRPr lang="en-US" sz="4000" dirty="0">
              <a:solidFill>
                <a:schemeClr val="tx2"/>
              </a:solidFill>
              <a:latin typeface="Arial" panose="020B0604020202020204" pitchFamily="34" charset="0"/>
              <a:cs typeface="Arial" panose="020B0604020202020204" pitchFamily="34" charset="0"/>
            </a:endParaRPr>
          </a:p>
          <a:p>
            <a:pPr lvl="1"/>
            <a:endParaRPr lang="en-US" sz="4000" dirty="0">
              <a:solidFill>
                <a:schemeClr val="tx2"/>
              </a:solidFill>
              <a:latin typeface="Arial" panose="020B0604020202020204" pitchFamily="34" charset="0"/>
              <a:cs typeface="Arial" panose="020B0604020202020204" pitchFamily="34" charset="0"/>
            </a:endParaRPr>
          </a:p>
          <a:p>
            <a:pPr lvl="1"/>
            <a:endParaRPr lang="en-US" sz="4000" dirty="0">
              <a:solidFill>
                <a:schemeClr val="tx2"/>
              </a:solidFill>
              <a:latin typeface="Arial" panose="020B0604020202020204" pitchFamily="34" charset="0"/>
              <a:cs typeface="Arial" panose="020B0604020202020204" pitchFamily="34" charset="0"/>
            </a:endParaRPr>
          </a:p>
          <a:p>
            <a:pPr lvl="1"/>
            <a:endParaRPr lang="en-US" dirty="0">
              <a:solidFill>
                <a:schemeClr val="tx2"/>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966465856"/>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4301" y="309896"/>
            <a:ext cx="11827490" cy="1325563"/>
          </a:xfrm>
        </p:spPr>
        <p:txBody>
          <a:bodyPr/>
          <a:lstStyle/>
          <a:p>
            <a:pPr algn="ctr"/>
            <a:r>
              <a:rPr lang="en-US" b="1" u="sng" dirty="0">
                <a:solidFill>
                  <a:schemeClr val="tx2"/>
                </a:solidFill>
                <a:latin typeface="Arial" panose="020B0604020202020204" pitchFamily="34" charset="0"/>
                <a:cs typeface="Arial" panose="020B0604020202020204" pitchFamily="34" charset="0"/>
              </a:rPr>
              <a:t>Types of Objectionable Comments:</a:t>
            </a:r>
          </a:p>
        </p:txBody>
      </p:sp>
      <p:sp>
        <p:nvSpPr>
          <p:cNvPr id="3" name="Content Placeholder 2"/>
          <p:cNvSpPr>
            <a:spLocks noGrp="1"/>
          </p:cNvSpPr>
          <p:nvPr>
            <p:ph idx="1"/>
          </p:nvPr>
        </p:nvSpPr>
        <p:spPr>
          <a:xfrm>
            <a:off x="259307" y="1635458"/>
            <a:ext cx="11682483" cy="5416505"/>
          </a:xfrm>
        </p:spPr>
        <p:txBody>
          <a:bodyPr>
            <a:normAutofit/>
          </a:bodyPr>
          <a:lstStyle/>
          <a:p>
            <a:r>
              <a:rPr lang="en-US" sz="3200" i="1" dirty="0">
                <a:solidFill>
                  <a:schemeClr val="tx2"/>
                </a:solidFill>
                <a:latin typeface="Arial" panose="020B0604020202020204" pitchFamily="34" charset="0"/>
                <a:cs typeface="Arial" panose="020B0604020202020204" pitchFamily="34" charset="0"/>
              </a:rPr>
              <a:t>Golden Rule</a:t>
            </a:r>
            <a:r>
              <a:rPr lang="en-US" sz="3200" dirty="0">
                <a:solidFill>
                  <a:schemeClr val="tx2"/>
                </a:solidFill>
                <a:latin typeface="Arial" panose="020B0604020202020204" pitchFamily="34" charset="0"/>
                <a:cs typeface="Arial" panose="020B0604020202020204" pitchFamily="34" charset="0"/>
              </a:rPr>
              <a:t>:  Argument that jurors place themselves in the plaintiff’s shoes. </a:t>
            </a:r>
          </a:p>
          <a:p>
            <a:pPr lvl="1"/>
            <a:r>
              <a:rPr lang="en-US" u="sng" dirty="0">
                <a:solidFill>
                  <a:schemeClr val="tx2"/>
                </a:solidFill>
                <a:latin typeface="Arial" panose="020B0604020202020204" pitchFamily="34" charset="0"/>
                <a:cs typeface="Arial" panose="020B0604020202020204" pitchFamily="34" charset="0"/>
              </a:rPr>
              <a:t>Schreidell v. Shoter</a:t>
            </a:r>
            <a:r>
              <a:rPr lang="en-US" dirty="0">
                <a:solidFill>
                  <a:schemeClr val="tx2"/>
                </a:solidFill>
                <a:latin typeface="Arial" panose="020B0604020202020204" pitchFamily="34" charset="0"/>
                <a:cs typeface="Arial" panose="020B0604020202020204" pitchFamily="34" charset="0"/>
              </a:rPr>
              <a:t>, 500 So. 2d 228, 233 (Fla. 3d DCA 1986). </a:t>
            </a:r>
          </a:p>
          <a:p>
            <a:pPr lvl="1"/>
            <a:r>
              <a:rPr lang="en-US" u="sng" dirty="0">
                <a:solidFill>
                  <a:schemeClr val="tx2"/>
                </a:solidFill>
                <a:latin typeface="Arial" panose="020B0604020202020204" pitchFamily="34" charset="0"/>
                <a:cs typeface="Arial" panose="020B0604020202020204" pitchFamily="34" charset="0"/>
              </a:rPr>
              <a:t>Klein v. Herring</a:t>
            </a:r>
            <a:r>
              <a:rPr lang="en-US" dirty="0">
                <a:solidFill>
                  <a:schemeClr val="tx2"/>
                </a:solidFill>
                <a:latin typeface="Arial" panose="020B0604020202020204" pitchFamily="34" charset="0"/>
                <a:cs typeface="Arial" panose="020B0604020202020204" pitchFamily="34" charset="0"/>
              </a:rPr>
              <a:t>, 347 So. 2d 681, 682 (Fla. 3d DCA 1977). </a:t>
            </a:r>
          </a:p>
          <a:p>
            <a:pPr lvl="1"/>
            <a:r>
              <a:rPr lang="en-US" u="sng" dirty="0">
                <a:solidFill>
                  <a:schemeClr val="tx2"/>
                </a:solidFill>
                <a:latin typeface="Arial" panose="020B0604020202020204" pitchFamily="34" charset="0"/>
                <a:cs typeface="Arial" panose="020B0604020202020204" pitchFamily="34" charset="0"/>
              </a:rPr>
              <a:t>Bocher v. Glass</a:t>
            </a:r>
            <a:r>
              <a:rPr lang="en-US" dirty="0">
                <a:solidFill>
                  <a:schemeClr val="tx2"/>
                </a:solidFill>
                <a:latin typeface="Arial" panose="020B0604020202020204" pitchFamily="34" charset="0"/>
                <a:cs typeface="Arial" panose="020B0604020202020204" pitchFamily="34" charset="0"/>
              </a:rPr>
              <a:t>, 874 So. 2d 701, 703 (Fla. 1st DCA 2004). </a:t>
            </a:r>
          </a:p>
          <a:p>
            <a:r>
              <a:rPr lang="en-US" i="1" dirty="0">
                <a:solidFill>
                  <a:schemeClr val="tx2"/>
                </a:solidFill>
                <a:latin typeface="Arial" panose="020B0604020202020204" pitchFamily="34" charset="0"/>
                <a:cs typeface="Arial" panose="020B0604020202020204" pitchFamily="34" charset="0"/>
              </a:rPr>
              <a:t>Conscience of Community</a:t>
            </a:r>
            <a:r>
              <a:rPr lang="en-US" dirty="0">
                <a:solidFill>
                  <a:schemeClr val="tx2"/>
                </a:solidFill>
                <a:latin typeface="Arial" panose="020B0604020202020204" pitchFamily="34" charset="0"/>
                <a:cs typeface="Arial" panose="020B0604020202020204" pitchFamily="34" charset="0"/>
              </a:rPr>
              <a:t>: Argument that defendant should be punished or held responsible. </a:t>
            </a:r>
          </a:p>
          <a:p>
            <a:pPr lvl="1"/>
            <a:r>
              <a:rPr lang="en-US" u="sng" dirty="0">
                <a:solidFill>
                  <a:schemeClr val="tx2"/>
                </a:solidFill>
                <a:latin typeface="Arial" panose="020B0604020202020204" pitchFamily="34" charset="0"/>
                <a:cs typeface="Arial" panose="020B0604020202020204" pitchFamily="34" charset="0"/>
              </a:rPr>
              <a:t>Fasani v. Kowalski</a:t>
            </a:r>
            <a:r>
              <a:rPr lang="en-US" dirty="0">
                <a:solidFill>
                  <a:schemeClr val="tx2"/>
                </a:solidFill>
                <a:latin typeface="Arial" panose="020B0604020202020204" pitchFamily="34" charset="0"/>
                <a:cs typeface="Arial" panose="020B0604020202020204" pitchFamily="34" charset="0"/>
              </a:rPr>
              <a:t>, 43 So. 3d 805, 810 (Fla. 3d DCA 2010) (“Kowalski’s counsel’s comments denigrated the appellants’ defense, suggested that they needed to be punished, and served no purpose other than to inflame and prejudice the jury.”). </a:t>
            </a:r>
          </a:p>
          <a:p>
            <a:pPr lvl="1"/>
            <a:r>
              <a:rPr lang="en-US" u="sng" dirty="0">
                <a:solidFill>
                  <a:schemeClr val="tx2"/>
                </a:solidFill>
                <a:latin typeface="Arial" panose="020B0604020202020204" pitchFamily="34" charset="0"/>
                <a:cs typeface="Arial" panose="020B0604020202020204" pitchFamily="34" charset="0"/>
              </a:rPr>
              <a:t>Carnival Corp. v. Pajares</a:t>
            </a:r>
            <a:r>
              <a:rPr lang="en-US" dirty="0">
                <a:solidFill>
                  <a:schemeClr val="tx2"/>
                </a:solidFill>
                <a:latin typeface="Arial" panose="020B0604020202020204" pitchFamily="34" charset="0"/>
                <a:cs typeface="Arial" panose="020B0604020202020204" pitchFamily="34" charset="0"/>
              </a:rPr>
              <a:t>, 972 So. 2d 973 (Fla. 3d DCA 2007). </a:t>
            </a:r>
          </a:p>
          <a:p>
            <a:pPr lvl="1"/>
            <a:r>
              <a:rPr lang="en-US" u="sng" dirty="0">
                <a:solidFill>
                  <a:schemeClr val="tx2"/>
                </a:solidFill>
                <a:latin typeface="Arial" panose="020B0604020202020204" pitchFamily="34" charset="0"/>
                <a:cs typeface="Arial" panose="020B0604020202020204" pitchFamily="34" charset="0"/>
              </a:rPr>
              <a:t>Airport Rent-A-Car, Inc. v. Lewis</a:t>
            </a:r>
            <a:r>
              <a:rPr lang="en-US" dirty="0">
                <a:solidFill>
                  <a:schemeClr val="tx2"/>
                </a:solidFill>
                <a:latin typeface="Arial" panose="020B0604020202020204" pitchFamily="34" charset="0"/>
                <a:cs typeface="Arial" panose="020B0604020202020204" pitchFamily="34" charset="0"/>
              </a:rPr>
              <a:t>, 701 So. 2d 893 (Fla. 4th DCA 1997). </a:t>
            </a:r>
          </a:p>
          <a:p>
            <a:pPr lvl="1"/>
            <a:endParaRPr lang="en-US" sz="4000" dirty="0">
              <a:solidFill>
                <a:schemeClr val="tx2"/>
              </a:solidFill>
              <a:latin typeface="Arial" panose="020B0604020202020204" pitchFamily="34" charset="0"/>
              <a:cs typeface="Arial" panose="020B0604020202020204" pitchFamily="34" charset="0"/>
            </a:endParaRPr>
          </a:p>
          <a:p>
            <a:pPr lvl="1"/>
            <a:endParaRPr lang="en-US" sz="4000" dirty="0">
              <a:solidFill>
                <a:schemeClr val="tx2"/>
              </a:solidFill>
              <a:latin typeface="Arial" panose="020B0604020202020204" pitchFamily="34" charset="0"/>
              <a:cs typeface="Arial" panose="020B0604020202020204" pitchFamily="34" charset="0"/>
            </a:endParaRPr>
          </a:p>
          <a:p>
            <a:pPr lvl="1"/>
            <a:endParaRPr lang="en-US" sz="4000" dirty="0">
              <a:solidFill>
                <a:schemeClr val="tx2"/>
              </a:solidFill>
              <a:latin typeface="Arial" panose="020B0604020202020204" pitchFamily="34" charset="0"/>
              <a:cs typeface="Arial" panose="020B0604020202020204" pitchFamily="34" charset="0"/>
            </a:endParaRPr>
          </a:p>
          <a:p>
            <a:pPr lvl="1"/>
            <a:endParaRPr lang="en-US" dirty="0">
              <a:solidFill>
                <a:schemeClr val="tx2"/>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893961867"/>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4301" y="309896"/>
            <a:ext cx="11827490" cy="1325563"/>
          </a:xfrm>
        </p:spPr>
        <p:txBody>
          <a:bodyPr/>
          <a:lstStyle/>
          <a:p>
            <a:pPr algn="ctr"/>
            <a:r>
              <a:rPr lang="en-US" b="1" u="sng" dirty="0">
                <a:solidFill>
                  <a:schemeClr val="tx2"/>
                </a:solidFill>
                <a:latin typeface="Arial" panose="020B0604020202020204" pitchFamily="34" charset="0"/>
                <a:cs typeface="Arial" panose="020B0604020202020204" pitchFamily="34" charset="0"/>
              </a:rPr>
              <a:t>Types of Objectionable Comments:</a:t>
            </a:r>
          </a:p>
        </p:txBody>
      </p:sp>
      <p:sp>
        <p:nvSpPr>
          <p:cNvPr id="3" name="Content Placeholder 2"/>
          <p:cNvSpPr>
            <a:spLocks noGrp="1"/>
          </p:cNvSpPr>
          <p:nvPr>
            <p:ph idx="1"/>
          </p:nvPr>
        </p:nvSpPr>
        <p:spPr>
          <a:xfrm>
            <a:off x="259307" y="1635458"/>
            <a:ext cx="11682483" cy="5416505"/>
          </a:xfrm>
        </p:spPr>
        <p:txBody>
          <a:bodyPr>
            <a:normAutofit lnSpcReduction="10000"/>
          </a:bodyPr>
          <a:lstStyle/>
          <a:p>
            <a:r>
              <a:rPr lang="en-US" sz="3200" dirty="0">
                <a:solidFill>
                  <a:schemeClr val="tx2"/>
                </a:solidFill>
                <a:latin typeface="Arial" panose="020B0604020202020204" pitchFamily="34" charset="0"/>
                <a:cs typeface="Arial" panose="020B0604020202020204" pitchFamily="34" charset="0"/>
              </a:rPr>
              <a:t>Personal attacks on opposing counsel, opposing party, or their case. </a:t>
            </a:r>
          </a:p>
          <a:p>
            <a:pPr lvl="1"/>
            <a:r>
              <a:rPr lang="en-US" dirty="0">
                <a:solidFill>
                  <a:schemeClr val="tx2"/>
                </a:solidFill>
                <a:latin typeface="Arial" panose="020B0604020202020204" pitchFamily="34" charset="0"/>
                <a:cs typeface="Arial" panose="020B0604020202020204" pitchFamily="34" charset="0"/>
              </a:rPr>
              <a:t>Reversible error to express a personal belief as to the truthfulness of opposing counsel, witnesses, or opposing party. </a:t>
            </a:r>
          </a:p>
          <a:p>
            <a:pPr lvl="2"/>
            <a:r>
              <a:rPr lang="en-US" u="sng" dirty="0">
                <a:solidFill>
                  <a:schemeClr val="tx2"/>
                </a:solidFill>
                <a:latin typeface="Arial" panose="020B0604020202020204" pitchFamily="34" charset="0"/>
                <a:cs typeface="Arial" panose="020B0604020202020204" pitchFamily="34" charset="0"/>
              </a:rPr>
              <a:t>SDG Dadeland Assocs., Inc. v. Anthony</a:t>
            </a:r>
            <a:r>
              <a:rPr lang="en-US" dirty="0">
                <a:solidFill>
                  <a:schemeClr val="tx2"/>
                </a:solidFill>
                <a:latin typeface="Arial" panose="020B0604020202020204" pitchFamily="34" charset="0"/>
                <a:cs typeface="Arial" panose="020B0604020202020204" pitchFamily="34" charset="0"/>
              </a:rPr>
              <a:t>, 979 So. 2d 997, 1002-03 (Fla. 3d DCA 2008). </a:t>
            </a:r>
          </a:p>
          <a:p>
            <a:r>
              <a:rPr lang="en-US" sz="3200" dirty="0">
                <a:solidFill>
                  <a:schemeClr val="tx2"/>
                </a:solidFill>
                <a:latin typeface="Arial" panose="020B0604020202020204" pitchFamily="34" charset="0"/>
                <a:cs typeface="Arial" panose="020B0604020202020204" pitchFamily="34" charset="0"/>
              </a:rPr>
              <a:t>Cannot comment on party’s failure to call witness equally available to both parties.</a:t>
            </a:r>
          </a:p>
          <a:p>
            <a:pPr lvl="1"/>
            <a:r>
              <a:rPr lang="en-US" u="sng" dirty="0">
                <a:solidFill>
                  <a:schemeClr val="tx2"/>
                </a:solidFill>
                <a:latin typeface="Arial" panose="020B0604020202020204" pitchFamily="34" charset="0"/>
                <a:cs typeface="Arial" panose="020B0604020202020204" pitchFamily="34" charset="0"/>
              </a:rPr>
              <a:t>Lowder v. Econ. Opportunity Family Health Ctr.</a:t>
            </a:r>
            <a:r>
              <a:rPr lang="en-US" dirty="0">
                <a:solidFill>
                  <a:schemeClr val="tx2"/>
                </a:solidFill>
                <a:latin typeface="Arial" panose="020B0604020202020204" pitchFamily="34" charset="0"/>
                <a:cs typeface="Arial" panose="020B0604020202020204" pitchFamily="34" charset="0"/>
              </a:rPr>
              <a:t>, 680 So. 2d 1133 (Fla. 3d DCA 1996).</a:t>
            </a:r>
          </a:p>
          <a:p>
            <a:r>
              <a:rPr lang="en-US" sz="3200" dirty="0">
                <a:solidFill>
                  <a:schemeClr val="tx2"/>
                </a:solidFill>
                <a:latin typeface="Arial" panose="020B0604020202020204" pitchFamily="34" charset="0"/>
                <a:cs typeface="Arial" panose="020B0604020202020204" pitchFamily="34" charset="0"/>
              </a:rPr>
              <a:t>However, permissible to comment on opposing counsel’s failure to present evidence or satisfy evidentiary burden. </a:t>
            </a:r>
          </a:p>
          <a:p>
            <a:pPr lvl="1"/>
            <a:r>
              <a:rPr lang="en-US" u="sng" dirty="0">
                <a:solidFill>
                  <a:schemeClr val="tx2"/>
                </a:solidFill>
                <a:latin typeface="Arial" panose="020B0604020202020204" pitchFamily="34" charset="0"/>
                <a:cs typeface="Arial" panose="020B0604020202020204" pitchFamily="34" charset="0"/>
              </a:rPr>
              <a:t>Comm. Asphalt Corp. v. Bassols</a:t>
            </a:r>
            <a:r>
              <a:rPr lang="en-US" dirty="0">
                <a:solidFill>
                  <a:schemeClr val="tx2"/>
                </a:solidFill>
                <a:latin typeface="Arial" panose="020B0604020202020204" pitchFamily="34" charset="0"/>
                <a:cs typeface="Arial" panose="020B0604020202020204" pitchFamily="34" charset="0"/>
              </a:rPr>
              <a:t>, 13 So. 3d 538 (Fla. 3d DCA 2009)</a:t>
            </a:r>
          </a:p>
          <a:p>
            <a:pPr lvl="1"/>
            <a:r>
              <a:rPr lang="en-US" u="sng" dirty="0">
                <a:solidFill>
                  <a:schemeClr val="tx2"/>
                </a:solidFill>
                <a:latin typeface="Arial" panose="020B0604020202020204" pitchFamily="34" charset="0"/>
                <a:cs typeface="Arial" panose="020B0604020202020204" pitchFamily="34" charset="0"/>
              </a:rPr>
              <a:t>Gianos v. Baum</a:t>
            </a:r>
            <a:r>
              <a:rPr lang="en-US" dirty="0">
                <a:solidFill>
                  <a:schemeClr val="tx2"/>
                </a:solidFill>
                <a:latin typeface="Arial" panose="020B0604020202020204" pitchFamily="34" charset="0"/>
                <a:cs typeface="Arial" panose="020B0604020202020204" pitchFamily="34" charset="0"/>
              </a:rPr>
              <a:t>, 941 So. 2d 581, 585 (Fla. 4th DCA 2006). </a:t>
            </a:r>
          </a:p>
          <a:p>
            <a:pPr lvl="1"/>
            <a:endParaRPr lang="en-US" sz="4000" dirty="0">
              <a:solidFill>
                <a:schemeClr val="tx2"/>
              </a:solidFill>
              <a:latin typeface="Arial" panose="020B0604020202020204" pitchFamily="34" charset="0"/>
              <a:cs typeface="Arial" panose="020B0604020202020204" pitchFamily="34" charset="0"/>
            </a:endParaRPr>
          </a:p>
          <a:p>
            <a:pPr lvl="1"/>
            <a:endParaRPr lang="en-US" sz="4000" dirty="0">
              <a:solidFill>
                <a:schemeClr val="tx2"/>
              </a:solidFill>
              <a:latin typeface="Arial" panose="020B0604020202020204" pitchFamily="34" charset="0"/>
              <a:cs typeface="Arial" panose="020B0604020202020204" pitchFamily="34" charset="0"/>
            </a:endParaRPr>
          </a:p>
          <a:p>
            <a:pPr lvl="1"/>
            <a:endParaRPr lang="en-US" sz="4000" dirty="0">
              <a:solidFill>
                <a:schemeClr val="tx2"/>
              </a:solidFill>
              <a:latin typeface="Arial" panose="020B0604020202020204" pitchFamily="34" charset="0"/>
              <a:cs typeface="Arial" panose="020B0604020202020204" pitchFamily="34" charset="0"/>
            </a:endParaRPr>
          </a:p>
          <a:p>
            <a:pPr lvl="1"/>
            <a:endParaRPr lang="en-US" dirty="0">
              <a:solidFill>
                <a:schemeClr val="tx2"/>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7902100"/>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4301" y="309896"/>
            <a:ext cx="11827490" cy="1325563"/>
          </a:xfrm>
        </p:spPr>
        <p:txBody>
          <a:bodyPr/>
          <a:lstStyle/>
          <a:p>
            <a:pPr algn="ctr"/>
            <a:r>
              <a:rPr lang="en-US" b="1" u="sng" dirty="0">
                <a:solidFill>
                  <a:schemeClr val="tx2"/>
                </a:solidFill>
                <a:latin typeface="Arial" panose="020B0604020202020204" pitchFamily="34" charset="0"/>
                <a:cs typeface="Arial" panose="020B0604020202020204" pitchFamily="34" charset="0"/>
              </a:rPr>
              <a:t>Jury Instructions </a:t>
            </a:r>
          </a:p>
        </p:txBody>
      </p:sp>
      <p:sp>
        <p:nvSpPr>
          <p:cNvPr id="3" name="Content Placeholder 2"/>
          <p:cNvSpPr>
            <a:spLocks noGrp="1"/>
          </p:cNvSpPr>
          <p:nvPr>
            <p:ph idx="1"/>
          </p:nvPr>
        </p:nvSpPr>
        <p:spPr>
          <a:xfrm>
            <a:off x="259307" y="1635458"/>
            <a:ext cx="11682483" cy="5416505"/>
          </a:xfrm>
        </p:spPr>
        <p:txBody>
          <a:bodyPr>
            <a:normAutofit/>
          </a:bodyPr>
          <a:lstStyle/>
          <a:p>
            <a:r>
              <a:rPr lang="en-US" sz="3200" dirty="0">
                <a:solidFill>
                  <a:schemeClr val="tx2"/>
                </a:solidFill>
                <a:latin typeface="Arial" panose="020B0604020202020204" pitchFamily="34" charset="0"/>
                <a:cs typeface="Arial" panose="020B0604020202020204" pitchFamily="34" charset="0"/>
              </a:rPr>
              <a:t>Jury instructions should clearly and concisely state the issues of fact and the law applicable to the case</a:t>
            </a:r>
          </a:p>
          <a:p>
            <a:r>
              <a:rPr lang="en-US" sz="3200" dirty="0">
                <a:solidFill>
                  <a:schemeClr val="tx2"/>
                </a:solidFill>
                <a:latin typeface="Arial" panose="020B0604020202020204" pitchFamily="34" charset="0"/>
                <a:cs typeface="Arial" panose="020B0604020202020204" pitchFamily="34" charset="0"/>
              </a:rPr>
              <a:t>Use Standard Instructions where possible </a:t>
            </a:r>
          </a:p>
          <a:p>
            <a:r>
              <a:rPr lang="en-US" sz="3200" dirty="0">
                <a:solidFill>
                  <a:schemeClr val="tx2"/>
                </a:solidFill>
                <a:latin typeface="Arial" panose="020B0604020202020204" pitchFamily="34" charset="0"/>
                <a:cs typeface="Arial" panose="020B0604020202020204" pitchFamily="34" charset="0"/>
              </a:rPr>
              <a:t>If the evidence supports an instruction on any issue raised by the facts, the trial judge must give the jury an instruction on that issue</a:t>
            </a:r>
          </a:p>
          <a:p>
            <a:pPr lvl="1"/>
            <a:r>
              <a:rPr lang="en-US" u="sng" dirty="0">
                <a:solidFill>
                  <a:schemeClr val="tx2"/>
                </a:solidFill>
                <a:latin typeface="Arial" panose="020B0604020202020204" pitchFamily="34" charset="0"/>
                <a:cs typeface="Arial" panose="020B0604020202020204" pitchFamily="34" charset="0"/>
              </a:rPr>
              <a:t>Esancy v. Hodges</a:t>
            </a:r>
            <a:r>
              <a:rPr lang="en-US" dirty="0">
                <a:solidFill>
                  <a:schemeClr val="tx2"/>
                </a:solidFill>
                <a:latin typeface="Arial" panose="020B0604020202020204" pitchFamily="34" charset="0"/>
                <a:cs typeface="Arial" panose="020B0604020202020204" pitchFamily="34" charset="0"/>
              </a:rPr>
              <a:t>, 727 So. 2d 308 (Fla. 2d DCA 1999).</a:t>
            </a:r>
          </a:p>
          <a:p>
            <a:pPr lvl="1"/>
            <a:r>
              <a:rPr lang="en-US" u="sng" dirty="0">
                <a:solidFill>
                  <a:schemeClr val="tx2"/>
                </a:solidFill>
                <a:latin typeface="Arial" panose="020B0604020202020204" pitchFamily="34" charset="0"/>
                <a:cs typeface="Arial" panose="020B0604020202020204" pitchFamily="34" charset="0"/>
              </a:rPr>
              <a:t>Head v. Lane</a:t>
            </a:r>
            <a:r>
              <a:rPr lang="en-US" dirty="0">
                <a:solidFill>
                  <a:schemeClr val="tx2"/>
                </a:solidFill>
                <a:latin typeface="Arial" panose="020B0604020202020204" pitchFamily="34" charset="0"/>
                <a:cs typeface="Arial" panose="020B0604020202020204" pitchFamily="34" charset="0"/>
              </a:rPr>
              <a:t>, 495 So. 2d 821 (Fla. 4th DCA 1986).</a:t>
            </a:r>
          </a:p>
          <a:p>
            <a:endParaRPr lang="en-US" sz="4000" dirty="0">
              <a:solidFill>
                <a:schemeClr val="tx2"/>
              </a:solidFill>
              <a:latin typeface="Arial" panose="020B0604020202020204" pitchFamily="34" charset="0"/>
              <a:cs typeface="Arial" panose="020B0604020202020204" pitchFamily="34" charset="0"/>
            </a:endParaRPr>
          </a:p>
          <a:p>
            <a:pPr lvl="1"/>
            <a:endParaRPr lang="en-US" sz="4000" dirty="0">
              <a:solidFill>
                <a:schemeClr val="tx2"/>
              </a:solidFill>
              <a:latin typeface="Arial" panose="020B0604020202020204" pitchFamily="34" charset="0"/>
              <a:cs typeface="Arial" panose="020B0604020202020204" pitchFamily="34" charset="0"/>
            </a:endParaRPr>
          </a:p>
          <a:p>
            <a:pPr lvl="1"/>
            <a:endParaRPr lang="en-US" sz="4000" dirty="0">
              <a:solidFill>
                <a:schemeClr val="tx2"/>
              </a:solidFill>
              <a:latin typeface="Arial" panose="020B0604020202020204" pitchFamily="34" charset="0"/>
              <a:cs typeface="Arial" panose="020B0604020202020204" pitchFamily="34" charset="0"/>
            </a:endParaRPr>
          </a:p>
          <a:p>
            <a:pPr lvl="1"/>
            <a:endParaRPr lang="en-US" dirty="0">
              <a:solidFill>
                <a:schemeClr val="tx2"/>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072221604"/>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4301" y="309896"/>
            <a:ext cx="11827490" cy="1325563"/>
          </a:xfrm>
        </p:spPr>
        <p:txBody>
          <a:bodyPr/>
          <a:lstStyle/>
          <a:p>
            <a:pPr algn="ctr"/>
            <a:r>
              <a:rPr lang="en-US" b="1" u="sng" dirty="0">
                <a:solidFill>
                  <a:schemeClr val="tx2"/>
                </a:solidFill>
                <a:latin typeface="Arial" panose="020B0604020202020204" pitchFamily="34" charset="0"/>
                <a:cs typeface="Arial" panose="020B0604020202020204" pitchFamily="34" charset="0"/>
              </a:rPr>
              <a:t>Jury Instructions </a:t>
            </a:r>
          </a:p>
        </p:txBody>
      </p:sp>
      <p:sp>
        <p:nvSpPr>
          <p:cNvPr id="3" name="Content Placeholder 2"/>
          <p:cNvSpPr>
            <a:spLocks noGrp="1"/>
          </p:cNvSpPr>
          <p:nvPr>
            <p:ph idx="1"/>
          </p:nvPr>
        </p:nvSpPr>
        <p:spPr>
          <a:xfrm>
            <a:off x="259307" y="1635458"/>
            <a:ext cx="11682483" cy="5416505"/>
          </a:xfrm>
        </p:spPr>
        <p:txBody>
          <a:bodyPr>
            <a:normAutofit/>
          </a:bodyPr>
          <a:lstStyle/>
          <a:p>
            <a:r>
              <a:rPr lang="en-US" sz="3200" dirty="0">
                <a:solidFill>
                  <a:schemeClr val="tx2"/>
                </a:solidFill>
                <a:latin typeface="Arial" panose="020B0604020202020204" pitchFamily="34" charset="0"/>
                <a:cs typeface="Arial" panose="020B0604020202020204" pitchFamily="34" charset="0"/>
              </a:rPr>
              <a:t>When requesting an instruction: </a:t>
            </a:r>
          </a:p>
          <a:p>
            <a:pPr lvl="1"/>
            <a:r>
              <a:rPr lang="en-US" dirty="0">
                <a:solidFill>
                  <a:schemeClr val="tx2"/>
                </a:solidFill>
                <a:latin typeface="Arial" panose="020B0604020202020204" pitchFamily="34" charset="0"/>
                <a:cs typeface="Arial" panose="020B0604020202020204" pitchFamily="34" charset="0"/>
              </a:rPr>
              <a:t>Must present proposed instruction during charge conference. </a:t>
            </a:r>
          </a:p>
          <a:p>
            <a:pPr lvl="1"/>
            <a:r>
              <a:rPr lang="en-US" dirty="0">
                <a:solidFill>
                  <a:schemeClr val="tx2"/>
                </a:solidFill>
                <a:latin typeface="Arial" panose="020B0604020202020204" pitchFamily="34" charset="0"/>
                <a:cs typeface="Arial" panose="020B0604020202020204" pitchFamily="34" charset="0"/>
              </a:rPr>
              <a:t>Must do more than simply file the proposed instruction. Actively bring the instruction to the trial court’s attention during charge conference. </a:t>
            </a:r>
          </a:p>
          <a:p>
            <a:pPr lvl="1"/>
            <a:r>
              <a:rPr lang="en-US" dirty="0">
                <a:solidFill>
                  <a:schemeClr val="tx2"/>
                </a:solidFill>
                <a:latin typeface="Arial" panose="020B0604020202020204" pitchFamily="34" charset="0"/>
                <a:cs typeface="Arial" panose="020B0604020202020204" pitchFamily="34" charset="0"/>
              </a:rPr>
              <a:t>Make a specific objection to the opposing jury instruction. </a:t>
            </a:r>
          </a:p>
          <a:p>
            <a:pPr lvl="2"/>
            <a:r>
              <a:rPr lang="en-US" u="sng" dirty="0">
                <a:solidFill>
                  <a:schemeClr val="tx2"/>
                </a:solidFill>
                <a:latin typeface="Arial" panose="020B0604020202020204" pitchFamily="34" charset="0"/>
                <a:cs typeface="Arial" panose="020B0604020202020204" pitchFamily="34" charset="0"/>
              </a:rPr>
              <a:t>Concept, L.C. v. Gesten</a:t>
            </a:r>
            <a:r>
              <a:rPr lang="en-US" dirty="0">
                <a:solidFill>
                  <a:schemeClr val="tx2"/>
                </a:solidFill>
                <a:latin typeface="Arial" panose="020B0604020202020204" pitchFamily="34" charset="0"/>
                <a:cs typeface="Arial" panose="020B0604020202020204" pitchFamily="34" charset="0"/>
              </a:rPr>
              <a:t>, 662 So. 2d 970, 972 n.1 (Fla. 4th DCA 1995). </a:t>
            </a:r>
          </a:p>
          <a:p>
            <a:r>
              <a:rPr lang="en-US" dirty="0">
                <a:solidFill>
                  <a:schemeClr val="tx2"/>
                </a:solidFill>
                <a:latin typeface="Arial" panose="020B0604020202020204" pitchFamily="34" charset="0"/>
                <a:cs typeface="Arial" panose="020B0604020202020204" pitchFamily="34" charset="0"/>
              </a:rPr>
              <a:t>Important to argue:</a:t>
            </a:r>
          </a:p>
          <a:p>
            <a:pPr lvl="1"/>
            <a:r>
              <a:rPr lang="en-US" dirty="0">
                <a:solidFill>
                  <a:schemeClr val="tx2"/>
                </a:solidFill>
                <a:latin typeface="Arial" panose="020B0604020202020204" pitchFamily="34" charset="0"/>
                <a:cs typeface="Arial" panose="020B0604020202020204" pitchFamily="34" charset="0"/>
              </a:rPr>
              <a:t>the proposed instruction accurately states the law;</a:t>
            </a:r>
          </a:p>
          <a:p>
            <a:pPr lvl="1"/>
            <a:r>
              <a:rPr lang="en-US" dirty="0">
                <a:solidFill>
                  <a:schemeClr val="tx2"/>
                </a:solidFill>
                <a:latin typeface="Arial" panose="020B0604020202020204" pitchFamily="34" charset="0"/>
                <a:cs typeface="Arial" panose="020B0604020202020204" pitchFamily="34" charset="0"/>
              </a:rPr>
              <a:t>the facts of the case support the instruction; and</a:t>
            </a:r>
          </a:p>
          <a:p>
            <a:pPr lvl="1"/>
            <a:r>
              <a:rPr lang="en-US" dirty="0">
                <a:solidFill>
                  <a:schemeClr val="tx2"/>
                </a:solidFill>
                <a:latin typeface="Arial" panose="020B0604020202020204" pitchFamily="34" charset="0"/>
                <a:cs typeface="Arial" panose="020B0604020202020204" pitchFamily="34" charset="0"/>
              </a:rPr>
              <a:t>the instruction was necessary to allow the jury to properly resolve all issues in the case.</a:t>
            </a:r>
          </a:p>
          <a:p>
            <a:pPr lvl="2"/>
            <a:r>
              <a:rPr lang="en-US" dirty="0">
                <a:solidFill>
                  <a:schemeClr val="tx2"/>
                </a:solidFill>
                <a:latin typeface="Arial" panose="020B0604020202020204" pitchFamily="34" charset="0"/>
                <a:cs typeface="Arial" panose="020B0604020202020204" pitchFamily="34" charset="0"/>
              </a:rPr>
              <a:t>This is what your appellate attorney must show on appeal to win!</a:t>
            </a:r>
          </a:p>
          <a:p>
            <a:pPr marL="0" indent="0">
              <a:buNone/>
            </a:pPr>
            <a:endParaRPr lang="en-US" dirty="0">
              <a:solidFill>
                <a:schemeClr val="tx2"/>
              </a:solidFill>
              <a:latin typeface="Arial" panose="020B0604020202020204" pitchFamily="34" charset="0"/>
              <a:cs typeface="Arial" panose="020B0604020202020204" pitchFamily="34" charset="0"/>
            </a:endParaRPr>
          </a:p>
          <a:p>
            <a:endParaRPr lang="en-US" dirty="0">
              <a:solidFill>
                <a:schemeClr val="tx2"/>
              </a:solidFill>
              <a:latin typeface="Arial" panose="020B0604020202020204" pitchFamily="34" charset="0"/>
              <a:cs typeface="Arial" panose="020B0604020202020204" pitchFamily="34" charset="0"/>
            </a:endParaRPr>
          </a:p>
          <a:p>
            <a:endParaRPr lang="en-US" dirty="0">
              <a:solidFill>
                <a:schemeClr val="tx2"/>
              </a:solidFill>
              <a:latin typeface="Arial" panose="020B0604020202020204" pitchFamily="34" charset="0"/>
              <a:cs typeface="Arial" panose="020B0604020202020204" pitchFamily="34" charset="0"/>
            </a:endParaRPr>
          </a:p>
          <a:p>
            <a:pPr marL="0" indent="0">
              <a:buNone/>
            </a:pPr>
            <a:endParaRPr lang="en-US" dirty="0">
              <a:solidFill>
                <a:schemeClr val="tx2"/>
              </a:solidFill>
              <a:latin typeface="Arial" panose="020B0604020202020204" pitchFamily="34" charset="0"/>
              <a:cs typeface="Arial" panose="020B0604020202020204" pitchFamily="34" charset="0"/>
            </a:endParaRPr>
          </a:p>
          <a:p>
            <a:endParaRPr lang="en-US" sz="4000" dirty="0">
              <a:solidFill>
                <a:schemeClr val="tx2"/>
              </a:solidFill>
              <a:latin typeface="Arial" panose="020B0604020202020204" pitchFamily="34" charset="0"/>
              <a:cs typeface="Arial" panose="020B0604020202020204" pitchFamily="34" charset="0"/>
            </a:endParaRPr>
          </a:p>
          <a:p>
            <a:pPr marL="457189" lvl="1" indent="0">
              <a:buNone/>
            </a:pPr>
            <a:endParaRPr lang="en-US" sz="4000" dirty="0">
              <a:solidFill>
                <a:schemeClr val="tx2"/>
              </a:solidFill>
              <a:latin typeface="Arial" panose="020B0604020202020204" pitchFamily="34" charset="0"/>
              <a:cs typeface="Arial" panose="020B0604020202020204" pitchFamily="34" charset="0"/>
            </a:endParaRPr>
          </a:p>
          <a:p>
            <a:pPr lvl="1"/>
            <a:endParaRPr lang="en-US" sz="4000" dirty="0">
              <a:solidFill>
                <a:schemeClr val="tx2"/>
              </a:solidFill>
              <a:latin typeface="Arial" panose="020B0604020202020204" pitchFamily="34" charset="0"/>
              <a:cs typeface="Arial" panose="020B0604020202020204" pitchFamily="34" charset="0"/>
            </a:endParaRPr>
          </a:p>
          <a:p>
            <a:pPr lvl="1"/>
            <a:endParaRPr lang="en-US" dirty="0">
              <a:solidFill>
                <a:schemeClr val="tx2"/>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774772715"/>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4301" y="309896"/>
            <a:ext cx="11827490" cy="1325563"/>
          </a:xfrm>
        </p:spPr>
        <p:txBody>
          <a:bodyPr/>
          <a:lstStyle/>
          <a:p>
            <a:pPr algn="ctr"/>
            <a:r>
              <a:rPr lang="en-US" b="1" u="sng" dirty="0">
                <a:solidFill>
                  <a:schemeClr val="tx2"/>
                </a:solidFill>
                <a:latin typeface="Arial" panose="020B0604020202020204" pitchFamily="34" charset="0"/>
                <a:cs typeface="Arial" panose="020B0604020202020204" pitchFamily="34" charset="0"/>
              </a:rPr>
              <a:t>Jury Instructions </a:t>
            </a:r>
          </a:p>
        </p:txBody>
      </p:sp>
      <p:sp>
        <p:nvSpPr>
          <p:cNvPr id="3" name="Content Placeholder 2"/>
          <p:cNvSpPr>
            <a:spLocks noGrp="1"/>
          </p:cNvSpPr>
          <p:nvPr>
            <p:ph idx="1"/>
          </p:nvPr>
        </p:nvSpPr>
        <p:spPr>
          <a:xfrm>
            <a:off x="259307" y="1635458"/>
            <a:ext cx="11682483" cy="5416505"/>
          </a:xfrm>
        </p:spPr>
        <p:txBody>
          <a:bodyPr>
            <a:normAutofit/>
          </a:bodyPr>
          <a:lstStyle/>
          <a:p>
            <a:r>
              <a:rPr lang="en-US" sz="3600" dirty="0">
                <a:solidFill>
                  <a:schemeClr val="tx2"/>
                </a:solidFill>
                <a:latin typeface="Arial" panose="020B0604020202020204" pitchFamily="34" charset="0"/>
                <a:cs typeface="Arial" panose="020B0604020202020204" pitchFamily="34" charset="0"/>
              </a:rPr>
              <a:t>When objecting to opposing counsel’s instructions: </a:t>
            </a:r>
          </a:p>
          <a:p>
            <a:pPr lvl="1"/>
            <a:r>
              <a:rPr lang="en-US" sz="3200" dirty="0">
                <a:solidFill>
                  <a:schemeClr val="tx2"/>
                </a:solidFill>
                <a:latin typeface="Arial" panose="020B0604020202020204" pitchFamily="34" charset="0"/>
                <a:cs typeface="Arial" panose="020B0604020202020204" pitchFamily="34" charset="0"/>
              </a:rPr>
              <a:t>Must contemporaneously object and specifically state the grounds for the objection. </a:t>
            </a:r>
          </a:p>
          <a:p>
            <a:pPr lvl="2"/>
            <a:r>
              <a:rPr lang="en-US" sz="2800" u="sng" dirty="0">
                <a:solidFill>
                  <a:schemeClr val="tx2"/>
                </a:solidFill>
                <a:latin typeface="Arial" panose="020B0604020202020204" pitchFamily="34" charset="0"/>
                <a:cs typeface="Arial" panose="020B0604020202020204" pitchFamily="34" charset="0"/>
              </a:rPr>
              <a:t>Luthi v. Owens-Corning Fiberglass Corp.</a:t>
            </a:r>
            <a:r>
              <a:rPr lang="en-US" sz="2800" dirty="0">
                <a:solidFill>
                  <a:schemeClr val="tx2"/>
                </a:solidFill>
                <a:latin typeface="Arial" panose="020B0604020202020204" pitchFamily="34" charset="0"/>
                <a:cs typeface="Arial" panose="020B0604020202020204" pitchFamily="34" charset="0"/>
              </a:rPr>
              <a:t>, 672 So. 2d 650 (Fla. 4th DCA 1996) </a:t>
            </a:r>
          </a:p>
          <a:p>
            <a:pPr marL="0" indent="0">
              <a:buNone/>
            </a:pPr>
            <a:endParaRPr lang="en-US" dirty="0">
              <a:solidFill>
                <a:schemeClr val="tx2"/>
              </a:solidFill>
              <a:latin typeface="Arial" panose="020B0604020202020204" pitchFamily="34" charset="0"/>
              <a:cs typeface="Arial" panose="020B0604020202020204" pitchFamily="34" charset="0"/>
            </a:endParaRPr>
          </a:p>
          <a:p>
            <a:endParaRPr lang="en-US" sz="4000" dirty="0">
              <a:solidFill>
                <a:schemeClr val="tx2"/>
              </a:solidFill>
              <a:latin typeface="Arial" panose="020B0604020202020204" pitchFamily="34" charset="0"/>
              <a:cs typeface="Arial" panose="020B0604020202020204" pitchFamily="34" charset="0"/>
            </a:endParaRPr>
          </a:p>
          <a:p>
            <a:pPr marL="457189" lvl="1" indent="0">
              <a:buNone/>
            </a:pPr>
            <a:endParaRPr lang="en-US" sz="4000" dirty="0">
              <a:solidFill>
                <a:schemeClr val="tx2"/>
              </a:solidFill>
              <a:latin typeface="Arial" panose="020B0604020202020204" pitchFamily="34" charset="0"/>
              <a:cs typeface="Arial" panose="020B0604020202020204" pitchFamily="34" charset="0"/>
            </a:endParaRPr>
          </a:p>
          <a:p>
            <a:pPr lvl="1"/>
            <a:endParaRPr lang="en-US" sz="4000" dirty="0">
              <a:solidFill>
                <a:schemeClr val="tx2"/>
              </a:solidFill>
              <a:latin typeface="Arial" panose="020B0604020202020204" pitchFamily="34" charset="0"/>
              <a:cs typeface="Arial" panose="020B0604020202020204" pitchFamily="34" charset="0"/>
            </a:endParaRPr>
          </a:p>
          <a:p>
            <a:pPr lvl="1"/>
            <a:endParaRPr lang="en-US" dirty="0">
              <a:solidFill>
                <a:schemeClr val="tx2"/>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607074933"/>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4301" y="309896"/>
            <a:ext cx="11827490" cy="1325563"/>
          </a:xfrm>
        </p:spPr>
        <p:txBody>
          <a:bodyPr/>
          <a:lstStyle/>
          <a:p>
            <a:pPr algn="ctr"/>
            <a:r>
              <a:rPr lang="en-US" b="1" u="sng" dirty="0">
                <a:solidFill>
                  <a:schemeClr val="tx2"/>
                </a:solidFill>
                <a:latin typeface="Arial" panose="020B0604020202020204" pitchFamily="34" charset="0"/>
                <a:cs typeface="Arial" panose="020B0604020202020204" pitchFamily="34" charset="0"/>
              </a:rPr>
              <a:t>Verdict Form </a:t>
            </a:r>
          </a:p>
        </p:txBody>
      </p:sp>
      <p:sp>
        <p:nvSpPr>
          <p:cNvPr id="3" name="Content Placeholder 2"/>
          <p:cNvSpPr>
            <a:spLocks noGrp="1"/>
          </p:cNvSpPr>
          <p:nvPr>
            <p:ph idx="1"/>
          </p:nvPr>
        </p:nvSpPr>
        <p:spPr>
          <a:xfrm>
            <a:off x="259307" y="1635458"/>
            <a:ext cx="11682483" cy="5416505"/>
          </a:xfrm>
        </p:spPr>
        <p:txBody>
          <a:bodyPr>
            <a:normAutofit/>
          </a:bodyPr>
          <a:lstStyle/>
          <a:p>
            <a:r>
              <a:rPr lang="en-US" dirty="0">
                <a:solidFill>
                  <a:schemeClr val="tx2"/>
                </a:solidFill>
                <a:latin typeface="Arial" panose="020B0604020202020204" pitchFamily="34" charset="0"/>
                <a:cs typeface="Arial" panose="020B0604020202020204" pitchFamily="34" charset="0"/>
              </a:rPr>
              <a:t>Must make specific objection. </a:t>
            </a:r>
          </a:p>
          <a:p>
            <a:pPr lvl="1"/>
            <a:r>
              <a:rPr lang="en-US" u="sng" dirty="0">
                <a:solidFill>
                  <a:schemeClr val="tx2"/>
                </a:solidFill>
                <a:latin typeface="Arial" panose="020B0604020202020204" pitchFamily="34" charset="0"/>
                <a:cs typeface="Arial" panose="020B0604020202020204" pitchFamily="34" charset="0"/>
              </a:rPr>
              <a:t>Papcun v. Piggy Bag</a:t>
            </a:r>
            <a:r>
              <a:rPr lang="en-US" dirty="0">
                <a:solidFill>
                  <a:schemeClr val="tx2"/>
                </a:solidFill>
                <a:latin typeface="Arial" panose="020B0604020202020204" pitchFamily="34" charset="0"/>
                <a:cs typeface="Arial" panose="020B0604020202020204" pitchFamily="34" charset="0"/>
              </a:rPr>
              <a:t>, 472 So. 2d 880, 881 (Fla. 5th DCA 1985) (“It is well established that a failure to object to a verdict form regarding defects not of a constitutional or fundamental character constitutes a waiver of such defects.”). </a:t>
            </a:r>
          </a:p>
          <a:p>
            <a:r>
              <a:rPr lang="en-US" dirty="0">
                <a:solidFill>
                  <a:schemeClr val="tx2"/>
                </a:solidFill>
                <a:latin typeface="Arial" panose="020B0604020202020204" pitchFamily="34" charset="0"/>
                <a:cs typeface="Arial" panose="020B0604020202020204" pitchFamily="34" charset="0"/>
              </a:rPr>
              <a:t>If a party expresses satisfaction with verdict form and it was wrong, it will be considered invited error </a:t>
            </a:r>
          </a:p>
          <a:p>
            <a:pPr lvl="1"/>
            <a:r>
              <a:rPr lang="en-US" u="sng" dirty="0">
                <a:solidFill>
                  <a:schemeClr val="tx2"/>
                </a:solidFill>
                <a:latin typeface="Arial" panose="020B0604020202020204" pitchFamily="34" charset="0"/>
                <a:cs typeface="Arial" panose="020B0604020202020204" pitchFamily="34" charset="0"/>
              </a:rPr>
              <a:t>Perry v. State</a:t>
            </a:r>
            <a:r>
              <a:rPr lang="en-US" dirty="0">
                <a:solidFill>
                  <a:schemeClr val="tx2"/>
                </a:solidFill>
                <a:latin typeface="Arial" panose="020B0604020202020204" pitchFamily="34" charset="0"/>
                <a:cs typeface="Arial" panose="020B0604020202020204" pitchFamily="34" charset="0"/>
              </a:rPr>
              <a:t>, 362 So. 2d 460, 461 (Fla. 1st DCA 1978).</a:t>
            </a:r>
          </a:p>
          <a:p>
            <a:r>
              <a:rPr lang="en-US" dirty="0">
                <a:solidFill>
                  <a:schemeClr val="tx2"/>
                </a:solidFill>
                <a:latin typeface="Arial" panose="020B0604020202020204" pitchFamily="34" charset="0"/>
                <a:cs typeface="Arial" panose="020B0604020202020204" pitchFamily="34" charset="0"/>
              </a:rPr>
              <a:t>Always request special verdict form – do not use general </a:t>
            </a:r>
          </a:p>
          <a:p>
            <a:pPr lvl="1"/>
            <a:r>
              <a:rPr lang="en-US" dirty="0">
                <a:solidFill>
                  <a:schemeClr val="tx2"/>
                </a:solidFill>
                <a:latin typeface="Arial" panose="020B0604020202020204" pitchFamily="34" charset="0"/>
                <a:cs typeface="Arial" panose="020B0604020202020204" pitchFamily="34" charset="0"/>
              </a:rPr>
              <a:t>Special verdict form will demonstrate to the appellate court exactly what theory the jury relied upon when reaching its verdict</a:t>
            </a:r>
          </a:p>
          <a:p>
            <a:pPr lvl="1"/>
            <a:endParaRPr lang="en-US" dirty="0">
              <a:solidFill>
                <a:schemeClr val="tx2"/>
              </a:solidFill>
              <a:latin typeface="Arial" panose="020B0604020202020204" pitchFamily="34" charset="0"/>
              <a:cs typeface="Arial" panose="020B0604020202020204" pitchFamily="34" charset="0"/>
            </a:endParaRPr>
          </a:p>
          <a:p>
            <a:endParaRPr lang="en-US" dirty="0">
              <a:solidFill>
                <a:schemeClr val="tx2"/>
              </a:solidFill>
              <a:latin typeface="Arial" panose="020B0604020202020204" pitchFamily="34" charset="0"/>
              <a:cs typeface="Arial" panose="020B0604020202020204" pitchFamily="34" charset="0"/>
            </a:endParaRPr>
          </a:p>
          <a:p>
            <a:endParaRPr lang="en-US" sz="4000" dirty="0">
              <a:solidFill>
                <a:schemeClr val="tx2"/>
              </a:solidFill>
              <a:latin typeface="Arial" panose="020B0604020202020204" pitchFamily="34" charset="0"/>
              <a:cs typeface="Arial" panose="020B0604020202020204" pitchFamily="34" charset="0"/>
            </a:endParaRPr>
          </a:p>
          <a:p>
            <a:pPr marL="457189" lvl="1" indent="0">
              <a:buNone/>
            </a:pPr>
            <a:endParaRPr lang="en-US" sz="4000" dirty="0">
              <a:solidFill>
                <a:schemeClr val="tx2"/>
              </a:solidFill>
              <a:latin typeface="Arial" panose="020B0604020202020204" pitchFamily="34" charset="0"/>
              <a:cs typeface="Arial" panose="020B0604020202020204" pitchFamily="34" charset="0"/>
            </a:endParaRPr>
          </a:p>
          <a:p>
            <a:pPr lvl="1"/>
            <a:endParaRPr lang="en-US" sz="4000" dirty="0">
              <a:solidFill>
                <a:schemeClr val="tx2"/>
              </a:solidFill>
              <a:latin typeface="Arial" panose="020B0604020202020204" pitchFamily="34" charset="0"/>
              <a:cs typeface="Arial" panose="020B0604020202020204" pitchFamily="34" charset="0"/>
            </a:endParaRPr>
          </a:p>
          <a:p>
            <a:pPr lvl="1"/>
            <a:endParaRPr lang="en-US" dirty="0">
              <a:solidFill>
                <a:schemeClr val="tx2"/>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737467316"/>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4301" y="309896"/>
            <a:ext cx="11827490" cy="1325563"/>
          </a:xfrm>
        </p:spPr>
        <p:txBody>
          <a:bodyPr/>
          <a:lstStyle/>
          <a:p>
            <a:pPr algn="ctr"/>
            <a:r>
              <a:rPr lang="en-US" b="1" u="sng" dirty="0">
                <a:solidFill>
                  <a:schemeClr val="tx2"/>
                </a:solidFill>
                <a:latin typeface="Arial" panose="020B0604020202020204" pitchFamily="34" charset="0"/>
                <a:cs typeface="Arial" panose="020B0604020202020204" pitchFamily="34" charset="0"/>
              </a:rPr>
              <a:t>Inadequate vs Inconsistent Verdict </a:t>
            </a:r>
          </a:p>
        </p:txBody>
      </p:sp>
      <p:sp>
        <p:nvSpPr>
          <p:cNvPr id="3" name="Content Placeholder 2"/>
          <p:cNvSpPr>
            <a:spLocks noGrp="1"/>
          </p:cNvSpPr>
          <p:nvPr>
            <p:ph idx="1"/>
          </p:nvPr>
        </p:nvSpPr>
        <p:spPr>
          <a:xfrm>
            <a:off x="259307" y="1635458"/>
            <a:ext cx="11682483" cy="5416505"/>
          </a:xfrm>
        </p:spPr>
        <p:txBody>
          <a:bodyPr>
            <a:normAutofit/>
          </a:bodyPr>
          <a:lstStyle/>
          <a:p>
            <a:r>
              <a:rPr lang="en-US" dirty="0">
                <a:solidFill>
                  <a:schemeClr val="tx2"/>
                </a:solidFill>
                <a:latin typeface="Arial" panose="020B0604020202020204" pitchFamily="34" charset="0"/>
                <a:cs typeface="Arial" panose="020B0604020202020204" pitchFamily="34" charset="0"/>
              </a:rPr>
              <a:t>Inconsistent Verdicts:</a:t>
            </a:r>
          </a:p>
          <a:p>
            <a:pPr lvl="1"/>
            <a:r>
              <a:rPr lang="en-US" dirty="0">
                <a:solidFill>
                  <a:schemeClr val="tx2"/>
                </a:solidFill>
                <a:latin typeface="Arial" panose="020B0604020202020204" pitchFamily="34" charset="0"/>
                <a:cs typeface="Arial" panose="020B0604020202020204" pitchFamily="34" charset="0"/>
              </a:rPr>
              <a:t>Verdicts where two findings of fact are mutually exclusive and irreconcilable.  Both findings cannot both be true.  </a:t>
            </a:r>
          </a:p>
          <a:p>
            <a:pPr lvl="2"/>
            <a:r>
              <a:rPr lang="en-US" dirty="0">
                <a:solidFill>
                  <a:schemeClr val="tx2"/>
                </a:solidFill>
                <a:latin typeface="Arial" panose="020B0604020202020204" pitchFamily="34" charset="0"/>
                <a:cs typeface="Arial" panose="020B0604020202020204" pitchFamily="34" charset="0"/>
              </a:rPr>
              <a:t>Example: Liability without damages. </a:t>
            </a:r>
          </a:p>
          <a:p>
            <a:r>
              <a:rPr lang="en-US" dirty="0">
                <a:solidFill>
                  <a:schemeClr val="tx2"/>
                </a:solidFill>
                <a:latin typeface="Arial" panose="020B0604020202020204" pitchFamily="34" charset="0"/>
                <a:cs typeface="Arial" panose="020B0604020202020204" pitchFamily="34" charset="0"/>
              </a:rPr>
              <a:t>A verdict is not inconsistent simply because it fails to award an adequate sum or fails to account for future noneconomic damages after awarding past and future medical expenses</a:t>
            </a:r>
          </a:p>
          <a:p>
            <a:pPr lvl="1"/>
            <a:r>
              <a:rPr lang="en-US" u="sng" dirty="0">
                <a:solidFill>
                  <a:schemeClr val="tx2"/>
                </a:solidFill>
                <a:latin typeface="Arial" panose="020B0604020202020204" pitchFamily="34" charset="0"/>
                <a:cs typeface="Arial" panose="020B0604020202020204" pitchFamily="34" charset="0"/>
              </a:rPr>
              <a:t>Smith v. Fla. Healthy Kids Corp.</a:t>
            </a:r>
            <a:r>
              <a:rPr lang="en-US" dirty="0">
                <a:solidFill>
                  <a:schemeClr val="tx2"/>
                </a:solidFill>
                <a:latin typeface="Arial" panose="020B0604020202020204" pitchFamily="34" charset="0"/>
                <a:cs typeface="Arial" panose="020B0604020202020204" pitchFamily="34" charset="0"/>
              </a:rPr>
              <a:t>, 27 So. 3d 692, 695 (Fla. 4th DCA 2010).</a:t>
            </a:r>
          </a:p>
          <a:p>
            <a:r>
              <a:rPr lang="en-US" dirty="0">
                <a:solidFill>
                  <a:schemeClr val="tx2"/>
                </a:solidFill>
                <a:latin typeface="Arial" panose="020B0604020202020204" pitchFamily="34" charset="0"/>
                <a:cs typeface="Arial" panose="020B0604020202020204" pitchFamily="34" charset="0"/>
              </a:rPr>
              <a:t>Preservation: </a:t>
            </a:r>
          </a:p>
          <a:p>
            <a:pPr lvl="1"/>
            <a:r>
              <a:rPr lang="en-US" dirty="0">
                <a:solidFill>
                  <a:schemeClr val="tx2"/>
                </a:solidFill>
                <a:latin typeface="Arial" panose="020B0604020202020204" pitchFamily="34" charset="0"/>
                <a:cs typeface="Arial" panose="020B0604020202020204" pitchFamily="34" charset="0"/>
              </a:rPr>
              <a:t>Must raise issue BEFORE jury is discharged. </a:t>
            </a:r>
          </a:p>
          <a:p>
            <a:pPr lvl="1"/>
            <a:r>
              <a:rPr lang="en-US" dirty="0">
                <a:solidFill>
                  <a:schemeClr val="tx2"/>
                </a:solidFill>
                <a:latin typeface="Arial" panose="020B0604020202020204" pitchFamily="34" charset="0"/>
                <a:cs typeface="Arial" panose="020B0604020202020204" pitchFamily="34" charset="0"/>
              </a:rPr>
              <a:t>Must request that the matter be resubmitted to the jury. </a:t>
            </a:r>
          </a:p>
          <a:p>
            <a:pPr lvl="2"/>
            <a:r>
              <a:rPr lang="en-US" u="sng" dirty="0">
                <a:solidFill>
                  <a:schemeClr val="tx2"/>
                </a:solidFill>
                <a:latin typeface="Arial" panose="020B0604020202020204" pitchFamily="34" charset="0"/>
                <a:cs typeface="Arial" panose="020B0604020202020204" pitchFamily="34" charset="0"/>
              </a:rPr>
              <a:t>Moorman v. Am. Safety Equip.</a:t>
            </a:r>
            <a:r>
              <a:rPr lang="en-US" dirty="0">
                <a:solidFill>
                  <a:schemeClr val="tx2"/>
                </a:solidFill>
                <a:latin typeface="Arial" panose="020B0604020202020204" pitchFamily="34" charset="0"/>
                <a:cs typeface="Arial" panose="020B0604020202020204" pitchFamily="34" charset="0"/>
              </a:rPr>
              <a:t>, 594 So. 2d 795, 799 (Fla. 4th DCA 1992).</a:t>
            </a:r>
          </a:p>
          <a:p>
            <a:pPr lvl="2"/>
            <a:r>
              <a:rPr lang="en-US" u="sng" dirty="0">
                <a:solidFill>
                  <a:schemeClr val="tx2"/>
                </a:solidFill>
                <a:latin typeface="Arial" panose="020B0604020202020204" pitchFamily="34" charset="0"/>
                <a:cs typeface="Arial" panose="020B0604020202020204" pitchFamily="34" charset="0"/>
              </a:rPr>
              <a:t>Barreto v. Wray</a:t>
            </a:r>
            <a:r>
              <a:rPr lang="en-US" dirty="0">
                <a:solidFill>
                  <a:schemeClr val="tx2"/>
                </a:solidFill>
                <a:latin typeface="Arial" panose="020B0604020202020204" pitchFamily="34" charset="0"/>
                <a:cs typeface="Arial" panose="020B0604020202020204" pitchFamily="34" charset="0"/>
              </a:rPr>
              <a:t>, 40 So. 3d 779, 779 (Fla. 3d DCA 2010).</a:t>
            </a:r>
          </a:p>
          <a:p>
            <a:endParaRPr lang="en-US" dirty="0">
              <a:solidFill>
                <a:schemeClr val="tx2"/>
              </a:solidFill>
              <a:latin typeface="Arial" panose="020B0604020202020204" pitchFamily="34" charset="0"/>
              <a:cs typeface="Arial" panose="020B0604020202020204" pitchFamily="34" charset="0"/>
            </a:endParaRPr>
          </a:p>
          <a:p>
            <a:endParaRPr lang="en-US" dirty="0">
              <a:solidFill>
                <a:schemeClr val="tx2"/>
              </a:solidFill>
              <a:latin typeface="Arial" panose="020B0604020202020204" pitchFamily="34" charset="0"/>
              <a:cs typeface="Arial" panose="020B0604020202020204" pitchFamily="34" charset="0"/>
            </a:endParaRPr>
          </a:p>
          <a:p>
            <a:endParaRPr lang="en-US" sz="4000" dirty="0">
              <a:solidFill>
                <a:schemeClr val="tx2"/>
              </a:solidFill>
              <a:latin typeface="Arial" panose="020B0604020202020204" pitchFamily="34" charset="0"/>
              <a:cs typeface="Arial" panose="020B0604020202020204" pitchFamily="34" charset="0"/>
            </a:endParaRPr>
          </a:p>
          <a:p>
            <a:pPr marL="457189" lvl="1" indent="0">
              <a:buNone/>
            </a:pPr>
            <a:endParaRPr lang="en-US" sz="4000" dirty="0">
              <a:solidFill>
                <a:schemeClr val="tx2"/>
              </a:solidFill>
              <a:latin typeface="Arial" panose="020B0604020202020204" pitchFamily="34" charset="0"/>
              <a:cs typeface="Arial" panose="020B0604020202020204" pitchFamily="34" charset="0"/>
            </a:endParaRPr>
          </a:p>
          <a:p>
            <a:pPr lvl="1"/>
            <a:endParaRPr lang="en-US" sz="4000" dirty="0">
              <a:solidFill>
                <a:schemeClr val="tx2"/>
              </a:solidFill>
              <a:latin typeface="Arial" panose="020B0604020202020204" pitchFamily="34" charset="0"/>
              <a:cs typeface="Arial" panose="020B0604020202020204" pitchFamily="34" charset="0"/>
            </a:endParaRPr>
          </a:p>
          <a:p>
            <a:pPr lvl="1"/>
            <a:endParaRPr lang="en-US" dirty="0">
              <a:solidFill>
                <a:schemeClr val="tx2"/>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41028494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6477" y="365127"/>
            <a:ext cx="11818961" cy="1325563"/>
          </a:xfrm>
        </p:spPr>
        <p:txBody>
          <a:bodyPr>
            <a:normAutofit/>
          </a:bodyPr>
          <a:lstStyle/>
          <a:p>
            <a:pPr algn="ctr"/>
            <a:r>
              <a:rPr lang="en-US" sz="5400" b="1" u="sng" dirty="0">
                <a:solidFill>
                  <a:schemeClr val="tx2"/>
                </a:solidFill>
                <a:latin typeface="Arial" panose="020B0604020202020204" pitchFamily="34" charset="0"/>
                <a:cs typeface="Arial" panose="020B0604020202020204" pitchFamily="34" charset="0"/>
              </a:rPr>
              <a:t>Petition for Writ Certiorari </a:t>
            </a:r>
          </a:p>
        </p:txBody>
      </p:sp>
      <p:sp>
        <p:nvSpPr>
          <p:cNvPr id="3" name="Content Placeholder 2"/>
          <p:cNvSpPr>
            <a:spLocks noGrp="1"/>
          </p:cNvSpPr>
          <p:nvPr>
            <p:ph idx="1"/>
          </p:nvPr>
        </p:nvSpPr>
        <p:spPr>
          <a:xfrm>
            <a:off x="450762" y="1924334"/>
            <a:ext cx="11243255" cy="4667535"/>
          </a:xfrm>
        </p:spPr>
        <p:txBody>
          <a:bodyPr>
            <a:normAutofit/>
          </a:bodyPr>
          <a:lstStyle/>
          <a:p>
            <a:pPr algn="just"/>
            <a:r>
              <a:rPr lang="en-US" dirty="0">
                <a:solidFill>
                  <a:schemeClr val="tx2"/>
                </a:solidFill>
                <a:latin typeface="Arial" panose="020B0604020202020204" pitchFamily="34" charset="0"/>
                <a:cs typeface="Arial" panose="020B0604020202020204" pitchFamily="34" charset="0"/>
              </a:rPr>
              <a:t>Compelled Disclosure of Cat-out-of-the-Bag material</a:t>
            </a:r>
          </a:p>
          <a:p>
            <a:pPr lvl="1" algn="just"/>
            <a:r>
              <a:rPr lang="en-US" dirty="0">
                <a:solidFill>
                  <a:schemeClr val="tx2"/>
                </a:solidFill>
                <a:latin typeface="Arial" panose="020B0604020202020204" pitchFamily="34" charset="0"/>
                <a:cs typeface="Arial" panose="020B0604020202020204" pitchFamily="34" charset="0"/>
              </a:rPr>
              <a:t>Attorney-Client Privilege</a:t>
            </a:r>
          </a:p>
          <a:p>
            <a:pPr lvl="1" algn="just"/>
            <a:r>
              <a:rPr lang="en-US" dirty="0">
                <a:solidFill>
                  <a:schemeClr val="tx2"/>
                </a:solidFill>
                <a:latin typeface="Arial" panose="020B0604020202020204" pitchFamily="34" charset="0"/>
                <a:cs typeface="Arial" panose="020B0604020202020204" pitchFamily="34" charset="0"/>
              </a:rPr>
              <a:t>Work Product Privilege </a:t>
            </a:r>
          </a:p>
          <a:p>
            <a:pPr lvl="1" algn="just"/>
            <a:r>
              <a:rPr lang="en-US" dirty="0">
                <a:solidFill>
                  <a:schemeClr val="tx2"/>
                </a:solidFill>
                <a:latin typeface="Arial" panose="020B0604020202020204" pitchFamily="34" charset="0"/>
                <a:cs typeface="Arial" panose="020B0604020202020204" pitchFamily="34" charset="0"/>
              </a:rPr>
              <a:t>Trade Secret </a:t>
            </a:r>
          </a:p>
          <a:p>
            <a:pPr lvl="1" algn="just"/>
            <a:r>
              <a:rPr lang="en-US" dirty="0">
                <a:solidFill>
                  <a:schemeClr val="tx2"/>
                </a:solidFill>
                <a:latin typeface="Arial" panose="020B0604020202020204" pitchFamily="34" charset="0"/>
                <a:cs typeface="Arial" panose="020B0604020202020204" pitchFamily="34" charset="0"/>
              </a:rPr>
              <a:t>Claim File Privilege </a:t>
            </a:r>
          </a:p>
          <a:p>
            <a:pPr algn="just"/>
            <a:endParaRPr lang="en-US" dirty="0">
              <a:latin typeface="Arial" panose="020B0604020202020204" pitchFamily="34" charset="0"/>
              <a:cs typeface="Arial" panose="020B0604020202020204" pitchFamily="34" charset="0"/>
            </a:endParaRPr>
          </a:p>
          <a:p>
            <a:pPr algn="just"/>
            <a:endParaRPr lang="en-US"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69162259"/>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4301" y="309896"/>
            <a:ext cx="11827490" cy="1325563"/>
          </a:xfrm>
        </p:spPr>
        <p:txBody>
          <a:bodyPr/>
          <a:lstStyle/>
          <a:p>
            <a:pPr algn="ctr"/>
            <a:r>
              <a:rPr lang="en-US" b="1" u="sng" dirty="0">
                <a:solidFill>
                  <a:schemeClr val="tx2"/>
                </a:solidFill>
                <a:latin typeface="Arial" panose="020B0604020202020204" pitchFamily="34" charset="0"/>
                <a:cs typeface="Arial" panose="020B0604020202020204" pitchFamily="34" charset="0"/>
              </a:rPr>
              <a:t>Inadequate vs Inconsistent Verdict </a:t>
            </a:r>
          </a:p>
        </p:txBody>
      </p:sp>
      <p:sp>
        <p:nvSpPr>
          <p:cNvPr id="3" name="Content Placeholder 2"/>
          <p:cNvSpPr>
            <a:spLocks noGrp="1"/>
          </p:cNvSpPr>
          <p:nvPr>
            <p:ph idx="1"/>
          </p:nvPr>
        </p:nvSpPr>
        <p:spPr>
          <a:xfrm>
            <a:off x="259307" y="1635458"/>
            <a:ext cx="11682483" cy="5416505"/>
          </a:xfrm>
        </p:spPr>
        <p:txBody>
          <a:bodyPr>
            <a:normAutofit/>
          </a:bodyPr>
          <a:lstStyle/>
          <a:p>
            <a:r>
              <a:rPr lang="en-US" dirty="0">
                <a:solidFill>
                  <a:schemeClr val="tx2"/>
                </a:solidFill>
                <a:latin typeface="Arial" panose="020B0604020202020204" pitchFamily="34" charset="0"/>
                <a:cs typeface="Arial" panose="020B0604020202020204" pitchFamily="34" charset="0"/>
              </a:rPr>
              <a:t>Excessive and Inadequate Verdicts: </a:t>
            </a:r>
          </a:p>
          <a:p>
            <a:pPr lvl="1"/>
            <a:r>
              <a:rPr lang="en-US" dirty="0">
                <a:solidFill>
                  <a:schemeClr val="tx2"/>
                </a:solidFill>
                <a:latin typeface="Arial" panose="020B0604020202020204" pitchFamily="34" charset="0"/>
                <a:cs typeface="Arial" panose="020B0604020202020204" pitchFamily="34" charset="0"/>
              </a:rPr>
              <a:t>Post-trial motions: </a:t>
            </a:r>
          </a:p>
          <a:p>
            <a:pPr lvl="2"/>
            <a:r>
              <a:rPr lang="en-US" dirty="0">
                <a:solidFill>
                  <a:schemeClr val="tx2"/>
                </a:solidFill>
                <a:latin typeface="Arial" panose="020B0604020202020204" pitchFamily="34" charset="0"/>
                <a:cs typeface="Arial" panose="020B0604020202020204" pitchFamily="34" charset="0"/>
              </a:rPr>
              <a:t>Remittitur: Excessive verdicts</a:t>
            </a:r>
          </a:p>
          <a:p>
            <a:pPr lvl="2"/>
            <a:r>
              <a:rPr lang="en-US" dirty="0">
                <a:solidFill>
                  <a:schemeClr val="tx2"/>
                </a:solidFill>
                <a:latin typeface="Arial" panose="020B0604020202020204" pitchFamily="34" charset="0"/>
                <a:cs typeface="Arial" panose="020B0604020202020204" pitchFamily="34" charset="0"/>
              </a:rPr>
              <a:t>Additur: Inadequate verdicts</a:t>
            </a:r>
          </a:p>
          <a:p>
            <a:pPr lvl="2"/>
            <a:r>
              <a:rPr lang="en-US" dirty="0">
                <a:solidFill>
                  <a:schemeClr val="tx2"/>
                </a:solidFill>
                <a:latin typeface="Arial" panose="020B0604020202020204" pitchFamily="34" charset="0"/>
                <a:cs typeface="Arial" panose="020B0604020202020204" pitchFamily="34" charset="0"/>
              </a:rPr>
              <a:t>New trial: Both </a:t>
            </a:r>
          </a:p>
          <a:p>
            <a:r>
              <a:rPr lang="en-US" dirty="0">
                <a:solidFill>
                  <a:schemeClr val="tx2"/>
                </a:solidFill>
                <a:latin typeface="Arial" panose="020B0604020202020204" pitchFamily="34" charset="0"/>
                <a:cs typeface="Arial" panose="020B0604020202020204" pitchFamily="34" charset="0"/>
              </a:rPr>
              <a:t>Fla. Stat. § 768.74</a:t>
            </a:r>
          </a:p>
          <a:p>
            <a:pPr lvl="1"/>
            <a:r>
              <a:rPr lang="en-US" dirty="0">
                <a:solidFill>
                  <a:schemeClr val="tx2"/>
                </a:solidFill>
                <a:latin typeface="Arial" panose="020B0604020202020204" pitchFamily="34" charset="0"/>
                <a:cs typeface="Arial" panose="020B0604020202020204" pitchFamily="34" charset="0"/>
              </a:rPr>
              <a:t>Factors the Court considers </a:t>
            </a:r>
          </a:p>
          <a:p>
            <a:r>
              <a:rPr lang="en-US" dirty="0">
                <a:solidFill>
                  <a:schemeClr val="tx2"/>
                </a:solidFill>
                <a:latin typeface="Arial" panose="020B0604020202020204" pitchFamily="34" charset="0"/>
                <a:cs typeface="Arial" panose="020B0604020202020204" pitchFamily="34" charset="0"/>
              </a:rPr>
              <a:t>If trial court agrees that the damages were excessive or inadequate, but the adversely affected party does not agree with the amount remitted or added, then the trial court must order a new trial. </a:t>
            </a:r>
          </a:p>
          <a:p>
            <a:endParaRPr lang="en-US" dirty="0">
              <a:solidFill>
                <a:schemeClr val="tx2"/>
              </a:solidFill>
              <a:latin typeface="Arial" panose="020B0604020202020204" pitchFamily="34" charset="0"/>
              <a:cs typeface="Arial" panose="020B0604020202020204" pitchFamily="34" charset="0"/>
            </a:endParaRPr>
          </a:p>
          <a:p>
            <a:endParaRPr lang="en-US" dirty="0">
              <a:solidFill>
                <a:schemeClr val="tx2"/>
              </a:solidFill>
              <a:latin typeface="Arial" panose="020B0604020202020204" pitchFamily="34" charset="0"/>
              <a:cs typeface="Arial" panose="020B0604020202020204" pitchFamily="34" charset="0"/>
            </a:endParaRPr>
          </a:p>
          <a:p>
            <a:endParaRPr lang="en-US" sz="4000" dirty="0">
              <a:solidFill>
                <a:schemeClr val="tx2"/>
              </a:solidFill>
              <a:latin typeface="Arial" panose="020B0604020202020204" pitchFamily="34" charset="0"/>
              <a:cs typeface="Arial" panose="020B0604020202020204" pitchFamily="34" charset="0"/>
            </a:endParaRPr>
          </a:p>
          <a:p>
            <a:pPr marL="457189" lvl="1" indent="0">
              <a:buNone/>
            </a:pPr>
            <a:endParaRPr lang="en-US" sz="4000" dirty="0">
              <a:solidFill>
                <a:schemeClr val="tx2"/>
              </a:solidFill>
              <a:latin typeface="Arial" panose="020B0604020202020204" pitchFamily="34" charset="0"/>
              <a:cs typeface="Arial" panose="020B0604020202020204" pitchFamily="34" charset="0"/>
            </a:endParaRPr>
          </a:p>
          <a:p>
            <a:pPr lvl="1"/>
            <a:endParaRPr lang="en-US" sz="4000" dirty="0">
              <a:solidFill>
                <a:schemeClr val="tx2"/>
              </a:solidFill>
              <a:latin typeface="Arial" panose="020B0604020202020204" pitchFamily="34" charset="0"/>
              <a:cs typeface="Arial" panose="020B0604020202020204" pitchFamily="34" charset="0"/>
            </a:endParaRPr>
          </a:p>
          <a:p>
            <a:pPr lvl="1"/>
            <a:endParaRPr lang="en-US" dirty="0">
              <a:solidFill>
                <a:schemeClr val="tx2"/>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696736941"/>
      </p:ext>
    </p:extLst>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4301" y="309896"/>
            <a:ext cx="11827490" cy="1325563"/>
          </a:xfrm>
        </p:spPr>
        <p:txBody>
          <a:bodyPr/>
          <a:lstStyle/>
          <a:p>
            <a:pPr algn="ctr"/>
            <a:r>
              <a:rPr lang="en-US" b="1" u="sng" dirty="0">
                <a:solidFill>
                  <a:schemeClr val="tx2"/>
                </a:solidFill>
                <a:latin typeface="Arial" panose="020B0604020202020204" pitchFamily="34" charset="0"/>
                <a:cs typeface="Arial" panose="020B0604020202020204" pitchFamily="34" charset="0"/>
              </a:rPr>
              <a:t>Post Trial Motions</a:t>
            </a:r>
          </a:p>
        </p:txBody>
      </p:sp>
      <p:sp>
        <p:nvSpPr>
          <p:cNvPr id="3" name="Content Placeholder 2"/>
          <p:cNvSpPr>
            <a:spLocks noGrp="1"/>
          </p:cNvSpPr>
          <p:nvPr>
            <p:ph idx="1"/>
          </p:nvPr>
        </p:nvSpPr>
        <p:spPr>
          <a:xfrm>
            <a:off x="259307" y="1635458"/>
            <a:ext cx="11682483" cy="5416505"/>
          </a:xfrm>
        </p:spPr>
        <p:txBody>
          <a:bodyPr>
            <a:normAutofit/>
          </a:bodyPr>
          <a:lstStyle/>
          <a:p>
            <a:r>
              <a:rPr lang="en-US" dirty="0">
                <a:solidFill>
                  <a:schemeClr val="tx2"/>
                </a:solidFill>
                <a:latin typeface="Arial" panose="020B0604020202020204" pitchFamily="34" charset="0"/>
                <a:cs typeface="Arial" panose="020B0604020202020204" pitchFamily="34" charset="0"/>
              </a:rPr>
              <a:t>Types:</a:t>
            </a:r>
          </a:p>
          <a:p>
            <a:pPr lvl="1"/>
            <a:r>
              <a:rPr lang="en-US" dirty="0">
                <a:solidFill>
                  <a:schemeClr val="tx2"/>
                </a:solidFill>
                <a:latin typeface="Arial" panose="020B0604020202020204" pitchFamily="34" charset="0"/>
                <a:cs typeface="Arial" panose="020B0604020202020204" pitchFamily="34" charset="0"/>
              </a:rPr>
              <a:t>Motion for New Trial (15 days) </a:t>
            </a:r>
          </a:p>
          <a:p>
            <a:pPr lvl="1"/>
            <a:r>
              <a:rPr lang="en-US" dirty="0">
                <a:solidFill>
                  <a:schemeClr val="tx2"/>
                </a:solidFill>
                <a:latin typeface="Arial" panose="020B0604020202020204" pitchFamily="34" charset="0"/>
                <a:cs typeface="Arial" panose="020B0604020202020204" pitchFamily="34" charset="0"/>
              </a:rPr>
              <a:t>Motion for Judgment in Accordance with Directed Verdict (15 days) </a:t>
            </a:r>
          </a:p>
          <a:p>
            <a:pPr lvl="1"/>
            <a:r>
              <a:rPr lang="en-US" dirty="0">
                <a:solidFill>
                  <a:schemeClr val="tx2"/>
                </a:solidFill>
                <a:latin typeface="Arial" panose="020B0604020202020204" pitchFamily="34" charset="0"/>
                <a:cs typeface="Arial" panose="020B0604020202020204" pitchFamily="34" charset="0"/>
              </a:rPr>
              <a:t>Motion for Additur (15 days) </a:t>
            </a:r>
          </a:p>
          <a:p>
            <a:pPr lvl="1"/>
            <a:r>
              <a:rPr lang="en-US" dirty="0">
                <a:solidFill>
                  <a:schemeClr val="tx2"/>
                </a:solidFill>
                <a:latin typeface="Arial" panose="020B0604020202020204" pitchFamily="34" charset="0"/>
                <a:cs typeface="Arial" panose="020B0604020202020204" pitchFamily="34" charset="0"/>
              </a:rPr>
              <a:t>Motion for Remittitur (15 days) </a:t>
            </a:r>
          </a:p>
          <a:p>
            <a:pPr lvl="1"/>
            <a:r>
              <a:rPr lang="en-US" dirty="0">
                <a:solidFill>
                  <a:schemeClr val="tx2"/>
                </a:solidFill>
                <a:latin typeface="Arial" panose="020B0604020202020204" pitchFamily="34" charset="0"/>
                <a:cs typeface="Arial" panose="020B0604020202020204" pitchFamily="34" charset="0"/>
              </a:rPr>
              <a:t>Motion for Juror Interview (</a:t>
            </a:r>
            <a:r>
              <a:rPr lang="en-US" dirty="0" smtClean="0">
                <a:solidFill>
                  <a:schemeClr val="tx2"/>
                </a:solidFill>
                <a:latin typeface="Arial" panose="020B0604020202020204" pitchFamily="34" charset="0"/>
                <a:cs typeface="Arial" panose="020B0604020202020204" pitchFamily="34" charset="0"/>
              </a:rPr>
              <a:t>15 </a:t>
            </a:r>
            <a:r>
              <a:rPr lang="en-US" dirty="0">
                <a:solidFill>
                  <a:schemeClr val="tx2"/>
                </a:solidFill>
                <a:latin typeface="Arial" panose="020B0604020202020204" pitchFamily="34" charset="0"/>
                <a:cs typeface="Arial" panose="020B0604020202020204" pitchFamily="34" charset="0"/>
              </a:rPr>
              <a:t>days unless good cause shown) </a:t>
            </a:r>
          </a:p>
          <a:p>
            <a:r>
              <a:rPr lang="en-US" dirty="0">
                <a:solidFill>
                  <a:schemeClr val="tx2"/>
                </a:solidFill>
                <a:latin typeface="Arial" panose="020B0604020202020204" pitchFamily="34" charset="0"/>
                <a:cs typeface="Arial" panose="020B0604020202020204" pitchFamily="34" charset="0"/>
              </a:rPr>
              <a:t>Set forth all errors you believe occurred at trial</a:t>
            </a:r>
          </a:p>
          <a:p>
            <a:r>
              <a:rPr lang="en-US" dirty="0">
                <a:solidFill>
                  <a:schemeClr val="tx2"/>
                </a:solidFill>
                <a:latin typeface="Arial" panose="020B0604020202020204" pitchFamily="34" charset="0"/>
                <a:cs typeface="Arial" panose="020B0604020202020204" pitchFamily="34" charset="0"/>
              </a:rPr>
              <a:t>If not, issue may be waived </a:t>
            </a:r>
          </a:p>
          <a:p>
            <a:pPr marL="0" indent="0">
              <a:buNone/>
            </a:pPr>
            <a:endParaRPr lang="en-US" sz="4000" dirty="0">
              <a:solidFill>
                <a:schemeClr val="tx2"/>
              </a:solidFill>
              <a:latin typeface="Arial" panose="020B0604020202020204" pitchFamily="34" charset="0"/>
              <a:cs typeface="Arial" panose="020B0604020202020204" pitchFamily="34" charset="0"/>
            </a:endParaRPr>
          </a:p>
          <a:p>
            <a:pPr marL="457189" lvl="1" indent="0">
              <a:buNone/>
            </a:pPr>
            <a:endParaRPr lang="en-US" sz="4000" dirty="0">
              <a:solidFill>
                <a:schemeClr val="tx2"/>
              </a:solidFill>
              <a:latin typeface="Arial" panose="020B0604020202020204" pitchFamily="34" charset="0"/>
              <a:cs typeface="Arial" panose="020B0604020202020204" pitchFamily="34" charset="0"/>
            </a:endParaRPr>
          </a:p>
          <a:p>
            <a:pPr lvl="1"/>
            <a:endParaRPr lang="en-US" sz="4000" dirty="0">
              <a:solidFill>
                <a:schemeClr val="tx2"/>
              </a:solidFill>
              <a:latin typeface="Arial" panose="020B0604020202020204" pitchFamily="34" charset="0"/>
              <a:cs typeface="Arial" panose="020B0604020202020204" pitchFamily="34" charset="0"/>
            </a:endParaRPr>
          </a:p>
          <a:p>
            <a:pPr lvl="1"/>
            <a:endParaRPr lang="en-US" dirty="0">
              <a:solidFill>
                <a:schemeClr val="tx2"/>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638850101"/>
      </p:ext>
    </p:extLst>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4301" y="309896"/>
            <a:ext cx="11827490" cy="1325563"/>
          </a:xfrm>
        </p:spPr>
        <p:txBody>
          <a:bodyPr/>
          <a:lstStyle/>
          <a:p>
            <a:pPr algn="ctr"/>
            <a:r>
              <a:rPr lang="en-US" b="1" u="sng" dirty="0">
                <a:solidFill>
                  <a:schemeClr val="tx2"/>
                </a:solidFill>
                <a:latin typeface="Arial" panose="020B0604020202020204" pitchFamily="34" charset="0"/>
                <a:cs typeface="Arial" panose="020B0604020202020204" pitchFamily="34" charset="0"/>
              </a:rPr>
              <a:t>Other Considerations </a:t>
            </a:r>
          </a:p>
        </p:txBody>
      </p:sp>
      <p:sp>
        <p:nvSpPr>
          <p:cNvPr id="3" name="Content Placeholder 2"/>
          <p:cNvSpPr>
            <a:spLocks noGrp="1"/>
          </p:cNvSpPr>
          <p:nvPr>
            <p:ph idx="1"/>
          </p:nvPr>
        </p:nvSpPr>
        <p:spPr>
          <a:xfrm>
            <a:off x="259307" y="1635458"/>
            <a:ext cx="11682483" cy="5416505"/>
          </a:xfrm>
        </p:spPr>
        <p:txBody>
          <a:bodyPr>
            <a:normAutofit/>
          </a:bodyPr>
          <a:lstStyle/>
          <a:p>
            <a:r>
              <a:rPr lang="en-US" sz="4000" dirty="0">
                <a:solidFill>
                  <a:schemeClr val="tx2"/>
                </a:solidFill>
                <a:latin typeface="Arial" panose="020B0604020202020204" pitchFamily="34" charset="0"/>
                <a:cs typeface="Arial" panose="020B0604020202020204" pitchFamily="34" charset="0"/>
              </a:rPr>
              <a:t>Make sure you have a court reporter for hearings and trial </a:t>
            </a:r>
          </a:p>
          <a:p>
            <a:pPr lvl="1"/>
            <a:r>
              <a:rPr lang="en-US" sz="3600" u="sng" dirty="0">
                <a:solidFill>
                  <a:schemeClr val="tx2"/>
                </a:solidFill>
                <a:latin typeface="Arial" panose="020B0604020202020204" pitchFamily="34" charset="0"/>
                <a:cs typeface="Arial" panose="020B0604020202020204" pitchFamily="34" charset="0"/>
              </a:rPr>
              <a:t>Applegate v. Barnett Bank of Tallahassee</a:t>
            </a:r>
            <a:r>
              <a:rPr lang="en-US" sz="3600" dirty="0">
                <a:solidFill>
                  <a:schemeClr val="tx2"/>
                </a:solidFill>
                <a:latin typeface="Arial" panose="020B0604020202020204" pitchFamily="34" charset="0"/>
                <a:cs typeface="Arial" panose="020B0604020202020204" pitchFamily="34" charset="0"/>
              </a:rPr>
              <a:t>, 377 So. 2d 1150 (Fla. 1979) (affirmed denial of motion for new trial where inadequate record on appeal and no transcript).</a:t>
            </a:r>
          </a:p>
          <a:p>
            <a:pPr marL="457189" lvl="1" indent="0">
              <a:buNone/>
            </a:pPr>
            <a:endParaRPr lang="en-US" sz="4000" dirty="0">
              <a:solidFill>
                <a:schemeClr val="tx2"/>
              </a:solidFill>
              <a:latin typeface="Arial" panose="020B0604020202020204" pitchFamily="34" charset="0"/>
              <a:cs typeface="Arial" panose="020B0604020202020204" pitchFamily="34" charset="0"/>
            </a:endParaRPr>
          </a:p>
          <a:p>
            <a:pPr lvl="1"/>
            <a:endParaRPr lang="en-US" sz="4000" dirty="0">
              <a:solidFill>
                <a:schemeClr val="tx2"/>
              </a:solidFill>
              <a:latin typeface="Arial" panose="020B0604020202020204" pitchFamily="34" charset="0"/>
              <a:cs typeface="Arial" panose="020B0604020202020204" pitchFamily="34" charset="0"/>
            </a:endParaRPr>
          </a:p>
          <a:p>
            <a:pPr lvl="1"/>
            <a:endParaRPr lang="en-US" dirty="0">
              <a:solidFill>
                <a:schemeClr val="tx2"/>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453381820"/>
      </p:ext>
    </p:extLst>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6520071" y="5652638"/>
            <a:ext cx="3911558" cy="646331"/>
          </a:xfrm>
          <a:prstGeom prst="rect">
            <a:avLst/>
          </a:prstGeom>
          <a:noFill/>
        </p:spPr>
        <p:txBody>
          <a:bodyPr wrap="square" rtlCol="0">
            <a:spAutoFit/>
          </a:bodyPr>
          <a:lstStyle/>
          <a:p>
            <a:r>
              <a:rPr lang="en-US" sz="3600" dirty="0">
                <a:solidFill>
                  <a:srgbClr val="7299CE"/>
                </a:solidFill>
                <a:latin typeface="Arial" panose="020B0604020202020204" pitchFamily="34" charset="0"/>
                <a:cs typeface="Arial" panose="020B0604020202020204" pitchFamily="34" charset="0"/>
              </a:rPr>
              <a:t>www.boydjen.com</a:t>
            </a:r>
            <a:endParaRPr lang="en-US" sz="2800" dirty="0">
              <a:solidFill>
                <a:srgbClr val="7299CE"/>
              </a:solidFill>
              <a:latin typeface="Arial" panose="020B0604020202020204" pitchFamily="34" charset="0"/>
              <a:cs typeface="Arial" panose="020B0604020202020204" pitchFamily="34" charset="0"/>
            </a:endParaRPr>
          </a:p>
        </p:txBody>
      </p:sp>
      <p:sp>
        <p:nvSpPr>
          <p:cNvPr id="6" name="TextBox 5"/>
          <p:cNvSpPr txBox="1"/>
          <p:nvPr/>
        </p:nvSpPr>
        <p:spPr>
          <a:xfrm>
            <a:off x="1760364" y="5591083"/>
            <a:ext cx="3874924" cy="707886"/>
          </a:xfrm>
          <a:prstGeom prst="rect">
            <a:avLst/>
          </a:prstGeom>
          <a:noFill/>
        </p:spPr>
        <p:txBody>
          <a:bodyPr wrap="square" rtlCol="0">
            <a:spAutoFit/>
          </a:bodyPr>
          <a:lstStyle/>
          <a:p>
            <a:r>
              <a:rPr lang="en-US" sz="4000" dirty="0">
                <a:solidFill>
                  <a:srgbClr val="415A7F"/>
                </a:solidFill>
                <a:latin typeface="Arial" panose="020B0604020202020204" pitchFamily="34" charset="0"/>
                <a:cs typeface="Arial" panose="020B0604020202020204" pitchFamily="34" charset="0"/>
              </a:rPr>
              <a:t>(904)353-6241</a:t>
            </a:r>
            <a:endParaRPr lang="en-US" sz="2400" dirty="0">
              <a:solidFill>
                <a:srgbClr val="415A7F"/>
              </a:solidFill>
              <a:latin typeface="Arial" panose="020B0604020202020204" pitchFamily="34" charset="0"/>
              <a:cs typeface="Arial" panose="020B0604020202020204" pitchFamily="34" charset="0"/>
            </a:endParaRPr>
          </a:p>
        </p:txBody>
      </p:sp>
      <p:pic>
        <p:nvPicPr>
          <p:cNvPr id="8" name="Picture 7"/>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157056" y="6415612"/>
            <a:ext cx="5877882" cy="339926"/>
          </a:xfrm>
          <a:prstGeom prst="rect">
            <a:avLst/>
          </a:prstGeom>
        </p:spPr>
      </p:pic>
      <p:pic>
        <p:nvPicPr>
          <p:cNvPr id="2" name="Picture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60625" y="2743201"/>
            <a:ext cx="10470743" cy="1507799"/>
          </a:xfrm>
          <a:prstGeom prst="rect">
            <a:avLst/>
          </a:prstGeom>
        </p:spPr>
      </p:pic>
    </p:spTree>
    <p:extLst>
      <p:ext uri="{BB962C8B-B14F-4D97-AF65-F5344CB8AC3E}">
        <p14:creationId xmlns:p14="http://schemas.microsoft.com/office/powerpoint/2010/main" val="274019072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u="sng" dirty="0">
                <a:solidFill>
                  <a:schemeClr val="tx2"/>
                </a:solidFill>
                <a:latin typeface="Arial" panose="020B0604020202020204" pitchFamily="34" charset="0"/>
                <a:cs typeface="Arial" panose="020B0604020202020204" pitchFamily="34" charset="0"/>
              </a:rPr>
              <a:t>Compelled Production of Documents </a:t>
            </a:r>
          </a:p>
        </p:txBody>
      </p:sp>
      <p:sp>
        <p:nvSpPr>
          <p:cNvPr id="3" name="Content Placeholder 2"/>
          <p:cNvSpPr>
            <a:spLocks noGrp="1"/>
          </p:cNvSpPr>
          <p:nvPr>
            <p:ph idx="1"/>
          </p:nvPr>
        </p:nvSpPr>
        <p:spPr>
          <a:xfrm>
            <a:off x="423081" y="1514901"/>
            <a:ext cx="11122925" cy="4876661"/>
          </a:xfrm>
        </p:spPr>
        <p:txBody>
          <a:bodyPr>
            <a:normAutofit/>
          </a:bodyPr>
          <a:lstStyle/>
          <a:p>
            <a:pPr algn="just"/>
            <a:r>
              <a:rPr lang="en-US" dirty="0">
                <a:solidFill>
                  <a:schemeClr val="tx2"/>
                </a:solidFill>
                <a:latin typeface="Arial" panose="020B0604020202020204" pitchFamily="34" charset="0"/>
                <a:cs typeface="Arial" panose="020B0604020202020204" pitchFamily="34" charset="0"/>
              </a:rPr>
              <a:t>A party is not required to produce documents which do not exist.  </a:t>
            </a:r>
          </a:p>
          <a:p>
            <a:pPr lvl="1" algn="just"/>
            <a:r>
              <a:rPr lang="en-US" u="sng" dirty="0">
                <a:solidFill>
                  <a:schemeClr val="tx2"/>
                </a:solidFill>
                <a:latin typeface="Arial" panose="020B0604020202020204" pitchFamily="34" charset="0"/>
                <a:cs typeface="Arial" panose="020B0604020202020204" pitchFamily="34" charset="0"/>
              </a:rPr>
              <a:t>Fryd Const. Corp. v. Freeman</a:t>
            </a:r>
            <a:r>
              <a:rPr lang="en-US" dirty="0">
                <a:solidFill>
                  <a:schemeClr val="tx2"/>
                </a:solidFill>
                <a:latin typeface="Arial" panose="020B0604020202020204" pitchFamily="34" charset="0"/>
                <a:cs typeface="Arial" panose="020B0604020202020204" pitchFamily="34" charset="0"/>
              </a:rPr>
              <a:t>, 191 So. 2d 487 (Fla. 3d DCA 1966).</a:t>
            </a:r>
          </a:p>
          <a:p>
            <a:pPr lvl="1" algn="just"/>
            <a:r>
              <a:rPr lang="en-US" u="sng" dirty="0">
                <a:solidFill>
                  <a:schemeClr val="tx2"/>
                </a:solidFill>
                <a:latin typeface="Arial" panose="020B0604020202020204" pitchFamily="34" charset="0"/>
                <a:cs typeface="Arial" panose="020B0604020202020204" pitchFamily="34" charset="0"/>
              </a:rPr>
              <a:t>Price v. Hannahs</a:t>
            </a:r>
            <a:r>
              <a:rPr lang="en-US" dirty="0">
                <a:solidFill>
                  <a:schemeClr val="tx2"/>
                </a:solidFill>
                <a:latin typeface="Arial" panose="020B0604020202020204" pitchFamily="34" charset="0"/>
                <a:cs typeface="Arial" panose="020B0604020202020204" pitchFamily="34" charset="0"/>
              </a:rPr>
              <a:t>, 954 So. 2d 97 (Fla. 2d DCA 2007).</a:t>
            </a:r>
          </a:p>
          <a:p>
            <a:pPr algn="just"/>
            <a:r>
              <a:rPr lang="en-US" dirty="0">
                <a:solidFill>
                  <a:schemeClr val="tx2"/>
                </a:solidFill>
                <a:latin typeface="Arial" panose="020B0604020202020204" pitchFamily="34" charset="0"/>
                <a:cs typeface="Arial" panose="020B0604020202020204" pitchFamily="34" charset="0"/>
              </a:rPr>
              <a:t>A party is not required to create documents or lists in order to respond to discovery requests. </a:t>
            </a:r>
          </a:p>
          <a:p>
            <a:pPr lvl="1" algn="just"/>
            <a:r>
              <a:rPr lang="en-US" u="sng" dirty="0">
                <a:solidFill>
                  <a:schemeClr val="tx2"/>
                </a:solidFill>
                <a:latin typeface="Arial" panose="020B0604020202020204" pitchFamily="34" charset="0"/>
                <a:cs typeface="Arial" panose="020B0604020202020204" pitchFamily="34" charset="0"/>
              </a:rPr>
              <a:t>Allstate Ins. Co. v. Pinder</a:t>
            </a:r>
            <a:r>
              <a:rPr lang="en-US" dirty="0">
                <a:solidFill>
                  <a:schemeClr val="tx2"/>
                </a:solidFill>
                <a:latin typeface="Arial" panose="020B0604020202020204" pitchFamily="34" charset="0"/>
                <a:cs typeface="Arial" panose="020B0604020202020204" pitchFamily="34" charset="0"/>
              </a:rPr>
              <a:t>, 746 So. 2d 1255 (Fla. 5th DCA 1999) (“Requiring the creation of these lists was error.”).</a:t>
            </a:r>
          </a:p>
          <a:p>
            <a:pPr lvl="1" algn="just"/>
            <a:r>
              <a:rPr lang="en-US" u="sng" dirty="0">
                <a:solidFill>
                  <a:schemeClr val="tx2"/>
                </a:solidFill>
                <a:latin typeface="Arial" panose="020B0604020202020204" pitchFamily="34" charset="0"/>
                <a:cs typeface="Arial" panose="020B0604020202020204" pitchFamily="34" charset="0"/>
              </a:rPr>
              <a:t>Olivas v. Bravo</a:t>
            </a:r>
            <a:r>
              <a:rPr lang="en-US" dirty="0">
                <a:solidFill>
                  <a:schemeClr val="tx2"/>
                </a:solidFill>
                <a:latin typeface="Arial" panose="020B0604020202020204" pitchFamily="34" charset="0"/>
                <a:cs typeface="Arial" panose="020B0604020202020204" pitchFamily="34" charset="0"/>
              </a:rPr>
              <a:t>, 795 So. 2d 103 (Fla. 3d DCA 2001) (holding trial court erroneously required insurance company to create documents to respond to discovery).</a:t>
            </a:r>
          </a:p>
          <a:p>
            <a:pPr algn="just"/>
            <a:r>
              <a:rPr lang="en-US" dirty="0">
                <a:solidFill>
                  <a:schemeClr val="tx2"/>
                </a:solidFill>
                <a:latin typeface="Arial" panose="020B0604020202020204" pitchFamily="34" charset="0"/>
                <a:cs typeface="Arial" panose="020B0604020202020204" pitchFamily="34" charset="0"/>
              </a:rPr>
              <a:t>This often occurs when dealing with discovery concerning financial relationships.  </a:t>
            </a:r>
          </a:p>
          <a:p>
            <a:pPr algn="just"/>
            <a:endParaRPr lang="en-US" dirty="0"/>
          </a:p>
          <a:p>
            <a:pPr marL="0" indent="0" algn="just">
              <a:buNone/>
            </a:pPr>
            <a:endParaRPr lang="en-US" dirty="0">
              <a:solidFill>
                <a:srgbClr val="415A7F"/>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21819382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281999"/>
            <a:ext cx="10515600" cy="1325563"/>
          </a:xfrm>
        </p:spPr>
        <p:txBody>
          <a:bodyPr/>
          <a:lstStyle/>
          <a:p>
            <a:pPr algn="ctr"/>
            <a:r>
              <a:rPr lang="en-US" b="1" u="sng" dirty="0">
                <a:solidFill>
                  <a:schemeClr val="tx2"/>
                </a:solidFill>
                <a:latin typeface="Arial" panose="020B0604020202020204" pitchFamily="34" charset="0"/>
                <a:cs typeface="Arial" panose="020B0604020202020204" pitchFamily="34" charset="0"/>
              </a:rPr>
              <a:t>Amendment to add Punitive Damages </a:t>
            </a:r>
          </a:p>
        </p:txBody>
      </p:sp>
      <p:sp>
        <p:nvSpPr>
          <p:cNvPr id="3" name="Content Placeholder 2"/>
          <p:cNvSpPr>
            <a:spLocks noGrp="1"/>
          </p:cNvSpPr>
          <p:nvPr>
            <p:ph idx="1"/>
          </p:nvPr>
        </p:nvSpPr>
        <p:spPr>
          <a:xfrm>
            <a:off x="409432" y="1422813"/>
            <a:ext cx="11327643" cy="5283199"/>
          </a:xfrm>
        </p:spPr>
        <p:txBody>
          <a:bodyPr>
            <a:normAutofit/>
          </a:bodyPr>
          <a:lstStyle/>
          <a:p>
            <a:pPr algn="just"/>
            <a:r>
              <a:rPr lang="en-US" dirty="0">
                <a:solidFill>
                  <a:schemeClr val="tx2"/>
                </a:solidFill>
                <a:latin typeface="Arial" panose="020B0604020202020204" pitchFamily="34" charset="0"/>
                <a:cs typeface="Arial" panose="020B0604020202020204" pitchFamily="34" charset="0"/>
              </a:rPr>
              <a:t>Section 768.72, Florida Statutes - No claim for punitive damages is permitted “unless there is a reasonable showing by evidence in the record or proffered by the claimant which would provide a reasonable basis for recovery of such damages.”</a:t>
            </a:r>
          </a:p>
          <a:p>
            <a:pPr algn="just"/>
            <a:r>
              <a:rPr lang="en-US" dirty="0">
                <a:solidFill>
                  <a:schemeClr val="tx2"/>
                </a:solidFill>
                <a:latin typeface="Arial" panose="020B0604020202020204" pitchFamily="34" charset="0"/>
                <a:cs typeface="Arial" panose="020B0604020202020204" pitchFamily="34" charset="0"/>
              </a:rPr>
              <a:t>Petition for Writ of Certiorari not available to review sufficiency of evidence for the amendment</a:t>
            </a:r>
          </a:p>
          <a:p>
            <a:pPr algn="just"/>
            <a:r>
              <a:rPr lang="en-US" dirty="0">
                <a:solidFill>
                  <a:schemeClr val="tx2"/>
                </a:solidFill>
                <a:latin typeface="Arial" panose="020B0604020202020204" pitchFamily="34" charset="0"/>
                <a:cs typeface="Arial" panose="020B0604020202020204" pitchFamily="34" charset="0"/>
              </a:rPr>
              <a:t>However, certiorari can be used to determine whether trial court met the procedural requirements of the statute </a:t>
            </a:r>
          </a:p>
          <a:p>
            <a:pPr lvl="1" algn="just"/>
            <a:r>
              <a:rPr lang="en-US" u="sng" dirty="0">
                <a:solidFill>
                  <a:schemeClr val="tx2"/>
                </a:solidFill>
                <a:latin typeface="Arial" panose="020B0604020202020204" pitchFamily="34" charset="0"/>
                <a:cs typeface="Arial" panose="020B0604020202020204" pitchFamily="34" charset="0"/>
              </a:rPr>
              <a:t>Globe Newspaper Co. v. King</a:t>
            </a:r>
            <a:r>
              <a:rPr lang="en-US" dirty="0">
                <a:solidFill>
                  <a:schemeClr val="tx2"/>
                </a:solidFill>
                <a:latin typeface="Arial" panose="020B0604020202020204" pitchFamily="34" charset="0"/>
                <a:cs typeface="Arial" panose="020B0604020202020204" pitchFamily="34" charset="0"/>
              </a:rPr>
              <a:t>, 658 So. 2d 518 (Fla. 1995).</a:t>
            </a:r>
          </a:p>
          <a:p>
            <a:pPr lvl="1" algn="just"/>
            <a:r>
              <a:rPr lang="en-US" u="sng" dirty="0">
                <a:solidFill>
                  <a:schemeClr val="tx2"/>
                </a:solidFill>
                <a:latin typeface="Arial" panose="020B0604020202020204" pitchFamily="34" charset="0"/>
                <a:cs typeface="Arial" panose="020B0604020202020204" pitchFamily="34" charset="0"/>
              </a:rPr>
              <a:t>Espirito Santo Bank v. Rego</a:t>
            </a:r>
            <a:r>
              <a:rPr lang="en-US" dirty="0">
                <a:solidFill>
                  <a:schemeClr val="tx2"/>
                </a:solidFill>
                <a:latin typeface="Arial" panose="020B0604020202020204" pitchFamily="34" charset="0"/>
                <a:cs typeface="Arial" panose="020B0604020202020204" pitchFamily="34" charset="0"/>
              </a:rPr>
              <a:t>, 990 So. 2d 1088 (Fla. 3d DCA 2007).</a:t>
            </a:r>
          </a:p>
        </p:txBody>
      </p:sp>
    </p:spTree>
    <p:extLst>
      <p:ext uri="{BB962C8B-B14F-4D97-AF65-F5344CB8AC3E}">
        <p14:creationId xmlns:p14="http://schemas.microsoft.com/office/powerpoint/2010/main" val="31483827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u="sng" dirty="0">
                <a:solidFill>
                  <a:schemeClr val="tx2"/>
                </a:solidFill>
                <a:latin typeface="Arial" panose="020B0604020202020204" pitchFamily="34" charset="0"/>
                <a:cs typeface="Arial" panose="020B0604020202020204" pitchFamily="34" charset="0"/>
              </a:rPr>
              <a:t>Motion to Disqualify a Judge</a:t>
            </a:r>
          </a:p>
        </p:txBody>
      </p:sp>
      <p:sp>
        <p:nvSpPr>
          <p:cNvPr id="3" name="Content Placeholder 2"/>
          <p:cNvSpPr>
            <a:spLocks noGrp="1"/>
          </p:cNvSpPr>
          <p:nvPr>
            <p:ph idx="1"/>
          </p:nvPr>
        </p:nvSpPr>
        <p:spPr>
          <a:xfrm>
            <a:off x="109182" y="1450110"/>
            <a:ext cx="11842672" cy="5652654"/>
          </a:xfrm>
        </p:spPr>
        <p:txBody>
          <a:bodyPr>
            <a:normAutofit lnSpcReduction="10000"/>
          </a:bodyPr>
          <a:lstStyle/>
          <a:p>
            <a:pPr algn="just"/>
            <a:r>
              <a:rPr lang="en-US" dirty="0">
                <a:solidFill>
                  <a:schemeClr val="tx2"/>
                </a:solidFill>
                <a:latin typeface="Arial" panose="020B0604020202020204" pitchFamily="34" charset="0"/>
                <a:cs typeface="Arial" panose="020B0604020202020204" pitchFamily="34" charset="0"/>
              </a:rPr>
              <a:t>Florida Statute § 38.10 – Substantive </a:t>
            </a:r>
          </a:p>
          <a:p>
            <a:pPr algn="just"/>
            <a:r>
              <a:rPr lang="en-US" dirty="0">
                <a:solidFill>
                  <a:schemeClr val="tx2"/>
                </a:solidFill>
                <a:latin typeface="Arial" panose="020B0604020202020204" pitchFamily="34" charset="0"/>
                <a:cs typeface="Arial" panose="020B0604020202020204" pitchFamily="34" charset="0"/>
              </a:rPr>
              <a:t>Fla. R. Jud. Admin. 2.330 – Procedural </a:t>
            </a:r>
          </a:p>
          <a:p>
            <a:pPr algn="just"/>
            <a:r>
              <a:rPr lang="en-US" dirty="0">
                <a:solidFill>
                  <a:schemeClr val="tx2"/>
                </a:solidFill>
                <a:latin typeface="Arial" panose="020B0604020202020204" pitchFamily="34" charset="0"/>
                <a:cs typeface="Arial" panose="020B0604020202020204" pitchFamily="34" charset="0"/>
              </a:rPr>
              <a:t>Motion must be: </a:t>
            </a:r>
          </a:p>
          <a:p>
            <a:pPr lvl="1" algn="just"/>
            <a:r>
              <a:rPr lang="en-US" dirty="0">
                <a:solidFill>
                  <a:schemeClr val="tx2"/>
                </a:solidFill>
                <a:latin typeface="Arial" panose="020B0604020202020204" pitchFamily="34" charset="0"/>
                <a:cs typeface="Arial" panose="020B0604020202020204" pitchFamily="34" charset="0"/>
              </a:rPr>
              <a:t>Filed within reasonable time not to exceed 10 days after discovery of facts </a:t>
            </a:r>
          </a:p>
          <a:p>
            <a:pPr lvl="1" algn="just"/>
            <a:r>
              <a:rPr lang="en-US" dirty="0">
                <a:solidFill>
                  <a:schemeClr val="tx2"/>
                </a:solidFill>
                <a:latin typeface="Arial" panose="020B0604020202020204" pitchFamily="34" charset="0"/>
                <a:cs typeface="Arial" panose="020B0604020202020204" pitchFamily="34" charset="0"/>
              </a:rPr>
              <a:t>Must be sworn or filed with affidavit </a:t>
            </a:r>
          </a:p>
          <a:p>
            <a:pPr lvl="2" algn="just"/>
            <a:r>
              <a:rPr lang="en-US" dirty="0">
                <a:solidFill>
                  <a:schemeClr val="tx2"/>
                </a:solidFill>
                <a:latin typeface="Arial" panose="020B0604020202020204" pitchFamily="34" charset="0"/>
                <a:cs typeface="Arial" panose="020B0604020202020204" pitchFamily="34" charset="0"/>
              </a:rPr>
              <a:t>Showing that party fears that he or she will not receive a fair trial because of specifically described prejudice or bias, OR </a:t>
            </a:r>
          </a:p>
          <a:p>
            <a:pPr lvl="2" algn="just"/>
            <a:r>
              <a:rPr lang="en-US" dirty="0">
                <a:solidFill>
                  <a:schemeClr val="tx2"/>
                </a:solidFill>
                <a:latin typeface="Arial" panose="020B0604020202020204" pitchFamily="34" charset="0"/>
                <a:cs typeface="Arial" panose="020B0604020202020204" pitchFamily="34" charset="0"/>
              </a:rPr>
              <a:t>Showing judge is related within the third degree to party, OR</a:t>
            </a:r>
          </a:p>
          <a:p>
            <a:pPr lvl="2" algn="just"/>
            <a:r>
              <a:rPr lang="en-US" dirty="0">
                <a:solidFill>
                  <a:schemeClr val="tx2"/>
                </a:solidFill>
                <a:latin typeface="Arial" panose="020B0604020202020204" pitchFamily="34" charset="0"/>
                <a:cs typeface="Arial" panose="020B0604020202020204" pitchFamily="34" charset="0"/>
              </a:rPr>
              <a:t>Showing judge is related within the third degree attorney, OR </a:t>
            </a:r>
          </a:p>
          <a:p>
            <a:pPr lvl="2" algn="just"/>
            <a:r>
              <a:rPr lang="en-US" dirty="0">
                <a:solidFill>
                  <a:schemeClr val="tx2"/>
                </a:solidFill>
                <a:latin typeface="Arial" panose="020B0604020202020204" pitchFamily="34" charset="0"/>
                <a:cs typeface="Arial" panose="020B0604020202020204" pitchFamily="34" charset="0"/>
              </a:rPr>
              <a:t>Showing judge is a material witness for or against one of the parties.  </a:t>
            </a:r>
          </a:p>
          <a:p>
            <a:pPr algn="just"/>
            <a:r>
              <a:rPr lang="en-US" dirty="0">
                <a:solidFill>
                  <a:schemeClr val="tx2"/>
                </a:solidFill>
                <a:latin typeface="Arial" panose="020B0604020202020204" pitchFamily="34" charset="0"/>
                <a:cs typeface="Arial" panose="020B0604020202020204" pitchFamily="34" charset="0"/>
              </a:rPr>
              <a:t>Important to include specific details of all items that give rise to belief </a:t>
            </a:r>
          </a:p>
          <a:p>
            <a:pPr lvl="1" algn="just"/>
            <a:r>
              <a:rPr lang="en-US" dirty="0">
                <a:solidFill>
                  <a:schemeClr val="tx2"/>
                </a:solidFill>
                <a:latin typeface="Arial" panose="020B0604020202020204" pitchFamily="34" charset="0"/>
                <a:cs typeface="Arial" panose="020B0604020202020204" pitchFamily="34" charset="0"/>
              </a:rPr>
              <a:t>Cumulative nature of events - </a:t>
            </a:r>
            <a:r>
              <a:rPr lang="en-US" u="sng" dirty="0">
                <a:solidFill>
                  <a:schemeClr val="tx2"/>
                </a:solidFill>
                <a:latin typeface="Arial" panose="020B0604020202020204" pitchFamily="34" charset="0"/>
                <a:cs typeface="Arial" panose="020B0604020202020204" pitchFamily="34" charset="0"/>
              </a:rPr>
              <a:t>Michaud-Berger v. Hurley</a:t>
            </a:r>
            <a:r>
              <a:rPr lang="en-US" dirty="0">
                <a:solidFill>
                  <a:schemeClr val="tx2"/>
                </a:solidFill>
                <a:latin typeface="Arial" panose="020B0604020202020204" pitchFamily="34" charset="0"/>
                <a:cs typeface="Arial" panose="020B0604020202020204" pitchFamily="34" charset="0"/>
              </a:rPr>
              <a:t>, 607 So. 2d 441, 446 (Fla. 4th DCA 1992) (holding cumulative effect of events constituted legally sufficient basis for motion); </a:t>
            </a:r>
            <a:r>
              <a:rPr lang="en-US" u="sng" dirty="0">
                <a:solidFill>
                  <a:schemeClr val="tx2"/>
                </a:solidFill>
                <a:latin typeface="Arial" panose="020B0604020202020204" pitchFamily="34" charset="0"/>
                <a:cs typeface="Arial" panose="020B0604020202020204" pitchFamily="34" charset="0"/>
              </a:rPr>
              <a:t>State v. Thompson</a:t>
            </a:r>
            <a:r>
              <a:rPr lang="en-US" dirty="0">
                <a:solidFill>
                  <a:schemeClr val="tx2"/>
                </a:solidFill>
                <a:latin typeface="Arial" panose="020B0604020202020204" pitchFamily="34" charset="0"/>
                <a:cs typeface="Arial" panose="020B0604020202020204" pitchFamily="34" charset="0"/>
              </a:rPr>
              <a:t>, 79 So. 3d 933, 933-34 (Fla. 1st DCA 2012).</a:t>
            </a:r>
          </a:p>
        </p:txBody>
      </p:sp>
    </p:spTree>
    <p:extLst>
      <p:ext uri="{BB962C8B-B14F-4D97-AF65-F5344CB8AC3E}">
        <p14:creationId xmlns:p14="http://schemas.microsoft.com/office/powerpoint/2010/main" val="345787410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u="sng" dirty="0">
                <a:solidFill>
                  <a:schemeClr val="tx2"/>
                </a:solidFill>
                <a:latin typeface="Arial" panose="020B0604020202020204" pitchFamily="34" charset="0"/>
                <a:cs typeface="Arial" panose="020B0604020202020204" pitchFamily="34" charset="0"/>
              </a:rPr>
              <a:t>Motion to Disqualify a Judge</a:t>
            </a:r>
          </a:p>
        </p:txBody>
      </p:sp>
      <p:sp>
        <p:nvSpPr>
          <p:cNvPr id="3" name="Content Placeholder 2"/>
          <p:cNvSpPr>
            <a:spLocks noGrp="1"/>
          </p:cNvSpPr>
          <p:nvPr>
            <p:ph idx="1"/>
          </p:nvPr>
        </p:nvSpPr>
        <p:spPr>
          <a:xfrm>
            <a:off x="109182" y="1450110"/>
            <a:ext cx="11842672" cy="5652654"/>
          </a:xfrm>
        </p:spPr>
        <p:txBody>
          <a:bodyPr>
            <a:normAutofit/>
          </a:bodyPr>
          <a:lstStyle/>
          <a:p>
            <a:pPr algn="just"/>
            <a:r>
              <a:rPr lang="en-US" sz="3600" dirty="0">
                <a:solidFill>
                  <a:schemeClr val="tx2"/>
                </a:solidFill>
                <a:latin typeface="Arial" panose="020B0604020202020204" pitchFamily="34" charset="0"/>
                <a:cs typeface="Arial" panose="020B0604020202020204" pitchFamily="34" charset="0"/>
              </a:rPr>
              <a:t>Challenged by Petition for Writ of Prohibition</a:t>
            </a:r>
          </a:p>
          <a:p>
            <a:pPr lvl="1" algn="just"/>
            <a:r>
              <a:rPr lang="en-US" sz="3200" dirty="0">
                <a:solidFill>
                  <a:schemeClr val="tx2"/>
                </a:solidFill>
                <a:latin typeface="Arial" panose="020B0604020202020204" pitchFamily="34" charset="0"/>
                <a:cs typeface="Arial" panose="020B0604020202020204" pitchFamily="34" charset="0"/>
              </a:rPr>
              <a:t>“[T]he test for legal sufficiency of a motion to disqualify is governed by a reasonable person standard based upon allegation of facts and circumstances that would lead a reasonable person in the movant's position to fear that he will not receive impartial, fair treatment. So long as the allegations 'are not frivolous or fanciful, they are sufficient to support a motion to disqualify.” </a:t>
            </a:r>
          </a:p>
          <a:p>
            <a:pPr lvl="2" algn="just"/>
            <a:r>
              <a:rPr lang="en-US" sz="2800" u="sng" dirty="0">
                <a:solidFill>
                  <a:schemeClr val="tx2"/>
                </a:solidFill>
                <a:latin typeface="Arial" panose="020B0604020202020204" pitchFamily="34" charset="0"/>
                <a:cs typeface="Arial" panose="020B0604020202020204" pitchFamily="34" charset="0"/>
              </a:rPr>
              <a:t>Rivera v. Bosque</a:t>
            </a:r>
            <a:r>
              <a:rPr lang="en-US" sz="2800" dirty="0">
                <a:solidFill>
                  <a:schemeClr val="tx2"/>
                </a:solidFill>
                <a:latin typeface="Arial" panose="020B0604020202020204" pitchFamily="34" charset="0"/>
                <a:cs typeface="Arial" panose="020B0604020202020204" pitchFamily="34" charset="0"/>
              </a:rPr>
              <a:t>, 188 So. 3d 889 (Fla. 5th DCA 2016). </a:t>
            </a:r>
          </a:p>
        </p:txBody>
      </p:sp>
    </p:spTree>
    <p:extLst>
      <p:ext uri="{BB962C8B-B14F-4D97-AF65-F5344CB8AC3E}">
        <p14:creationId xmlns:p14="http://schemas.microsoft.com/office/powerpoint/2010/main" val="1937808715"/>
      </p:ext>
    </p:extLst>
  </p:cSld>
  <p:clrMapOvr>
    <a:masterClrMapping/>
  </p:clrMapOvr>
  <p:timing>
    <p:tnLst>
      <p:par>
        <p:cTn id="1" dur="indefinite" restart="never" nodeType="tmRoot"/>
      </p:par>
    </p:tnLst>
  </p:timing>
</p:sld>
</file>

<file path=ppt/theme/theme1.xml><?xml version="1.0" encoding="utf-8"?>
<a:theme xmlns:a="http://schemas.openxmlformats.org/drawingml/2006/main" name="1_Office Theme">
  <a:themeElements>
    <a:clrScheme name="Blue Warm">
      <a:dk1>
        <a:sysClr val="windowText" lastClr="000000"/>
      </a:dk1>
      <a:lt1>
        <a:sysClr val="window" lastClr="FFFFFF"/>
      </a:lt1>
      <a:dk2>
        <a:srgbClr val="242852"/>
      </a:dk2>
      <a:lt2>
        <a:srgbClr val="ACCBF9"/>
      </a:lt2>
      <a:accent1>
        <a:srgbClr val="4A66AC"/>
      </a:accent1>
      <a:accent2>
        <a:srgbClr val="629DD1"/>
      </a:accent2>
      <a:accent3>
        <a:srgbClr val="297FD5"/>
      </a:accent3>
      <a:accent4>
        <a:srgbClr val="7F8FA9"/>
      </a:accent4>
      <a:accent5>
        <a:srgbClr val="5AA2AE"/>
      </a:accent5>
      <a:accent6>
        <a:srgbClr val="9D90A0"/>
      </a:accent6>
      <a:hlink>
        <a:srgbClr val="9454C3"/>
      </a:hlink>
      <a:folHlink>
        <a:srgbClr val="3EBBF0"/>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2_Office Theme">
  <a:themeElements>
    <a:clrScheme name="Blue Warm">
      <a:dk1>
        <a:sysClr val="windowText" lastClr="000000"/>
      </a:dk1>
      <a:lt1>
        <a:sysClr val="window" lastClr="FFFFFF"/>
      </a:lt1>
      <a:dk2>
        <a:srgbClr val="242852"/>
      </a:dk2>
      <a:lt2>
        <a:srgbClr val="ACCBF9"/>
      </a:lt2>
      <a:accent1>
        <a:srgbClr val="4A66AC"/>
      </a:accent1>
      <a:accent2>
        <a:srgbClr val="629DD1"/>
      </a:accent2>
      <a:accent3>
        <a:srgbClr val="297FD5"/>
      </a:accent3>
      <a:accent4>
        <a:srgbClr val="7F8FA9"/>
      </a:accent4>
      <a:accent5>
        <a:srgbClr val="5AA2AE"/>
      </a:accent5>
      <a:accent6>
        <a:srgbClr val="9D90A0"/>
      </a:accent6>
      <a:hlink>
        <a:srgbClr val="9454C3"/>
      </a:hlink>
      <a:folHlink>
        <a:srgbClr val="3EBBF0"/>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3_Office Theme">
  <a:themeElements>
    <a:clrScheme name="Blue Warm">
      <a:dk1>
        <a:sysClr val="windowText" lastClr="000000"/>
      </a:dk1>
      <a:lt1>
        <a:sysClr val="window" lastClr="FFFFFF"/>
      </a:lt1>
      <a:dk2>
        <a:srgbClr val="242852"/>
      </a:dk2>
      <a:lt2>
        <a:srgbClr val="ACCBF9"/>
      </a:lt2>
      <a:accent1>
        <a:srgbClr val="4A66AC"/>
      </a:accent1>
      <a:accent2>
        <a:srgbClr val="629DD1"/>
      </a:accent2>
      <a:accent3>
        <a:srgbClr val="297FD5"/>
      </a:accent3>
      <a:accent4>
        <a:srgbClr val="7F8FA9"/>
      </a:accent4>
      <a:accent5>
        <a:srgbClr val="5AA2AE"/>
      </a:accent5>
      <a:accent6>
        <a:srgbClr val="9D90A0"/>
      </a:accent6>
      <a:hlink>
        <a:srgbClr val="9454C3"/>
      </a:hlink>
      <a:folHlink>
        <a:srgbClr val="3EBBF0"/>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552</TotalTime>
  <Words>4962</Words>
  <Application>Microsoft Office PowerPoint</Application>
  <PresentationFormat>Widescreen</PresentationFormat>
  <Paragraphs>422</Paragraphs>
  <Slides>53</Slides>
  <Notes>6</Notes>
  <HiddenSlides>0</HiddenSlides>
  <MMClips>0</MMClips>
  <ScaleCrop>false</ScaleCrop>
  <HeadingPairs>
    <vt:vector size="6" baseType="variant">
      <vt:variant>
        <vt:lpstr>Fonts Used</vt:lpstr>
      </vt:variant>
      <vt:variant>
        <vt:i4>3</vt:i4>
      </vt:variant>
      <vt:variant>
        <vt:lpstr>Theme</vt:lpstr>
      </vt:variant>
      <vt:variant>
        <vt:i4>3</vt:i4>
      </vt:variant>
      <vt:variant>
        <vt:lpstr>Slide Titles</vt:lpstr>
      </vt:variant>
      <vt:variant>
        <vt:i4>53</vt:i4>
      </vt:variant>
    </vt:vector>
  </HeadingPairs>
  <TitlesOfParts>
    <vt:vector size="59" baseType="lpstr">
      <vt:lpstr>Arial</vt:lpstr>
      <vt:lpstr>Calibri</vt:lpstr>
      <vt:lpstr>Calibri Light</vt:lpstr>
      <vt:lpstr>1_Office Theme</vt:lpstr>
      <vt:lpstr>2_Office Theme</vt:lpstr>
      <vt:lpstr>3_Office Theme</vt:lpstr>
      <vt:lpstr>Preservation of Error and Other Appellate Issues for a Trial Attorney</vt:lpstr>
      <vt:lpstr>ROADMAP</vt:lpstr>
      <vt:lpstr>Extraordinary Writs</vt:lpstr>
      <vt:lpstr>Petition for Writ of Certiorari </vt:lpstr>
      <vt:lpstr>Petition for Writ Certiorari </vt:lpstr>
      <vt:lpstr>Compelled Production of Documents </vt:lpstr>
      <vt:lpstr>Amendment to add Punitive Damages </vt:lpstr>
      <vt:lpstr>Motion to Disqualify a Judge</vt:lpstr>
      <vt:lpstr>Motion to Disqualify a Judge</vt:lpstr>
      <vt:lpstr>Motion to Disqualify Opposing Counsel</vt:lpstr>
      <vt:lpstr>TRIAL - PRESERVATION </vt:lpstr>
      <vt:lpstr>Pretrial Motions for Continuance </vt:lpstr>
      <vt:lpstr>Motions in Limine</vt:lpstr>
      <vt:lpstr>Motions in Limine</vt:lpstr>
      <vt:lpstr>Jury Selection/Voir Dire</vt:lpstr>
      <vt:lpstr>Challenges for Cause </vt:lpstr>
      <vt:lpstr>Challenges for Cause </vt:lpstr>
      <vt:lpstr>Challenges for Cause </vt:lpstr>
      <vt:lpstr>Challenges for Cause </vt:lpstr>
      <vt:lpstr>Preemptories and Racial Objections </vt:lpstr>
      <vt:lpstr>Preemptories and Racial Objections </vt:lpstr>
      <vt:lpstr>Preemptories and Racial Objections </vt:lpstr>
      <vt:lpstr>Preemptories and Racial Objections </vt:lpstr>
      <vt:lpstr>Juror’s Failure to Disclose </vt:lpstr>
      <vt:lpstr>Juror’s Failure to Disclose </vt:lpstr>
      <vt:lpstr>Proffer of Evidence </vt:lpstr>
      <vt:lpstr>Proffer of Evidence </vt:lpstr>
      <vt:lpstr>Contemporaneous Objection Rule </vt:lpstr>
      <vt:lpstr>Fundamental Error</vt:lpstr>
      <vt:lpstr>Choosing the Proper Request for Relief </vt:lpstr>
      <vt:lpstr>Motions for Mistrial </vt:lpstr>
      <vt:lpstr>Request for Curative Instruction</vt:lpstr>
      <vt:lpstr>Late Disclosed Evidence or Change of Opinions </vt:lpstr>
      <vt:lpstr>Late Disclosed Evidence or Change of Opinions </vt:lpstr>
      <vt:lpstr>Late Disclosed Evidence or Change of Opinions </vt:lpstr>
      <vt:lpstr>Motions for Directed Verdict </vt:lpstr>
      <vt:lpstr>Motions for Directed Verdict </vt:lpstr>
      <vt:lpstr>Motions for Directed Verdict –  Co-Defendant’s Motion </vt:lpstr>
      <vt:lpstr>Opening Statements </vt:lpstr>
      <vt:lpstr>Closing Arguments </vt:lpstr>
      <vt:lpstr>Openings Statements/Closing Arguments</vt:lpstr>
      <vt:lpstr>Openings Statements/Closing Arguments</vt:lpstr>
      <vt:lpstr>Types of Objectionable Comments:</vt:lpstr>
      <vt:lpstr>Types of Objectionable Comments:</vt:lpstr>
      <vt:lpstr>Jury Instructions </vt:lpstr>
      <vt:lpstr>Jury Instructions </vt:lpstr>
      <vt:lpstr>Jury Instructions </vt:lpstr>
      <vt:lpstr>Verdict Form </vt:lpstr>
      <vt:lpstr>Inadequate vs Inconsistent Verdict </vt:lpstr>
      <vt:lpstr>Inadequate vs Inconsistent Verdict </vt:lpstr>
      <vt:lpstr>Post Trial Motions</vt:lpstr>
      <vt:lpstr>Other Considerations </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APPELLATE ISSUES FOR YOUR APPELLATE PRACTICE</dc:title>
  <dc:creator>Kathleen Carlson</dc:creator>
  <cp:lastModifiedBy>Kansas Gooden</cp:lastModifiedBy>
  <cp:revision>84</cp:revision>
  <dcterms:created xsi:type="dcterms:W3CDTF">2016-06-30T17:03:52Z</dcterms:created>
  <dcterms:modified xsi:type="dcterms:W3CDTF">2017-01-07T20:18:55Z</dcterms:modified>
</cp:coreProperties>
</file>