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327" r:id="rId3"/>
    <p:sldId id="258" r:id="rId4"/>
    <p:sldId id="259" r:id="rId5"/>
    <p:sldId id="326" r:id="rId6"/>
    <p:sldId id="329" r:id="rId7"/>
    <p:sldId id="260" r:id="rId8"/>
    <p:sldId id="261" r:id="rId9"/>
    <p:sldId id="262" r:id="rId10"/>
    <p:sldId id="263" r:id="rId11"/>
    <p:sldId id="264" r:id="rId12"/>
    <p:sldId id="265" r:id="rId13"/>
    <p:sldId id="266" r:id="rId14"/>
    <p:sldId id="328" r:id="rId15"/>
    <p:sldId id="267" r:id="rId16"/>
    <p:sldId id="270" r:id="rId17"/>
    <p:sldId id="324" r:id="rId18"/>
    <p:sldId id="325" r:id="rId19"/>
    <p:sldId id="333" r:id="rId20"/>
    <p:sldId id="271" r:id="rId21"/>
    <p:sldId id="272" r:id="rId22"/>
    <p:sldId id="330" r:id="rId23"/>
    <p:sldId id="273" r:id="rId24"/>
    <p:sldId id="274" r:id="rId25"/>
    <p:sldId id="275" r:id="rId26"/>
    <p:sldId id="276" r:id="rId27"/>
    <p:sldId id="331" r:id="rId28"/>
    <p:sldId id="277" r:id="rId29"/>
    <p:sldId id="332"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57" autoAdjust="0"/>
    <p:restoredTop sz="94660" autoAdjust="0"/>
  </p:normalViewPr>
  <p:slideViewPr>
    <p:cSldViewPr>
      <p:cViewPr varScale="1">
        <p:scale>
          <a:sx n="104" d="100"/>
          <a:sy n="104" d="100"/>
        </p:scale>
        <p:origin x="-13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FA6BA5-6ADC-4EF6-81DF-1DDFC216AB62}" type="datetimeFigureOut">
              <a:rPr lang="en-US" smtClean="0"/>
              <a:t>10/9/2011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09C7CF-9F80-4F4D-A886-3A49F6E3C24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609C7CF-9F80-4F4D-A886-3A49F6E3C24E}"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381000" y="990600"/>
            <a:ext cx="76200" cy="5105400"/>
          </a:xfrm>
          <a:prstGeom prst="rect">
            <a:avLst/>
          </a:prstGeom>
          <a:solidFill>
            <a:srgbClr val="7C211E"/>
          </a:solidFill>
          <a:ln w="12700">
            <a:noFill/>
            <a:miter lim="800000"/>
            <a:headEnd/>
            <a:tailEnd/>
          </a:ln>
          <a:effectLst/>
        </p:spPr>
        <p:txBody>
          <a:bodyPr wrap="none" anchor="ctr"/>
          <a:lstStyle/>
          <a:p>
            <a:pPr algn="ctr" eaLnBrk="1" hangingPunct="1"/>
            <a:endParaRPr lang="en-US" sz="2400"/>
          </a:p>
        </p:txBody>
      </p:sp>
      <p:sp>
        <p:nvSpPr>
          <p:cNvPr id="72707" name="Rectangle 3"/>
          <p:cNvSpPr>
            <a:spLocks noGrp="1" noChangeArrowheads="1"/>
          </p:cNvSpPr>
          <p:nvPr>
            <p:ph type="ctrTitle"/>
          </p:nvPr>
        </p:nvSpPr>
        <p:spPr>
          <a:xfrm>
            <a:off x="762000" y="1371600"/>
            <a:ext cx="7696200" cy="2057400"/>
          </a:xfrm>
        </p:spPr>
        <p:txBody>
          <a:bodyPr/>
          <a:lstStyle>
            <a:lvl1pPr>
              <a:defRPr sz="5400"/>
            </a:lvl1pPr>
          </a:lstStyle>
          <a:p>
            <a:r>
              <a:rPr lang="en-US" smtClean="0"/>
              <a:t>Click to edit Master title style</a:t>
            </a:r>
            <a:endParaRPr lang="en-US"/>
          </a:p>
        </p:txBody>
      </p:sp>
      <p:sp>
        <p:nvSpPr>
          <p:cNvPr id="72708"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vl1pPr>
          </a:lstStyle>
          <a:p>
            <a:r>
              <a:rPr lang="en-US" smtClean="0"/>
              <a:t>Click to edit Master subtitle style</a:t>
            </a:r>
            <a:endParaRPr lang="en-US"/>
          </a:p>
        </p:txBody>
      </p:sp>
      <p:sp>
        <p:nvSpPr>
          <p:cNvPr id="72709" name="Rectangle 5"/>
          <p:cNvSpPr>
            <a:spLocks noGrp="1" noChangeArrowheads="1"/>
          </p:cNvSpPr>
          <p:nvPr>
            <p:ph type="dt" sz="half" idx="2"/>
          </p:nvPr>
        </p:nvSpPr>
        <p:spPr>
          <a:xfrm>
            <a:off x="457200" y="6248400"/>
            <a:ext cx="2133600" cy="457200"/>
          </a:xfrm>
        </p:spPr>
        <p:txBody>
          <a:bodyPr/>
          <a:lstStyle>
            <a:lvl1pPr>
              <a:defRPr/>
            </a:lvl1pPr>
          </a:lstStyle>
          <a:p>
            <a:fld id="{345C16F5-8BD7-499F-8544-2F608D4A9499}" type="datetime1">
              <a:rPr lang="en-US" smtClean="0"/>
              <a:t>10/9/2011</a:t>
            </a:fld>
            <a:endParaRPr lang="en-US"/>
          </a:p>
        </p:txBody>
      </p:sp>
      <p:sp>
        <p:nvSpPr>
          <p:cNvPr id="72710" name="Rectangle 6"/>
          <p:cNvSpPr>
            <a:spLocks noGrp="1" noChangeArrowheads="1"/>
          </p:cNvSpPr>
          <p:nvPr>
            <p:ph type="ftr" sz="quarter" idx="3"/>
          </p:nvPr>
        </p:nvSpPr>
        <p:spPr/>
        <p:txBody>
          <a:bodyPr/>
          <a:lstStyle>
            <a:lvl1pPr>
              <a:defRPr/>
            </a:lvl1pPr>
          </a:lstStyle>
          <a:p>
            <a:r>
              <a:rPr lang="en-US" smtClean="0"/>
              <a:t>1</a:t>
            </a:r>
            <a:endParaRPr lang="en-US"/>
          </a:p>
        </p:txBody>
      </p:sp>
      <p:sp>
        <p:nvSpPr>
          <p:cNvPr id="72711" name="Rectangle 7"/>
          <p:cNvSpPr>
            <a:spLocks noGrp="1" noChangeArrowheads="1"/>
          </p:cNvSpPr>
          <p:nvPr>
            <p:ph type="sldNum" sz="quarter" idx="4"/>
          </p:nvPr>
        </p:nvSpPr>
        <p:spPr>
          <a:xfrm>
            <a:off x="6553200" y="6248400"/>
            <a:ext cx="2133600" cy="457200"/>
          </a:xfrm>
        </p:spPr>
        <p:txBody>
          <a:bodyPr/>
          <a:lstStyle>
            <a:lvl1pPr>
              <a:defRPr b="1"/>
            </a:lvl1pPr>
          </a:lstStyle>
          <a:p>
            <a:fld id="{E43ABA88-DBC8-49B9-984D-2BF450060B4D}" type="slidenum">
              <a:rPr lang="en-US" smtClean="0"/>
              <a:pPr/>
              <a:t>‹#›</a:t>
            </a:fld>
            <a:endParaRPr lang="en-US"/>
          </a:p>
        </p:txBody>
      </p:sp>
      <p:grpSp>
        <p:nvGrpSpPr>
          <p:cNvPr id="2" name="Group 8"/>
          <p:cNvGrpSpPr>
            <a:grpSpLocks/>
          </p:cNvGrpSpPr>
          <p:nvPr/>
        </p:nvGrpSpPr>
        <p:grpSpPr bwMode="auto">
          <a:xfrm>
            <a:off x="381000" y="304800"/>
            <a:ext cx="8391525" cy="5791200"/>
            <a:chOff x="240" y="192"/>
            <a:chExt cx="5286" cy="3648"/>
          </a:xfrm>
        </p:grpSpPr>
        <p:sp>
          <p:nvSpPr>
            <p:cNvPr id="72713" name="Rectangle 9"/>
            <p:cNvSpPr>
              <a:spLocks noChangeArrowheads="1"/>
            </p:cNvSpPr>
            <p:nvPr/>
          </p:nvSpPr>
          <p:spPr bwMode="auto">
            <a:xfrm flipV="1">
              <a:off x="5236" y="192"/>
              <a:ext cx="288" cy="288"/>
            </a:xfrm>
            <a:prstGeom prst="rect">
              <a:avLst/>
            </a:prstGeom>
            <a:solidFill>
              <a:srgbClr val="7C211E"/>
            </a:solidFill>
            <a:ln w="12700">
              <a:solidFill>
                <a:schemeClr val="tx1"/>
              </a:solidFill>
              <a:miter lim="800000"/>
              <a:headEnd/>
              <a:tailEnd/>
            </a:ln>
            <a:effectLst/>
          </p:spPr>
          <p:txBody>
            <a:bodyPr rot="10800000" wrap="none" anchor="ctr"/>
            <a:lstStyle/>
            <a:p>
              <a:pPr algn="ctr" eaLnBrk="1" hangingPunct="1"/>
              <a:endParaRPr lang="en-US" sz="2400"/>
            </a:p>
          </p:txBody>
        </p:sp>
        <p:sp>
          <p:nvSpPr>
            <p:cNvPr id="72714" name="Rectangle 10"/>
            <p:cNvSpPr>
              <a:spLocks noChangeArrowheads="1"/>
            </p:cNvSpPr>
            <p:nvPr/>
          </p:nvSpPr>
          <p:spPr bwMode="auto">
            <a:xfrm flipV="1">
              <a:off x="240" y="192"/>
              <a:ext cx="5004" cy="288"/>
            </a:xfrm>
            <a:prstGeom prst="rect">
              <a:avLst/>
            </a:prstGeom>
            <a:solidFill>
              <a:srgbClr val="7B7A65"/>
            </a:solidFill>
            <a:ln w="12700">
              <a:solidFill>
                <a:schemeClr val="tx1"/>
              </a:solidFill>
              <a:miter lim="800000"/>
              <a:headEnd/>
              <a:tailEnd/>
            </a:ln>
            <a:effectLst/>
          </p:spPr>
          <p:txBody>
            <a:bodyPr rot="10800000" wrap="none" anchor="ctr"/>
            <a:lstStyle/>
            <a:p>
              <a:pPr algn="ctr" eaLnBrk="1" hangingPunct="1"/>
              <a:endParaRPr lang="en-US" sz="2400"/>
            </a:p>
          </p:txBody>
        </p:sp>
        <p:sp>
          <p:nvSpPr>
            <p:cNvPr id="72715" name="Rectangle 11"/>
            <p:cNvSpPr>
              <a:spLocks noChangeArrowheads="1"/>
            </p:cNvSpPr>
            <p:nvPr/>
          </p:nvSpPr>
          <p:spPr bwMode="auto">
            <a:xfrm flipV="1">
              <a:off x="240" y="480"/>
              <a:ext cx="5004" cy="144"/>
            </a:xfrm>
            <a:prstGeom prst="rect">
              <a:avLst/>
            </a:prstGeom>
            <a:solidFill>
              <a:srgbClr val="7C211E"/>
            </a:solidFill>
            <a:ln w="12700">
              <a:solidFill>
                <a:schemeClr val="tx1"/>
              </a:solidFill>
              <a:miter lim="800000"/>
              <a:headEnd/>
              <a:tailEnd/>
            </a:ln>
            <a:effectLst/>
          </p:spPr>
          <p:txBody>
            <a:bodyPr rot="10800000" wrap="none" anchor="ctr"/>
            <a:lstStyle/>
            <a:p>
              <a:pPr algn="ctr" eaLnBrk="1" hangingPunct="1"/>
              <a:endParaRPr lang="en-US" sz="2400"/>
            </a:p>
          </p:txBody>
        </p:sp>
        <p:sp>
          <p:nvSpPr>
            <p:cNvPr id="72716" name="Rectangle 12"/>
            <p:cNvSpPr>
              <a:spLocks noChangeArrowheads="1"/>
            </p:cNvSpPr>
            <p:nvPr/>
          </p:nvSpPr>
          <p:spPr bwMode="auto">
            <a:xfrm flipV="1">
              <a:off x="5242" y="480"/>
              <a:ext cx="282" cy="144"/>
            </a:xfrm>
            <a:prstGeom prst="rect">
              <a:avLst/>
            </a:prstGeom>
            <a:solidFill>
              <a:srgbClr val="7B7A65"/>
            </a:solidFill>
            <a:ln w="12700">
              <a:solidFill>
                <a:schemeClr val="tx1"/>
              </a:solidFill>
              <a:miter lim="800000"/>
              <a:headEnd/>
              <a:tailEnd/>
            </a:ln>
            <a:effectLst/>
          </p:spPr>
          <p:txBody>
            <a:bodyPr rot="10800000" wrap="none" anchor="ctr"/>
            <a:lstStyle/>
            <a:p>
              <a:pPr algn="ctr" eaLnBrk="1" hangingPunct="1"/>
              <a:endParaRPr lang="en-US" sz="2400"/>
            </a:p>
          </p:txBody>
        </p:sp>
        <p:sp>
          <p:nvSpPr>
            <p:cNvPr id="72717" name="Line 13"/>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endParaRPr lang="en-US"/>
            </a:p>
          </p:txBody>
        </p:sp>
        <p:sp>
          <p:nvSpPr>
            <p:cNvPr id="72718"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endParaRPr lang="en-US" sz="2400"/>
            </a:p>
          </p:txBody>
        </p:sp>
      </p:grpSp>
      <p:pic>
        <p:nvPicPr>
          <p:cNvPr id="72720" name="Picture 16" descr="CF Logo Flush RT Color"/>
          <p:cNvPicPr>
            <a:picLocks noChangeAspect="1" noChangeArrowheads="1"/>
          </p:cNvPicPr>
          <p:nvPr/>
        </p:nvPicPr>
        <p:blipFill>
          <a:blip r:embed="rId2" cstate="print"/>
          <a:srcRect/>
          <a:stretch>
            <a:fillRect/>
          </a:stretch>
        </p:blipFill>
        <p:spPr bwMode="auto">
          <a:xfrm>
            <a:off x="6045200" y="6189663"/>
            <a:ext cx="2730500" cy="541337"/>
          </a:xfrm>
          <a:prstGeom prst="rect">
            <a:avLst/>
          </a:prstGeom>
          <a:noFill/>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D7E26C0-3A23-43A2-AD52-7A60E40A7335}" type="datetime1">
              <a:rPr lang="en-US" smtClean="0"/>
              <a:t>10/9/2011</a:t>
            </a:fld>
            <a:endParaRPr lang="en-US"/>
          </a:p>
        </p:txBody>
      </p:sp>
      <p:sp>
        <p:nvSpPr>
          <p:cNvPr id="5" name="Footer Placeholder 4"/>
          <p:cNvSpPr>
            <a:spLocks noGrp="1"/>
          </p:cNvSpPr>
          <p:nvPr>
            <p:ph type="ftr" sz="quarter" idx="11"/>
          </p:nvPr>
        </p:nvSpPr>
        <p:spPr/>
        <p:txBody>
          <a:bodyPr/>
          <a:lstStyle>
            <a:lvl1pPr>
              <a:defRPr/>
            </a:lvl1pPr>
          </a:lstStyle>
          <a:p>
            <a:r>
              <a:rPr lang="en-US" smtClean="0"/>
              <a:t>1</a:t>
            </a:r>
            <a:endParaRPr lang="en-US"/>
          </a:p>
        </p:txBody>
      </p:sp>
      <p:sp>
        <p:nvSpPr>
          <p:cNvPr id="6" name="Slide Number Placeholder 5"/>
          <p:cNvSpPr>
            <a:spLocks noGrp="1"/>
          </p:cNvSpPr>
          <p:nvPr>
            <p:ph type="sldNum" sz="quarter" idx="12"/>
          </p:nvPr>
        </p:nvSpPr>
        <p:spPr/>
        <p:txBody>
          <a:bodyPr/>
          <a:lstStyle>
            <a:lvl1pPr>
              <a:defRPr/>
            </a:lvl1pPr>
          </a:lstStyle>
          <a:p>
            <a:fld id="{E43ABA88-DBC8-49B9-984D-2BF450060B4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32EE788-3092-4D47-942D-72B2F4DB62CB}" type="datetime1">
              <a:rPr lang="en-US" smtClean="0"/>
              <a:t>10/9/2011</a:t>
            </a:fld>
            <a:endParaRPr lang="en-US"/>
          </a:p>
        </p:txBody>
      </p:sp>
      <p:sp>
        <p:nvSpPr>
          <p:cNvPr id="5" name="Footer Placeholder 4"/>
          <p:cNvSpPr>
            <a:spLocks noGrp="1"/>
          </p:cNvSpPr>
          <p:nvPr>
            <p:ph type="ftr" sz="quarter" idx="11"/>
          </p:nvPr>
        </p:nvSpPr>
        <p:spPr/>
        <p:txBody>
          <a:bodyPr/>
          <a:lstStyle>
            <a:lvl1pPr>
              <a:defRPr/>
            </a:lvl1pPr>
          </a:lstStyle>
          <a:p>
            <a:r>
              <a:rPr lang="en-US" smtClean="0"/>
              <a:t>1</a:t>
            </a:r>
            <a:endParaRPr lang="en-US"/>
          </a:p>
        </p:txBody>
      </p:sp>
      <p:sp>
        <p:nvSpPr>
          <p:cNvPr id="6" name="Slide Number Placeholder 5"/>
          <p:cNvSpPr>
            <a:spLocks noGrp="1"/>
          </p:cNvSpPr>
          <p:nvPr>
            <p:ph type="sldNum" sz="quarter" idx="12"/>
          </p:nvPr>
        </p:nvSpPr>
        <p:spPr/>
        <p:txBody>
          <a:bodyPr/>
          <a:lstStyle>
            <a:lvl1pPr>
              <a:defRPr/>
            </a:lvl1pPr>
          </a:lstStyle>
          <a:p>
            <a:fld id="{E43ABA88-DBC8-49B9-984D-2BF450060B4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668E8A7-991D-4699-9BEF-D3710CE1DFA7}" type="datetime1">
              <a:rPr lang="en-US" smtClean="0"/>
              <a:t>10/9/2011</a:t>
            </a:fld>
            <a:endParaRPr lang="en-US"/>
          </a:p>
        </p:txBody>
      </p:sp>
      <p:sp>
        <p:nvSpPr>
          <p:cNvPr id="5" name="Footer Placeholder 4"/>
          <p:cNvSpPr>
            <a:spLocks noGrp="1"/>
          </p:cNvSpPr>
          <p:nvPr>
            <p:ph type="ftr" sz="quarter" idx="11"/>
          </p:nvPr>
        </p:nvSpPr>
        <p:spPr/>
        <p:txBody>
          <a:bodyPr/>
          <a:lstStyle>
            <a:lvl1pPr>
              <a:defRPr/>
            </a:lvl1pPr>
          </a:lstStyle>
          <a:p>
            <a:r>
              <a:rPr lang="en-US" smtClean="0"/>
              <a:t>1</a:t>
            </a:r>
            <a:endParaRPr lang="en-US"/>
          </a:p>
        </p:txBody>
      </p:sp>
      <p:sp>
        <p:nvSpPr>
          <p:cNvPr id="6" name="Slide Number Placeholder 5"/>
          <p:cNvSpPr>
            <a:spLocks noGrp="1"/>
          </p:cNvSpPr>
          <p:nvPr>
            <p:ph type="sldNum" sz="quarter" idx="12"/>
          </p:nvPr>
        </p:nvSpPr>
        <p:spPr/>
        <p:txBody>
          <a:bodyPr/>
          <a:lstStyle>
            <a:lvl1pPr>
              <a:defRPr/>
            </a:lvl1pPr>
          </a:lstStyle>
          <a:p>
            <a:fld id="{E43ABA88-DBC8-49B9-984D-2BF450060B4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9FF89DA3-8CC3-4EAE-A71F-BD3CFFEDC982}" type="datetime1">
              <a:rPr lang="en-US" smtClean="0"/>
              <a:t>10/9/2011</a:t>
            </a:fld>
            <a:endParaRPr lang="en-US"/>
          </a:p>
        </p:txBody>
      </p:sp>
      <p:sp>
        <p:nvSpPr>
          <p:cNvPr id="5" name="Footer Placeholder 4"/>
          <p:cNvSpPr>
            <a:spLocks noGrp="1"/>
          </p:cNvSpPr>
          <p:nvPr>
            <p:ph type="ftr" sz="quarter" idx="11"/>
          </p:nvPr>
        </p:nvSpPr>
        <p:spPr/>
        <p:txBody>
          <a:bodyPr/>
          <a:lstStyle>
            <a:lvl1pPr>
              <a:defRPr/>
            </a:lvl1pPr>
          </a:lstStyle>
          <a:p>
            <a:r>
              <a:rPr lang="en-US" smtClean="0"/>
              <a:t>1</a:t>
            </a:r>
            <a:endParaRPr lang="en-US"/>
          </a:p>
        </p:txBody>
      </p:sp>
      <p:sp>
        <p:nvSpPr>
          <p:cNvPr id="6" name="Slide Number Placeholder 5"/>
          <p:cNvSpPr>
            <a:spLocks noGrp="1"/>
          </p:cNvSpPr>
          <p:nvPr>
            <p:ph type="sldNum" sz="quarter" idx="12"/>
          </p:nvPr>
        </p:nvSpPr>
        <p:spPr/>
        <p:txBody>
          <a:bodyPr/>
          <a:lstStyle>
            <a:lvl1pPr>
              <a:defRPr/>
            </a:lvl1pPr>
          </a:lstStyle>
          <a:p>
            <a:fld id="{E43ABA88-DBC8-49B9-984D-2BF450060B4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7484CAEF-0CC6-4E4D-98C8-BAAE2F49B90C}" type="datetime1">
              <a:rPr lang="en-US" smtClean="0"/>
              <a:t>10/9/2011</a:t>
            </a:fld>
            <a:endParaRPr lang="en-US"/>
          </a:p>
        </p:txBody>
      </p:sp>
      <p:sp>
        <p:nvSpPr>
          <p:cNvPr id="6" name="Footer Placeholder 5"/>
          <p:cNvSpPr>
            <a:spLocks noGrp="1"/>
          </p:cNvSpPr>
          <p:nvPr>
            <p:ph type="ftr" sz="quarter" idx="11"/>
          </p:nvPr>
        </p:nvSpPr>
        <p:spPr/>
        <p:txBody>
          <a:bodyPr/>
          <a:lstStyle>
            <a:lvl1pPr>
              <a:defRPr/>
            </a:lvl1pPr>
          </a:lstStyle>
          <a:p>
            <a:r>
              <a:rPr lang="en-US" smtClean="0"/>
              <a:t>1</a:t>
            </a:r>
            <a:endParaRPr lang="en-US"/>
          </a:p>
        </p:txBody>
      </p:sp>
      <p:sp>
        <p:nvSpPr>
          <p:cNvPr id="7" name="Slide Number Placeholder 6"/>
          <p:cNvSpPr>
            <a:spLocks noGrp="1"/>
          </p:cNvSpPr>
          <p:nvPr>
            <p:ph type="sldNum" sz="quarter" idx="12"/>
          </p:nvPr>
        </p:nvSpPr>
        <p:spPr/>
        <p:txBody>
          <a:bodyPr/>
          <a:lstStyle>
            <a:lvl1pPr>
              <a:defRPr/>
            </a:lvl1pPr>
          </a:lstStyle>
          <a:p>
            <a:fld id="{E43ABA88-DBC8-49B9-984D-2BF450060B4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1E64C861-01BA-4F53-B124-7F9412AF8DA8}" type="datetime1">
              <a:rPr lang="en-US" smtClean="0"/>
              <a:t>10/9/2011</a:t>
            </a:fld>
            <a:endParaRPr lang="en-US"/>
          </a:p>
        </p:txBody>
      </p:sp>
      <p:sp>
        <p:nvSpPr>
          <p:cNvPr id="8" name="Footer Placeholder 7"/>
          <p:cNvSpPr>
            <a:spLocks noGrp="1"/>
          </p:cNvSpPr>
          <p:nvPr>
            <p:ph type="ftr" sz="quarter" idx="11"/>
          </p:nvPr>
        </p:nvSpPr>
        <p:spPr/>
        <p:txBody>
          <a:bodyPr/>
          <a:lstStyle>
            <a:lvl1pPr>
              <a:defRPr/>
            </a:lvl1pPr>
          </a:lstStyle>
          <a:p>
            <a:r>
              <a:rPr lang="en-US" smtClean="0"/>
              <a:t>1</a:t>
            </a:r>
            <a:endParaRPr lang="en-US"/>
          </a:p>
        </p:txBody>
      </p:sp>
      <p:sp>
        <p:nvSpPr>
          <p:cNvPr id="9" name="Slide Number Placeholder 8"/>
          <p:cNvSpPr>
            <a:spLocks noGrp="1"/>
          </p:cNvSpPr>
          <p:nvPr>
            <p:ph type="sldNum" sz="quarter" idx="12"/>
          </p:nvPr>
        </p:nvSpPr>
        <p:spPr/>
        <p:txBody>
          <a:bodyPr/>
          <a:lstStyle>
            <a:lvl1pPr>
              <a:defRPr/>
            </a:lvl1pPr>
          </a:lstStyle>
          <a:p>
            <a:fld id="{E43ABA88-DBC8-49B9-984D-2BF450060B4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7FEF4127-19A7-487E-9133-BF17DFF87A91}" type="datetime1">
              <a:rPr lang="en-US" smtClean="0"/>
              <a:t>10/9/2011</a:t>
            </a:fld>
            <a:endParaRPr lang="en-US"/>
          </a:p>
        </p:txBody>
      </p:sp>
      <p:sp>
        <p:nvSpPr>
          <p:cNvPr id="4" name="Footer Placeholder 3"/>
          <p:cNvSpPr>
            <a:spLocks noGrp="1"/>
          </p:cNvSpPr>
          <p:nvPr>
            <p:ph type="ftr" sz="quarter" idx="11"/>
          </p:nvPr>
        </p:nvSpPr>
        <p:spPr/>
        <p:txBody>
          <a:bodyPr/>
          <a:lstStyle>
            <a:lvl1pPr>
              <a:defRPr/>
            </a:lvl1pPr>
          </a:lstStyle>
          <a:p>
            <a:r>
              <a:rPr lang="en-US" smtClean="0"/>
              <a:t>1</a:t>
            </a:r>
            <a:endParaRPr lang="en-US"/>
          </a:p>
        </p:txBody>
      </p:sp>
      <p:sp>
        <p:nvSpPr>
          <p:cNvPr id="5" name="Slide Number Placeholder 4"/>
          <p:cNvSpPr>
            <a:spLocks noGrp="1"/>
          </p:cNvSpPr>
          <p:nvPr>
            <p:ph type="sldNum" sz="quarter" idx="12"/>
          </p:nvPr>
        </p:nvSpPr>
        <p:spPr/>
        <p:txBody>
          <a:bodyPr/>
          <a:lstStyle>
            <a:lvl1pPr>
              <a:defRPr/>
            </a:lvl1pPr>
          </a:lstStyle>
          <a:p>
            <a:fld id="{E43ABA88-DBC8-49B9-984D-2BF450060B4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C4F3E08B-2876-44F0-8537-E6C93ADA74A1}" type="datetime1">
              <a:rPr lang="en-US" smtClean="0"/>
              <a:t>10/9/2011</a:t>
            </a:fld>
            <a:endParaRPr lang="en-US"/>
          </a:p>
        </p:txBody>
      </p:sp>
      <p:sp>
        <p:nvSpPr>
          <p:cNvPr id="3" name="Footer Placeholder 2"/>
          <p:cNvSpPr>
            <a:spLocks noGrp="1"/>
          </p:cNvSpPr>
          <p:nvPr>
            <p:ph type="ftr" sz="quarter" idx="11"/>
          </p:nvPr>
        </p:nvSpPr>
        <p:spPr/>
        <p:txBody>
          <a:bodyPr/>
          <a:lstStyle>
            <a:lvl1pPr>
              <a:defRPr/>
            </a:lvl1pPr>
          </a:lstStyle>
          <a:p>
            <a:r>
              <a:rPr lang="en-US" smtClean="0"/>
              <a:t>1</a:t>
            </a:r>
            <a:endParaRPr lang="en-US"/>
          </a:p>
        </p:txBody>
      </p:sp>
      <p:sp>
        <p:nvSpPr>
          <p:cNvPr id="4" name="Slide Number Placeholder 3"/>
          <p:cNvSpPr>
            <a:spLocks noGrp="1"/>
          </p:cNvSpPr>
          <p:nvPr>
            <p:ph type="sldNum" sz="quarter" idx="12"/>
          </p:nvPr>
        </p:nvSpPr>
        <p:spPr/>
        <p:txBody>
          <a:bodyPr/>
          <a:lstStyle>
            <a:lvl1pPr>
              <a:defRPr/>
            </a:lvl1pPr>
          </a:lstStyle>
          <a:p>
            <a:fld id="{E43ABA88-DBC8-49B9-984D-2BF450060B4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89AEA0E1-01B0-486F-B557-F271BFB243EE}" type="datetime1">
              <a:rPr lang="en-US" smtClean="0"/>
              <a:t>10/9/2011</a:t>
            </a:fld>
            <a:endParaRPr lang="en-US"/>
          </a:p>
        </p:txBody>
      </p:sp>
      <p:sp>
        <p:nvSpPr>
          <p:cNvPr id="6" name="Footer Placeholder 5"/>
          <p:cNvSpPr>
            <a:spLocks noGrp="1"/>
          </p:cNvSpPr>
          <p:nvPr>
            <p:ph type="ftr" sz="quarter" idx="11"/>
          </p:nvPr>
        </p:nvSpPr>
        <p:spPr/>
        <p:txBody>
          <a:bodyPr/>
          <a:lstStyle>
            <a:lvl1pPr>
              <a:defRPr/>
            </a:lvl1pPr>
          </a:lstStyle>
          <a:p>
            <a:r>
              <a:rPr lang="en-US" smtClean="0"/>
              <a:t>1</a:t>
            </a:r>
            <a:endParaRPr lang="en-US"/>
          </a:p>
        </p:txBody>
      </p:sp>
      <p:sp>
        <p:nvSpPr>
          <p:cNvPr id="7" name="Slide Number Placeholder 6"/>
          <p:cNvSpPr>
            <a:spLocks noGrp="1"/>
          </p:cNvSpPr>
          <p:nvPr>
            <p:ph type="sldNum" sz="quarter" idx="12"/>
          </p:nvPr>
        </p:nvSpPr>
        <p:spPr/>
        <p:txBody>
          <a:bodyPr/>
          <a:lstStyle>
            <a:lvl1pPr>
              <a:defRPr/>
            </a:lvl1pPr>
          </a:lstStyle>
          <a:p>
            <a:fld id="{E43ABA88-DBC8-49B9-984D-2BF450060B4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59D6D4F-C87E-43D5-9F52-8F340C9DD348}" type="datetime1">
              <a:rPr lang="en-US" smtClean="0"/>
              <a:t>10/9/2011</a:t>
            </a:fld>
            <a:endParaRPr lang="en-US"/>
          </a:p>
        </p:txBody>
      </p:sp>
      <p:sp>
        <p:nvSpPr>
          <p:cNvPr id="6" name="Footer Placeholder 5"/>
          <p:cNvSpPr>
            <a:spLocks noGrp="1"/>
          </p:cNvSpPr>
          <p:nvPr>
            <p:ph type="ftr" sz="quarter" idx="11"/>
          </p:nvPr>
        </p:nvSpPr>
        <p:spPr/>
        <p:txBody>
          <a:bodyPr/>
          <a:lstStyle>
            <a:lvl1pPr>
              <a:defRPr/>
            </a:lvl1pPr>
          </a:lstStyle>
          <a:p>
            <a:r>
              <a:rPr lang="en-US" smtClean="0"/>
              <a:t>1</a:t>
            </a:r>
            <a:endParaRPr lang="en-US"/>
          </a:p>
        </p:txBody>
      </p:sp>
      <p:sp>
        <p:nvSpPr>
          <p:cNvPr id="7" name="Slide Number Placeholder 6"/>
          <p:cNvSpPr>
            <a:spLocks noGrp="1"/>
          </p:cNvSpPr>
          <p:nvPr>
            <p:ph type="sldNum" sz="quarter" idx="12"/>
          </p:nvPr>
        </p:nvSpPr>
        <p:spPr/>
        <p:txBody>
          <a:bodyPr/>
          <a:lstStyle>
            <a:lvl1pPr>
              <a:defRPr/>
            </a:lvl1pPr>
          </a:lstStyle>
          <a:p>
            <a:fld id="{E43ABA88-DBC8-49B9-984D-2BF450060B4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683"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684"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fld id="{7453D9A1-AF58-4CF6-AC8B-59951F0A017E}" type="datetime1">
              <a:rPr lang="en-US" smtClean="0"/>
              <a:t>10/9/2011</a:t>
            </a:fld>
            <a:endParaRPr lang="en-US"/>
          </a:p>
        </p:txBody>
      </p:sp>
      <p:sp>
        <p:nvSpPr>
          <p:cNvPr id="7168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r>
              <a:rPr lang="en-US" smtClean="0"/>
              <a:t>1</a:t>
            </a:r>
            <a:endParaRPr lang="en-US"/>
          </a:p>
        </p:txBody>
      </p:sp>
      <p:sp>
        <p:nvSpPr>
          <p:cNvPr id="71686"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fld id="{E43ABA88-DBC8-49B9-984D-2BF450060B4D}" type="slidenum">
              <a:rPr lang="en-US" smtClean="0"/>
              <a:pPr/>
              <a:t>‹#›</a:t>
            </a:fld>
            <a:endParaRPr lang="en-US"/>
          </a:p>
        </p:txBody>
      </p:sp>
      <p:grpSp>
        <p:nvGrpSpPr>
          <p:cNvPr id="2" name="Group 7"/>
          <p:cNvGrpSpPr>
            <a:grpSpLocks/>
          </p:cNvGrpSpPr>
          <p:nvPr/>
        </p:nvGrpSpPr>
        <p:grpSpPr bwMode="auto">
          <a:xfrm>
            <a:off x="279400" y="152400"/>
            <a:ext cx="8686800" cy="1600200"/>
            <a:chOff x="176" y="96"/>
            <a:chExt cx="5472" cy="1008"/>
          </a:xfrm>
        </p:grpSpPr>
        <p:sp>
          <p:nvSpPr>
            <p:cNvPr id="71688" name="Line 8"/>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endParaRPr lang="en-US"/>
            </a:p>
          </p:txBody>
        </p:sp>
        <p:sp>
          <p:nvSpPr>
            <p:cNvPr id="71689" name="Rectangle 9"/>
            <p:cNvSpPr>
              <a:spLocks noChangeArrowheads="1"/>
            </p:cNvSpPr>
            <p:nvPr/>
          </p:nvSpPr>
          <p:spPr bwMode="auto">
            <a:xfrm>
              <a:off x="5504" y="96"/>
              <a:ext cx="144" cy="144"/>
            </a:xfrm>
            <a:prstGeom prst="rect">
              <a:avLst/>
            </a:prstGeom>
            <a:solidFill>
              <a:srgbClr val="7C211E"/>
            </a:solidFill>
            <a:ln w="12700">
              <a:solidFill>
                <a:schemeClr val="tx1"/>
              </a:solidFill>
              <a:miter lim="800000"/>
              <a:headEnd/>
              <a:tailEnd/>
            </a:ln>
            <a:effectLst/>
          </p:spPr>
          <p:txBody>
            <a:bodyPr wrap="none" anchor="ctr"/>
            <a:lstStyle/>
            <a:p>
              <a:pPr algn="ctr" eaLnBrk="1" hangingPunct="1"/>
              <a:endParaRPr lang="en-US" sz="2400"/>
            </a:p>
          </p:txBody>
        </p:sp>
        <p:sp>
          <p:nvSpPr>
            <p:cNvPr id="71690" name="Rectangle 10"/>
            <p:cNvSpPr>
              <a:spLocks noChangeArrowheads="1"/>
            </p:cNvSpPr>
            <p:nvPr/>
          </p:nvSpPr>
          <p:spPr bwMode="auto">
            <a:xfrm>
              <a:off x="176" y="96"/>
              <a:ext cx="5326" cy="144"/>
            </a:xfrm>
            <a:prstGeom prst="rect">
              <a:avLst/>
            </a:prstGeom>
            <a:solidFill>
              <a:srgbClr val="7B7A65"/>
            </a:solidFill>
            <a:ln w="12700">
              <a:solidFill>
                <a:schemeClr val="tx1"/>
              </a:solidFill>
              <a:miter lim="800000"/>
              <a:headEnd/>
              <a:tailEnd/>
            </a:ln>
            <a:effectLst/>
          </p:spPr>
          <p:txBody>
            <a:bodyPr wrap="none" anchor="ctr"/>
            <a:lstStyle/>
            <a:p>
              <a:pPr algn="ctr" eaLnBrk="1" hangingPunct="1"/>
              <a:endParaRPr lang="en-US" sz="2400"/>
            </a:p>
          </p:txBody>
        </p:sp>
        <p:sp>
          <p:nvSpPr>
            <p:cNvPr id="71691" name="Rectangle 11"/>
            <p:cNvSpPr>
              <a:spLocks noChangeArrowheads="1"/>
            </p:cNvSpPr>
            <p:nvPr/>
          </p:nvSpPr>
          <p:spPr bwMode="auto">
            <a:xfrm>
              <a:off x="176" y="240"/>
              <a:ext cx="5326" cy="88"/>
            </a:xfrm>
            <a:prstGeom prst="rect">
              <a:avLst/>
            </a:prstGeom>
            <a:solidFill>
              <a:srgbClr val="7C211E"/>
            </a:solidFill>
            <a:ln w="12700">
              <a:solidFill>
                <a:schemeClr val="tx1"/>
              </a:solidFill>
              <a:miter lim="800000"/>
              <a:headEnd/>
              <a:tailEnd/>
            </a:ln>
            <a:effectLst/>
          </p:spPr>
          <p:txBody>
            <a:bodyPr wrap="none" anchor="ctr"/>
            <a:lstStyle/>
            <a:p>
              <a:pPr algn="ctr" eaLnBrk="1" hangingPunct="1"/>
              <a:endParaRPr lang="en-US" sz="2400"/>
            </a:p>
          </p:txBody>
        </p:sp>
        <p:sp>
          <p:nvSpPr>
            <p:cNvPr id="71692" name="Rectangle 12"/>
            <p:cNvSpPr>
              <a:spLocks noChangeArrowheads="1"/>
            </p:cNvSpPr>
            <p:nvPr/>
          </p:nvSpPr>
          <p:spPr bwMode="auto">
            <a:xfrm>
              <a:off x="5504" y="241"/>
              <a:ext cx="144" cy="86"/>
            </a:xfrm>
            <a:prstGeom prst="rect">
              <a:avLst/>
            </a:prstGeom>
            <a:solidFill>
              <a:srgbClr val="7B7A65"/>
            </a:solidFill>
            <a:ln w="12700">
              <a:solidFill>
                <a:schemeClr val="tx1"/>
              </a:solidFill>
              <a:miter lim="800000"/>
              <a:headEnd/>
              <a:tailEnd/>
            </a:ln>
            <a:effectLst/>
          </p:spPr>
          <p:txBody>
            <a:bodyPr wrap="none" anchor="ctr"/>
            <a:lstStyle/>
            <a:p>
              <a:pPr algn="ctr" eaLnBrk="1" hangingPunct="1"/>
              <a:endParaRPr lang="en-US" sz="2400"/>
            </a:p>
          </p:txBody>
        </p:sp>
      </p:grpSp>
      <p:pic>
        <p:nvPicPr>
          <p:cNvPr id="71693" name="Picture 13" descr="CF Logo Flush RT Color"/>
          <p:cNvPicPr>
            <a:picLocks noChangeAspect="1" noChangeArrowheads="1"/>
          </p:cNvPicPr>
          <p:nvPr/>
        </p:nvPicPr>
        <p:blipFill>
          <a:blip r:embed="rId13" cstate="print"/>
          <a:srcRect/>
          <a:stretch>
            <a:fillRect/>
          </a:stretch>
        </p:blipFill>
        <p:spPr bwMode="auto">
          <a:xfrm>
            <a:off x="5956300" y="6189663"/>
            <a:ext cx="2730500" cy="541337"/>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rtl="0" eaLnBrk="1" fontAlgn="base" hangingPunct="1">
        <a:spcBef>
          <a:spcPct val="0"/>
        </a:spcBef>
        <a:spcAft>
          <a:spcPct val="0"/>
        </a:spcAft>
        <a:defRPr sz="4400">
          <a:solidFill>
            <a:srgbClr val="7C211E"/>
          </a:solidFill>
          <a:latin typeface="+mj-lt"/>
          <a:ea typeface="+mj-ea"/>
          <a:cs typeface="+mj-cs"/>
        </a:defRPr>
      </a:lvl1pPr>
      <a:lvl2pPr algn="l" rtl="0" eaLnBrk="1" fontAlgn="base" hangingPunct="1">
        <a:spcBef>
          <a:spcPct val="0"/>
        </a:spcBef>
        <a:spcAft>
          <a:spcPct val="0"/>
        </a:spcAft>
        <a:defRPr sz="4400">
          <a:solidFill>
            <a:srgbClr val="7C211E"/>
          </a:solidFill>
          <a:latin typeface="ITC Stone Sans Std Medium" pitchFamily="34" charset="0"/>
        </a:defRPr>
      </a:lvl2pPr>
      <a:lvl3pPr algn="l" rtl="0" eaLnBrk="1" fontAlgn="base" hangingPunct="1">
        <a:spcBef>
          <a:spcPct val="0"/>
        </a:spcBef>
        <a:spcAft>
          <a:spcPct val="0"/>
        </a:spcAft>
        <a:defRPr sz="4400">
          <a:solidFill>
            <a:srgbClr val="7C211E"/>
          </a:solidFill>
          <a:latin typeface="ITC Stone Sans Std Medium" pitchFamily="34" charset="0"/>
        </a:defRPr>
      </a:lvl3pPr>
      <a:lvl4pPr algn="l" rtl="0" eaLnBrk="1" fontAlgn="base" hangingPunct="1">
        <a:spcBef>
          <a:spcPct val="0"/>
        </a:spcBef>
        <a:spcAft>
          <a:spcPct val="0"/>
        </a:spcAft>
        <a:defRPr sz="4400">
          <a:solidFill>
            <a:srgbClr val="7C211E"/>
          </a:solidFill>
          <a:latin typeface="ITC Stone Sans Std Medium" pitchFamily="34" charset="0"/>
        </a:defRPr>
      </a:lvl4pPr>
      <a:lvl5pPr algn="l" rtl="0" eaLnBrk="1" fontAlgn="base" hangingPunct="1">
        <a:spcBef>
          <a:spcPct val="0"/>
        </a:spcBef>
        <a:spcAft>
          <a:spcPct val="0"/>
        </a:spcAft>
        <a:defRPr sz="4400">
          <a:solidFill>
            <a:srgbClr val="7C211E"/>
          </a:solidFill>
          <a:latin typeface="ITC Stone Sans Std Medium" pitchFamily="34" charset="0"/>
        </a:defRPr>
      </a:lvl5pPr>
      <a:lvl6pPr marL="457200" algn="l" rtl="0" eaLnBrk="1" fontAlgn="base" hangingPunct="1">
        <a:spcBef>
          <a:spcPct val="0"/>
        </a:spcBef>
        <a:spcAft>
          <a:spcPct val="0"/>
        </a:spcAft>
        <a:defRPr sz="4400">
          <a:solidFill>
            <a:srgbClr val="7C211E"/>
          </a:solidFill>
          <a:latin typeface="ITC Stone Sans Std Medium" pitchFamily="34" charset="0"/>
        </a:defRPr>
      </a:lvl6pPr>
      <a:lvl7pPr marL="914400" algn="l" rtl="0" eaLnBrk="1" fontAlgn="base" hangingPunct="1">
        <a:spcBef>
          <a:spcPct val="0"/>
        </a:spcBef>
        <a:spcAft>
          <a:spcPct val="0"/>
        </a:spcAft>
        <a:defRPr sz="4400">
          <a:solidFill>
            <a:srgbClr val="7C211E"/>
          </a:solidFill>
          <a:latin typeface="ITC Stone Sans Std Medium" pitchFamily="34" charset="0"/>
        </a:defRPr>
      </a:lvl7pPr>
      <a:lvl8pPr marL="1371600" algn="l" rtl="0" eaLnBrk="1" fontAlgn="base" hangingPunct="1">
        <a:spcBef>
          <a:spcPct val="0"/>
        </a:spcBef>
        <a:spcAft>
          <a:spcPct val="0"/>
        </a:spcAft>
        <a:defRPr sz="4400">
          <a:solidFill>
            <a:srgbClr val="7C211E"/>
          </a:solidFill>
          <a:latin typeface="ITC Stone Sans Std Medium" pitchFamily="34" charset="0"/>
        </a:defRPr>
      </a:lvl8pPr>
      <a:lvl9pPr marL="1828800" algn="l" rtl="0" eaLnBrk="1" fontAlgn="base" hangingPunct="1">
        <a:spcBef>
          <a:spcPct val="0"/>
        </a:spcBef>
        <a:spcAft>
          <a:spcPct val="0"/>
        </a:spcAft>
        <a:defRPr sz="4400">
          <a:solidFill>
            <a:srgbClr val="7C211E"/>
          </a:solidFill>
          <a:latin typeface="ITC Stone Sans Std Medium" pitchFamily="34" charset="0"/>
        </a:defRPr>
      </a:lvl9pPr>
    </p:titleStyle>
    <p:bodyStyle>
      <a:lvl1pPr marL="469900" indent="-469900" algn="l" rtl="0" eaLnBrk="1" fontAlgn="base" hangingPunct="1">
        <a:spcBef>
          <a:spcPct val="20000"/>
        </a:spcBef>
        <a:spcAft>
          <a:spcPct val="0"/>
        </a:spcAft>
        <a:buClr>
          <a:schemeClr val="bg2"/>
        </a:buClr>
        <a:buSzPct val="70000"/>
        <a:buFont typeface="Wingdings" pitchFamily="2" charset="2"/>
        <a:buChar char="n"/>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1" fontAlgn="base" hangingPunct="1">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1" fontAlgn="base" hangingPunct="1">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76400"/>
            <a:ext cx="7696200" cy="990600"/>
          </a:xfrm>
        </p:spPr>
        <p:txBody>
          <a:bodyPr/>
          <a:lstStyle/>
          <a:p>
            <a:r>
              <a:rPr lang="en-US" dirty="0" smtClean="0"/>
              <a:t>INDEMNIFICATION OVERVIEW </a:t>
            </a:r>
            <a:endParaRPr lang="en-US" dirty="0"/>
          </a:p>
        </p:txBody>
      </p:sp>
      <p:sp>
        <p:nvSpPr>
          <p:cNvPr id="3" name="Subtitle 2"/>
          <p:cNvSpPr>
            <a:spLocks noGrp="1"/>
          </p:cNvSpPr>
          <p:nvPr>
            <p:ph type="subTitle" idx="1"/>
          </p:nvPr>
        </p:nvSpPr>
        <p:spPr/>
        <p:txBody>
          <a:bodyPr/>
          <a:lstStyle/>
          <a:p>
            <a:r>
              <a:rPr lang="en-US" sz="3200" i="1" dirty="0" smtClean="0"/>
              <a:t>Presented by:</a:t>
            </a:r>
            <a:endParaRPr lang="en-US" sz="3200" dirty="0" smtClean="0"/>
          </a:p>
          <a:p>
            <a:r>
              <a:rPr lang="en-US" sz="3200" dirty="0" smtClean="0"/>
              <a:t>Jason A. Perkins, Esq.</a:t>
            </a:r>
            <a:endParaRPr lang="en-US" sz="3200" i="1" dirty="0" smtClean="0"/>
          </a:p>
          <a:p>
            <a:endParaRPr lang="en-US" dirty="0"/>
          </a:p>
        </p:txBody>
      </p:sp>
      <p:sp>
        <p:nvSpPr>
          <p:cNvPr id="12" name="Slide Number Placeholder 11"/>
          <p:cNvSpPr>
            <a:spLocks noGrp="1"/>
          </p:cNvSpPr>
          <p:nvPr>
            <p:ph type="sldNum" sz="quarter" idx="4"/>
          </p:nvPr>
        </p:nvSpPr>
        <p:spPr/>
        <p:txBody>
          <a:bodyPr/>
          <a:lstStyle/>
          <a:p>
            <a:fld id="{E43ABA88-DBC8-49B9-984D-2BF450060B4D}"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Intermediate Form Indemnity</a:t>
            </a:r>
            <a:endParaRPr lang="en-US" dirty="0"/>
          </a:p>
        </p:txBody>
      </p:sp>
      <p:sp>
        <p:nvSpPr>
          <p:cNvPr id="5" name="Content Placeholder 4"/>
          <p:cNvSpPr>
            <a:spLocks noGrp="1"/>
          </p:cNvSpPr>
          <p:nvPr>
            <p:ph idx="1"/>
          </p:nvPr>
        </p:nvSpPr>
        <p:spPr/>
        <p:txBody>
          <a:bodyPr/>
          <a:lstStyle/>
          <a:p>
            <a:r>
              <a:rPr lang="en-US" dirty="0" smtClean="0"/>
              <a:t>Indemnification for losses caused “in whole or in part” by the negligence of the </a:t>
            </a:r>
            <a:r>
              <a:rPr lang="en-US" dirty="0" err="1" smtClean="0"/>
              <a:t>indemnitor</a:t>
            </a:r>
            <a:r>
              <a:rPr lang="en-US" dirty="0" smtClean="0"/>
              <a:t>.</a:t>
            </a:r>
          </a:p>
          <a:p>
            <a:r>
              <a:rPr lang="en-US" dirty="0" smtClean="0"/>
              <a:t>Thus, even where the </a:t>
            </a:r>
            <a:r>
              <a:rPr lang="en-US" dirty="0" err="1" smtClean="0"/>
              <a:t>indemnitee</a:t>
            </a:r>
            <a:r>
              <a:rPr lang="en-US" dirty="0" smtClean="0"/>
              <a:t> is almost entirely, but not completely, at fault the </a:t>
            </a:r>
            <a:r>
              <a:rPr lang="en-US" dirty="0" err="1" smtClean="0"/>
              <a:t>indemnitor</a:t>
            </a:r>
            <a:r>
              <a:rPr lang="en-US" dirty="0" smtClean="0"/>
              <a:t> is still responsible.  </a:t>
            </a:r>
            <a:endParaRPr lang="en-US"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Intermediate Form Indemnity</a:t>
            </a:r>
            <a:endParaRPr lang="en-US" dirty="0"/>
          </a:p>
        </p:txBody>
      </p:sp>
      <p:sp>
        <p:nvSpPr>
          <p:cNvPr id="7" name="Content Placeholder 6"/>
          <p:cNvSpPr>
            <a:spLocks noGrp="1"/>
          </p:cNvSpPr>
          <p:nvPr>
            <p:ph idx="1"/>
          </p:nvPr>
        </p:nvSpPr>
        <p:spPr/>
        <p:txBody>
          <a:bodyPr/>
          <a:lstStyle/>
          <a:p>
            <a:r>
              <a:rPr lang="en-US" u="sng" dirty="0" smtClean="0"/>
              <a:t>Collins v. Kiewit Construction </a:t>
            </a:r>
            <a:r>
              <a:rPr lang="en-US" u="sng" dirty="0" smtClean="0"/>
              <a:t>Company</a:t>
            </a:r>
            <a:r>
              <a:rPr lang="en-US" dirty="0" smtClean="0"/>
              <a:t>, </a:t>
            </a:r>
            <a:r>
              <a:rPr lang="en-US" dirty="0" smtClean="0"/>
              <a:t>667 N.E. 2d 904 (Mass. App. Ct. 1996) – Although subcontractor was found to be 3% at fault for accident, that was enough to require subcontractor to indemnify general contractor for entire loss, notwithstanding fact that general contractor was found to be 97% at fault.</a:t>
            </a:r>
            <a:endParaRPr lang="en-US" u="sng"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Broad Form Indemnity </a:t>
            </a:r>
            <a:endParaRPr lang="en-US" dirty="0"/>
          </a:p>
        </p:txBody>
      </p:sp>
      <p:sp>
        <p:nvSpPr>
          <p:cNvPr id="7" name="Content Placeholder 6"/>
          <p:cNvSpPr>
            <a:spLocks noGrp="1"/>
          </p:cNvSpPr>
          <p:nvPr>
            <p:ph idx="1"/>
          </p:nvPr>
        </p:nvSpPr>
        <p:spPr>
          <a:xfrm>
            <a:off x="457200" y="1828801"/>
            <a:ext cx="8229600" cy="3429000"/>
          </a:xfrm>
        </p:spPr>
        <p:txBody>
          <a:bodyPr/>
          <a:lstStyle/>
          <a:p>
            <a:r>
              <a:rPr lang="en-US" dirty="0" smtClean="0"/>
              <a:t>Indemnification for all losses regardless of which party’s negligence caused the loss. </a:t>
            </a:r>
          </a:p>
          <a:p>
            <a:r>
              <a:rPr lang="en-US" dirty="0" smtClean="0"/>
              <a:t>The </a:t>
            </a:r>
            <a:r>
              <a:rPr lang="en-US" dirty="0" err="1" smtClean="0"/>
              <a:t>indemnitee</a:t>
            </a:r>
            <a:r>
              <a:rPr lang="en-US" dirty="0" smtClean="0"/>
              <a:t> is indemnified even if its liability has arisen as the result of its negligence alone and </a:t>
            </a:r>
            <a:r>
              <a:rPr lang="en-US" dirty="0" err="1" smtClean="0"/>
              <a:t>indemnitor</a:t>
            </a:r>
            <a:r>
              <a:rPr lang="en-US" dirty="0" smtClean="0"/>
              <a:t> is zero percent at fault.</a:t>
            </a:r>
          </a:p>
        </p:txBody>
      </p:sp>
      <p:sp>
        <p:nvSpPr>
          <p:cNvPr id="13" name="Slide Number Placeholder 12"/>
          <p:cNvSpPr>
            <a:spLocks noGrp="1"/>
          </p:cNvSpPr>
          <p:nvPr>
            <p:ph type="sldNum" sz="quarter" idx="12"/>
          </p:nvPr>
        </p:nvSpPr>
        <p:spPr/>
        <p:txBody>
          <a:bodyPr/>
          <a:lstStyle/>
          <a:p>
            <a:fld id="{E43ABA88-DBC8-49B9-984D-2BF450060B4D}"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371600"/>
          </a:xfrm>
        </p:spPr>
        <p:txBody>
          <a:bodyPr/>
          <a:lstStyle/>
          <a:p>
            <a:r>
              <a:rPr lang="en-US" sz="4000" dirty="0" smtClean="0"/>
              <a:t>Broad And Intermediate Form Indemnity Clauses Are Disfavored</a:t>
            </a:r>
            <a:endParaRPr lang="en-US" sz="4000" dirty="0"/>
          </a:p>
        </p:txBody>
      </p:sp>
      <p:sp>
        <p:nvSpPr>
          <p:cNvPr id="9" name="Content Placeholder 6"/>
          <p:cNvSpPr>
            <a:spLocks noGrp="1"/>
          </p:cNvSpPr>
          <p:nvPr>
            <p:ph idx="1"/>
          </p:nvPr>
        </p:nvSpPr>
        <p:spPr>
          <a:xfrm>
            <a:off x="457200" y="1981200"/>
            <a:ext cx="8229600" cy="4114800"/>
          </a:xfrm>
        </p:spPr>
        <p:txBody>
          <a:bodyPr/>
          <a:lstStyle/>
          <a:p>
            <a:r>
              <a:rPr lang="en-US" u="sng" dirty="0" smtClean="0"/>
              <a:t>Judicial </a:t>
            </a:r>
            <a:r>
              <a:rPr lang="en-US" u="sng" dirty="0" smtClean="0"/>
              <a:t>Solution</a:t>
            </a:r>
            <a:r>
              <a:rPr lang="en-US" dirty="0" smtClean="0"/>
              <a:t>: Strict Construction. In order for a broad </a:t>
            </a:r>
            <a:r>
              <a:rPr lang="en-US" dirty="0" smtClean="0"/>
              <a:t>and/or intermediate form </a:t>
            </a:r>
            <a:r>
              <a:rPr lang="en-US" dirty="0" smtClean="0"/>
              <a:t>indemnity clause to be enforceable the clause must express the parties’ clear and unequivocal intent to be bound by such </a:t>
            </a:r>
            <a:r>
              <a:rPr lang="en-US" dirty="0" smtClean="0"/>
              <a:t>an obligation</a:t>
            </a:r>
            <a:r>
              <a:rPr lang="en-US" dirty="0" smtClean="0"/>
              <a:t>.     </a:t>
            </a:r>
            <a:endParaRPr lang="en-US" dirty="0" smtClean="0"/>
          </a:p>
          <a:p>
            <a:r>
              <a:rPr lang="en-US" u="sng" dirty="0" smtClean="0"/>
              <a:t>Legislative Solution</a:t>
            </a:r>
            <a:r>
              <a:rPr lang="en-US" dirty="0" smtClean="0"/>
              <a:t>: Anti-Indemnity Statutes.</a:t>
            </a:r>
          </a:p>
          <a:p>
            <a:endParaRPr lang="en-US"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Judicial Solution</a:t>
            </a:r>
            <a:endParaRPr lang="en-US" dirty="0"/>
          </a:p>
        </p:txBody>
      </p:sp>
      <p:sp>
        <p:nvSpPr>
          <p:cNvPr id="3" name="Content Placeholder 2"/>
          <p:cNvSpPr>
            <a:spLocks noGrp="1"/>
          </p:cNvSpPr>
          <p:nvPr>
            <p:ph idx="1"/>
          </p:nvPr>
        </p:nvSpPr>
        <p:spPr/>
        <p:txBody>
          <a:bodyPr/>
          <a:lstStyle/>
          <a:p>
            <a:r>
              <a:rPr lang="en-US" sz="2400" u="sng" dirty="0" smtClean="0"/>
              <a:t>Charles Poe Masonry, Inc. v. Spring Lock Scaffolding Rental Equipment Co.</a:t>
            </a:r>
            <a:r>
              <a:rPr lang="en-US" sz="2400" dirty="0" smtClean="0"/>
              <a:t>, 374 So. 2d 487, 489 (Fla. 1979) – The Florida Supreme Court held that provision requiring </a:t>
            </a:r>
            <a:r>
              <a:rPr lang="en-US" sz="2400" dirty="0" err="1" smtClean="0"/>
              <a:t>lessor</a:t>
            </a:r>
            <a:r>
              <a:rPr lang="en-US" sz="2400" dirty="0" smtClean="0"/>
              <a:t> of scaffolding from manufacturer to assume “all responsibility for claims asserted by any person whatsoever growing out of the erection and maintenance, use or possession of said equipment” and to hold harmless from all such claims was insufficient to provide indemnity for the manufacturer’s own negligence.  </a:t>
            </a:r>
            <a:endParaRPr lang="en-US" sz="2400" u="sng" dirty="0"/>
          </a:p>
        </p:txBody>
      </p:sp>
      <p:sp>
        <p:nvSpPr>
          <p:cNvPr id="8" name="Slide Number Placeholder 7"/>
          <p:cNvSpPr>
            <a:spLocks noGrp="1"/>
          </p:cNvSpPr>
          <p:nvPr>
            <p:ph type="sldNum" sz="quarter" idx="12"/>
          </p:nvPr>
        </p:nvSpPr>
        <p:spPr/>
        <p:txBody>
          <a:bodyPr/>
          <a:lstStyle/>
          <a:p>
            <a:fld id="{E43ABA88-DBC8-49B9-984D-2BF450060B4D}"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lstStyle/>
          <a:p>
            <a:pPr algn="ctr"/>
            <a:r>
              <a:rPr lang="en-US" sz="3600" dirty="0" smtClean="0"/>
              <a:t/>
            </a:r>
            <a:br>
              <a:rPr lang="en-US" sz="3600" dirty="0" smtClean="0"/>
            </a:br>
            <a:r>
              <a:rPr lang="en-US" sz="3600" dirty="0" smtClean="0"/>
              <a:t/>
            </a:r>
            <a:br>
              <a:rPr lang="en-US" sz="3600" dirty="0" smtClean="0"/>
            </a:br>
            <a:r>
              <a:rPr lang="en-US" sz="3600" dirty="0" smtClean="0"/>
              <a:t>The </a:t>
            </a:r>
            <a:r>
              <a:rPr lang="en-US" sz="3600" dirty="0" smtClean="0"/>
              <a:t>Legislative Solution </a:t>
            </a:r>
            <a:br>
              <a:rPr lang="en-US" sz="3600" dirty="0" smtClean="0"/>
            </a:br>
            <a:r>
              <a:rPr lang="en-US" sz="3600" dirty="0" smtClean="0"/>
              <a:t>(Anti-Indemnity Statutes)</a:t>
            </a:r>
            <a:endParaRPr lang="en-US" sz="3600" dirty="0"/>
          </a:p>
        </p:txBody>
      </p:sp>
      <p:sp>
        <p:nvSpPr>
          <p:cNvPr id="8" name="Content Placeholder 6"/>
          <p:cNvSpPr>
            <a:spLocks noGrp="1"/>
          </p:cNvSpPr>
          <p:nvPr>
            <p:ph idx="1"/>
          </p:nvPr>
        </p:nvSpPr>
        <p:spPr>
          <a:xfrm>
            <a:off x="457200" y="1981200"/>
            <a:ext cx="8229600" cy="3657599"/>
          </a:xfrm>
        </p:spPr>
        <p:txBody>
          <a:bodyPr/>
          <a:lstStyle/>
          <a:p>
            <a:r>
              <a:rPr lang="en-US" u="sng" dirty="0" smtClean="0"/>
              <a:t>Policy</a:t>
            </a:r>
            <a:r>
              <a:rPr lang="en-US" dirty="0" smtClean="0"/>
              <a:t>: If the general contractor is permitted to shift the financial burden of liability there is less incentive for a general contractor to take measures to make a construction site safe.  </a:t>
            </a:r>
            <a:endParaRPr lang="en-US"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Anti-Indemnity Statutes (Overview)</a:t>
            </a:r>
            <a:endParaRPr lang="en-US" sz="4000" dirty="0"/>
          </a:p>
        </p:txBody>
      </p:sp>
      <p:sp>
        <p:nvSpPr>
          <p:cNvPr id="7" name="Content Placeholder 6"/>
          <p:cNvSpPr>
            <a:spLocks noGrp="1"/>
          </p:cNvSpPr>
          <p:nvPr>
            <p:ph idx="1"/>
          </p:nvPr>
        </p:nvSpPr>
        <p:spPr>
          <a:xfrm>
            <a:off x="457200" y="1905000"/>
            <a:ext cx="8229600" cy="4267200"/>
          </a:xfrm>
        </p:spPr>
        <p:txBody>
          <a:bodyPr/>
          <a:lstStyle/>
          <a:p>
            <a:r>
              <a:rPr lang="en-US" u="sng" dirty="0" smtClean="0"/>
              <a:t>Overview: </a:t>
            </a:r>
            <a:r>
              <a:rPr lang="en-US" dirty="0" smtClean="0"/>
              <a:t>39 States Have Anti-Indemnity Statutes</a:t>
            </a:r>
          </a:p>
          <a:p>
            <a:pPr lvl="1"/>
            <a:r>
              <a:rPr lang="en-US" sz="3200" dirty="0" smtClean="0"/>
              <a:t>17 States </a:t>
            </a:r>
            <a:r>
              <a:rPr lang="en-US" sz="3200" dirty="0" smtClean="0"/>
              <a:t>Bar/Restrict </a:t>
            </a:r>
            <a:r>
              <a:rPr lang="en-US" sz="3200" dirty="0" smtClean="0"/>
              <a:t>Broad Form Indemnity </a:t>
            </a:r>
          </a:p>
          <a:p>
            <a:pPr lvl="1"/>
            <a:r>
              <a:rPr lang="en-US" sz="3200" dirty="0" smtClean="0"/>
              <a:t>16 States </a:t>
            </a:r>
            <a:r>
              <a:rPr lang="en-US" sz="3200" dirty="0" smtClean="0"/>
              <a:t>Bar/Restrict </a:t>
            </a:r>
            <a:r>
              <a:rPr lang="en-US" sz="3200" dirty="0" smtClean="0"/>
              <a:t>Limited Form Indemnity </a:t>
            </a:r>
          </a:p>
          <a:p>
            <a:pPr lvl="1"/>
            <a:r>
              <a:rPr lang="en-US" sz="3200" dirty="0" smtClean="0"/>
              <a:t>6 States </a:t>
            </a:r>
            <a:r>
              <a:rPr lang="en-US" sz="3200" dirty="0" smtClean="0"/>
              <a:t>Bar/Restrict Indemnity of Design Professionals.  </a:t>
            </a:r>
            <a:endParaRPr lang="en-US" sz="3200" dirty="0" smtClean="0"/>
          </a:p>
          <a:p>
            <a:pPr>
              <a:buNone/>
            </a:pPr>
            <a:endParaRPr lang="en-US" dirty="0" smtClean="0"/>
          </a:p>
          <a:p>
            <a:endParaRPr lang="en-US"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Example of Anti-Indemnity Statute Barring Broad Form Indemnity</a:t>
            </a:r>
            <a:endParaRPr lang="en-US" sz="4000" dirty="0"/>
          </a:p>
        </p:txBody>
      </p:sp>
      <p:sp>
        <p:nvSpPr>
          <p:cNvPr id="3" name="Content Placeholder 2"/>
          <p:cNvSpPr>
            <a:spLocks noGrp="1"/>
          </p:cNvSpPr>
          <p:nvPr>
            <p:ph idx="1"/>
          </p:nvPr>
        </p:nvSpPr>
        <p:spPr/>
        <p:txBody>
          <a:bodyPr/>
          <a:lstStyle/>
          <a:p>
            <a:r>
              <a:rPr lang="en-US" dirty="0" smtClean="0"/>
              <a:t>California Civil Code § 2782 </a:t>
            </a:r>
          </a:p>
          <a:p>
            <a:pPr>
              <a:buNone/>
            </a:pPr>
            <a:r>
              <a:rPr lang="en-US" sz="2800" dirty="0" smtClean="0"/>
              <a:t>    </a:t>
            </a:r>
            <a:r>
              <a:rPr lang="en-US" sz="2000" dirty="0" smtClean="0"/>
              <a:t>[P]</a:t>
            </a:r>
            <a:r>
              <a:rPr lang="en-US" sz="2000" dirty="0" err="1" smtClean="0"/>
              <a:t>rovisions</a:t>
            </a:r>
            <a:r>
              <a:rPr lang="en-US" sz="2000" dirty="0" smtClean="0"/>
              <a:t>, clauses, covenants, or agreements contained in, collateral to, or affecting any construction contract and that purport to indemnify the </a:t>
            </a:r>
            <a:r>
              <a:rPr lang="en-US" sz="2000" dirty="0" err="1" smtClean="0"/>
              <a:t>promisee</a:t>
            </a:r>
            <a:r>
              <a:rPr lang="en-US" sz="2000" dirty="0" smtClean="0"/>
              <a:t> against liability for damages for death or bodily injury to persons, injury to property, or any other loss, damage or expense arising from the </a:t>
            </a:r>
            <a:r>
              <a:rPr lang="en-US" sz="2000" b="1" dirty="0" smtClean="0"/>
              <a:t>sole negligence or willful misconduct</a:t>
            </a:r>
            <a:r>
              <a:rPr lang="en-US" sz="2000" dirty="0" smtClean="0"/>
              <a:t> of the </a:t>
            </a:r>
            <a:r>
              <a:rPr lang="en-US" sz="2000" dirty="0" err="1" smtClean="0"/>
              <a:t>promisee</a:t>
            </a:r>
            <a:r>
              <a:rPr lang="en-US" sz="2000" dirty="0" smtClean="0"/>
              <a:t> or the </a:t>
            </a:r>
            <a:r>
              <a:rPr lang="en-US" sz="2000" dirty="0" err="1" smtClean="0"/>
              <a:t>promisee’s</a:t>
            </a:r>
            <a:r>
              <a:rPr lang="en-US" sz="2000" dirty="0" smtClean="0"/>
              <a:t> agents, servants, or independent contractors who are directly responsible to the </a:t>
            </a:r>
            <a:r>
              <a:rPr lang="en-US" sz="2000" dirty="0" err="1" smtClean="0"/>
              <a:t>promisee</a:t>
            </a:r>
            <a:r>
              <a:rPr lang="en-US" sz="2000" dirty="0" smtClean="0"/>
              <a:t>, or for defects in design furnished by those persons, are against public policy and are void and unenforceable.</a:t>
            </a:r>
            <a:endParaRPr lang="en-US" sz="2000" dirty="0"/>
          </a:p>
        </p:txBody>
      </p:sp>
      <p:sp>
        <p:nvSpPr>
          <p:cNvPr id="12" name="Slide Number Placeholder 11"/>
          <p:cNvSpPr>
            <a:spLocks noGrp="1"/>
          </p:cNvSpPr>
          <p:nvPr>
            <p:ph type="sldNum" sz="quarter" idx="12"/>
          </p:nvPr>
        </p:nvSpPr>
        <p:spPr/>
        <p:txBody>
          <a:bodyPr/>
          <a:lstStyle/>
          <a:p>
            <a:fld id="{E43ABA88-DBC8-49B9-984D-2BF450060B4D}"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Example of Anti-Indemnity Statute Barring Intermediate Form Indemnity </a:t>
            </a:r>
            <a:endParaRPr lang="en-US" sz="3600" dirty="0"/>
          </a:p>
        </p:txBody>
      </p:sp>
      <p:sp>
        <p:nvSpPr>
          <p:cNvPr id="3" name="Content Placeholder 2"/>
          <p:cNvSpPr>
            <a:spLocks noGrp="1"/>
          </p:cNvSpPr>
          <p:nvPr>
            <p:ph idx="1"/>
          </p:nvPr>
        </p:nvSpPr>
        <p:spPr/>
        <p:txBody>
          <a:bodyPr/>
          <a:lstStyle/>
          <a:p>
            <a:r>
              <a:rPr lang="en-US" dirty="0" smtClean="0"/>
              <a:t>Colorado Revised Statute § 13-21.111.5(6)(b)</a:t>
            </a:r>
          </a:p>
          <a:p>
            <a:pPr>
              <a:buNone/>
            </a:pPr>
            <a:r>
              <a:rPr lang="en-US" sz="2000" dirty="0" smtClean="0"/>
              <a:t>	[A]</a:t>
            </a:r>
            <a:r>
              <a:rPr lang="en-US" sz="2000" dirty="0" err="1" smtClean="0"/>
              <a:t>ny</a:t>
            </a:r>
            <a:r>
              <a:rPr lang="en-US" sz="2000" dirty="0" smtClean="0"/>
              <a:t> provision in a construction agreement that requires a person to indemnify, insure, or defend in litigation another person against liability for damage arising out of death or bodily injury to persons or damage to property caused by the </a:t>
            </a:r>
            <a:r>
              <a:rPr lang="en-US" sz="2000" b="1" dirty="0" smtClean="0"/>
              <a:t>negligence or fault </a:t>
            </a:r>
            <a:r>
              <a:rPr lang="en-US" sz="2000" dirty="0" smtClean="0"/>
              <a:t>of the </a:t>
            </a:r>
            <a:r>
              <a:rPr lang="en-US" sz="2000" dirty="0" err="1" smtClean="0"/>
              <a:t>indemnitee</a:t>
            </a:r>
            <a:r>
              <a:rPr lang="en-US" sz="2000" dirty="0" smtClean="0"/>
              <a:t> or any third party under the control or supervision of the </a:t>
            </a:r>
            <a:r>
              <a:rPr lang="en-US" sz="2000" dirty="0" err="1" smtClean="0"/>
              <a:t>indemnitee</a:t>
            </a:r>
            <a:r>
              <a:rPr lang="en-US" sz="2000" dirty="0" smtClean="0"/>
              <a:t> is void as against public policy and unenforceable.</a:t>
            </a:r>
          </a:p>
          <a:p>
            <a:pPr>
              <a:buNone/>
            </a:pPr>
            <a:endParaRPr lang="en-US" dirty="0"/>
          </a:p>
        </p:txBody>
      </p:sp>
      <p:sp>
        <p:nvSpPr>
          <p:cNvPr id="12" name="Slide Number Placeholder 11"/>
          <p:cNvSpPr>
            <a:spLocks noGrp="1"/>
          </p:cNvSpPr>
          <p:nvPr>
            <p:ph type="sldNum" sz="quarter" idx="12"/>
          </p:nvPr>
        </p:nvSpPr>
        <p:spPr/>
        <p:txBody>
          <a:bodyPr/>
          <a:lstStyle/>
          <a:p>
            <a:fld id="{E43ABA88-DBC8-49B9-984D-2BF450060B4D}"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Potential Choice of Law Issues </a:t>
            </a:r>
            <a:endParaRPr lang="en-US" dirty="0"/>
          </a:p>
        </p:txBody>
      </p:sp>
      <p:sp>
        <p:nvSpPr>
          <p:cNvPr id="3" name="Content Placeholder 2"/>
          <p:cNvSpPr>
            <a:spLocks noGrp="1"/>
          </p:cNvSpPr>
          <p:nvPr>
            <p:ph idx="1"/>
          </p:nvPr>
        </p:nvSpPr>
        <p:spPr/>
        <p:txBody>
          <a:bodyPr/>
          <a:lstStyle/>
          <a:p>
            <a:r>
              <a:rPr lang="en-US" sz="2000" dirty="0" smtClean="0"/>
              <a:t>Generally, the law where indemnity agreement was made governs.  </a:t>
            </a:r>
            <a:r>
              <a:rPr lang="en-US" sz="2000" u="sng" dirty="0" smtClean="0"/>
              <a:t>See</a:t>
            </a:r>
            <a:r>
              <a:rPr lang="en-US" sz="2000" dirty="0" smtClean="0"/>
              <a:t> </a:t>
            </a:r>
            <a:r>
              <a:rPr lang="en-US" sz="2000" u="sng" dirty="0" err="1" smtClean="0"/>
              <a:t>Pfaudler</a:t>
            </a:r>
            <a:r>
              <a:rPr lang="en-US" sz="2000" u="sng" dirty="0" smtClean="0"/>
              <a:t> Company v. </a:t>
            </a:r>
            <a:r>
              <a:rPr lang="en-US" sz="2000" u="sng" dirty="0" err="1" smtClean="0"/>
              <a:t>Sylvachem</a:t>
            </a:r>
            <a:r>
              <a:rPr lang="en-US" sz="2000" u="sng" dirty="0" smtClean="0"/>
              <a:t> Corporation</a:t>
            </a:r>
            <a:r>
              <a:rPr lang="en-US" sz="2000" dirty="0" smtClean="0"/>
              <a:t>, 400 So. 2d 503 (Fla. 1981) (“The contract was made in New York, and for that reason we hold that New York law, under which indemnity agreement is valid and enforceable, not the law of Florida, under which it is not, applies”).   </a:t>
            </a:r>
          </a:p>
          <a:p>
            <a:r>
              <a:rPr lang="en-US" sz="2000" dirty="0" smtClean="0"/>
              <a:t>However, some anti-indemnity statutes provide for another rule.  See, for example, Colorado Revised Statute § 13-21.111.5(6)(g) which provides: “Notwithstanding any contractual provision to the contrary, the laws of the State of Colorado shall apply to every construction agreement affecting improvements to real property within the state of Colorado.”   </a:t>
            </a:r>
          </a:p>
          <a:p>
            <a:endParaRPr lang="en-US" sz="2000" dirty="0"/>
          </a:p>
        </p:txBody>
      </p:sp>
      <p:sp>
        <p:nvSpPr>
          <p:cNvPr id="4" name="Slide Number Placeholder 3"/>
          <p:cNvSpPr>
            <a:spLocks noGrp="1"/>
          </p:cNvSpPr>
          <p:nvPr>
            <p:ph type="sldNum" sz="quarter" idx="12"/>
          </p:nvPr>
        </p:nvSpPr>
        <p:spPr/>
        <p:txBody>
          <a:bodyPr/>
          <a:lstStyle/>
          <a:p>
            <a:fld id="{E43ABA88-DBC8-49B9-984D-2BF450060B4D}"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Black’s Law Dictionary Definition of Indemnity </a:t>
            </a:r>
            <a:endParaRPr lang="en-US" sz="3600" dirty="0"/>
          </a:p>
        </p:txBody>
      </p:sp>
      <p:sp>
        <p:nvSpPr>
          <p:cNvPr id="3" name="Content Placeholder 2"/>
          <p:cNvSpPr>
            <a:spLocks noGrp="1"/>
          </p:cNvSpPr>
          <p:nvPr>
            <p:ph idx="1"/>
          </p:nvPr>
        </p:nvSpPr>
        <p:spPr/>
        <p:txBody>
          <a:bodyPr/>
          <a:lstStyle/>
          <a:p>
            <a:r>
              <a:rPr lang="en-US" sz="2800" dirty="0" smtClean="0"/>
              <a:t>To restore the victim of a loss, in whole or in part, by payment, repair, or replacement.  To save harmless; to secure against loss or damage; to give security for the reimbursement of a person in case of an anticipated loss falling upon him.  To make good; to compensate; to make reimbursement to one of a loss already incurred by him. </a:t>
            </a:r>
          </a:p>
          <a:p>
            <a:pPr>
              <a:buNone/>
            </a:pPr>
            <a:r>
              <a:rPr lang="en-US" sz="2800" dirty="0" smtClean="0"/>
              <a:t> </a:t>
            </a:r>
            <a:endParaRPr lang="en-US" sz="2800" dirty="0"/>
          </a:p>
        </p:txBody>
      </p:sp>
      <p:sp>
        <p:nvSpPr>
          <p:cNvPr id="8" name="Slide Number Placeholder 7"/>
          <p:cNvSpPr>
            <a:spLocks noGrp="1"/>
          </p:cNvSpPr>
          <p:nvPr>
            <p:ph type="sldNum" sz="quarter" idx="12"/>
          </p:nvPr>
        </p:nvSpPr>
        <p:spPr/>
        <p:txBody>
          <a:bodyPr/>
          <a:lstStyle/>
          <a:p>
            <a:fld id="{E43ABA88-DBC8-49B9-984D-2BF450060B4D}"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447800"/>
          </a:xfrm>
        </p:spPr>
        <p:txBody>
          <a:bodyPr/>
          <a:lstStyle/>
          <a:p>
            <a:r>
              <a:rPr lang="en-US" dirty="0" smtClean="0"/>
              <a:t>Florida Statutes § 725.06:</a:t>
            </a:r>
            <a:endParaRPr lang="en-US" dirty="0"/>
          </a:p>
        </p:txBody>
      </p:sp>
      <p:sp>
        <p:nvSpPr>
          <p:cNvPr id="8" name="Content Placeholder 7"/>
          <p:cNvSpPr>
            <a:spLocks noGrp="1"/>
          </p:cNvSpPr>
          <p:nvPr>
            <p:ph idx="1"/>
          </p:nvPr>
        </p:nvSpPr>
        <p:spPr>
          <a:xfrm>
            <a:off x="457200" y="2057401"/>
            <a:ext cx="8229600" cy="1981200"/>
          </a:xfrm>
        </p:spPr>
        <p:txBody>
          <a:bodyPr/>
          <a:lstStyle/>
          <a:p>
            <a:r>
              <a:rPr lang="en-US" dirty="0" smtClean="0"/>
              <a:t>Enacted in1972</a:t>
            </a:r>
          </a:p>
          <a:p>
            <a:r>
              <a:rPr lang="en-US" dirty="0" smtClean="0"/>
              <a:t>Amended July 1, 2000</a:t>
            </a:r>
          </a:p>
          <a:p>
            <a:r>
              <a:rPr lang="en-US" dirty="0" smtClean="0"/>
              <a:t>Amended Again on July 1, 2001 </a:t>
            </a:r>
            <a:endParaRPr lang="en-US"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371600"/>
          </a:xfrm>
        </p:spPr>
        <p:txBody>
          <a:bodyPr/>
          <a:lstStyle/>
          <a:p>
            <a:r>
              <a:rPr lang="en-US" dirty="0" smtClean="0"/>
              <a:t>Florida Statutes § 725.06: Key Language</a:t>
            </a:r>
            <a:endParaRPr lang="en-US" dirty="0"/>
          </a:p>
        </p:txBody>
      </p:sp>
      <p:sp>
        <p:nvSpPr>
          <p:cNvPr id="9" name="Content Placeholder 7"/>
          <p:cNvSpPr>
            <a:spLocks noGrp="1"/>
          </p:cNvSpPr>
          <p:nvPr>
            <p:ph idx="1"/>
          </p:nvPr>
        </p:nvSpPr>
        <p:spPr>
          <a:xfrm>
            <a:off x="457200" y="1828800"/>
            <a:ext cx="8229600" cy="4267200"/>
          </a:xfrm>
        </p:spPr>
        <p:txBody>
          <a:bodyPr/>
          <a:lstStyle/>
          <a:p>
            <a:endParaRPr lang="en-US" sz="1600" dirty="0" smtClean="0"/>
          </a:p>
          <a:p>
            <a:r>
              <a:rPr lang="en-US" sz="1600" dirty="0" smtClean="0"/>
              <a:t>(1) [A]</a:t>
            </a:r>
            <a:r>
              <a:rPr lang="en-US" sz="1600" dirty="0" err="1" smtClean="0"/>
              <a:t>ny</a:t>
            </a:r>
            <a:r>
              <a:rPr lang="en-US" sz="1600" dirty="0" smtClean="0"/>
              <a:t> . . .agreement . . . wherein any party . . . promises to indemnify . . . the other party. . . for . . . damages . . . caused in whole or in part by . . . the </a:t>
            </a:r>
            <a:r>
              <a:rPr lang="en-US" sz="1600" dirty="0" err="1" smtClean="0"/>
              <a:t>indemnitee</a:t>
            </a:r>
            <a:r>
              <a:rPr lang="en-US" sz="1600" dirty="0" smtClean="0"/>
              <a:t> . . . shall be void and unenforceable unless the contract contains a monetary limitation on the extent of the indemnification that bears a reasonable commercial relationship to the contract and is part of the project specifications or bid documents. . . .Indemnification provisions in any such agreements  . . .may not require that the </a:t>
            </a:r>
            <a:r>
              <a:rPr lang="en-US" sz="1600" dirty="0" err="1" smtClean="0"/>
              <a:t>indemnitor</a:t>
            </a:r>
            <a:r>
              <a:rPr lang="en-US" sz="1600" dirty="0" smtClean="0"/>
              <a:t> indemnify the </a:t>
            </a:r>
            <a:r>
              <a:rPr lang="en-US" sz="1600" dirty="0" err="1" smtClean="0"/>
              <a:t>indemnitee</a:t>
            </a:r>
            <a:r>
              <a:rPr lang="en-US" sz="1600" dirty="0" smtClean="0"/>
              <a:t> for damages to persons or property caused in whole or in part by any act, omission, or default of a party other than: </a:t>
            </a:r>
          </a:p>
          <a:p>
            <a:r>
              <a:rPr lang="en-US" sz="1600" dirty="0" smtClean="0"/>
              <a:t>(a) The </a:t>
            </a:r>
            <a:r>
              <a:rPr lang="en-US" sz="1600" dirty="0" err="1" smtClean="0"/>
              <a:t>indemnitor</a:t>
            </a:r>
            <a:r>
              <a:rPr lang="en-US" sz="1600" dirty="0" smtClean="0"/>
              <a:t>;</a:t>
            </a:r>
          </a:p>
          <a:p>
            <a:r>
              <a:rPr lang="en-US" sz="1600" dirty="0" smtClean="0"/>
              <a:t>(b) Any of the </a:t>
            </a:r>
            <a:r>
              <a:rPr lang="en-US" sz="1600" dirty="0" err="1" smtClean="0"/>
              <a:t>indemnitor’s</a:t>
            </a:r>
            <a:r>
              <a:rPr lang="en-US" sz="1600" dirty="0" smtClean="0"/>
              <a:t> contractors, subcontractors, sub-subcontractors, </a:t>
            </a:r>
            <a:r>
              <a:rPr lang="en-US" sz="1600" dirty="0" err="1" smtClean="0"/>
              <a:t>materialmen</a:t>
            </a:r>
            <a:r>
              <a:rPr lang="en-US" sz="1600" dirty="0" smtClean="0"/>
              <a:t>, or agents of any tier or their respective employees; or </a:t>
            </a:r>
          </a:p>
          <a:p>
            <a:r>
              <a:rPr lang="en-US" sz="1600" dirty="0" smtClean="0"/>
              <a:t>(c) The </a:t>
            </a:r>
            <a:r>
              <a:rPr lang="en-US" sz="1600" dirty="0" err="1" smtClean="0"/>
              <a:t>indemnitee</a:t>
            </a:r>
            <a:r>
              <a:rPr lang="en-US" sz="1600" dirty="0" smtClean="0"/>
              <a:t> . . . .</a:t>
            </a:r>
            <a:r>
              <a:rPr lang="en-US" sz="1600" b="1" dirty="0" smtClean="0"/>
              <a:t>However, such indemnification shall not include claims of, or damages resulting from, gross negligence, or willful, wanton, or intentional misconduct of the </a:t>
            </a:r>
            <a:r>
              <a:rPr lang="en-US" sz="1600" b="1" dirty="0" err="1" smtClean="0"/>
              <a:t>indemnitee</a:t>
            </a:r>
            <a:r>
              <a:rPr lang="en-US" sz="1600" b="1" dirty="0" smtClean="0"/>
              <a:t> . . . or for statutory violation or punitive damages </a:t>
            </a:r>
            <a:r>
              <a:rPr lang="en-US" sz="1600" dirty="0" smtClean="0"/>
              <a:t>. . . .  </a:t>
            </a:r>
          </a:p>
          <a:p>
            <a:endParaRPr lang="en-US" sz="1800"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Gross Negligence </a:t>
            </a:r>
            <a:endParaRPr lang="en-US" dirty="0"/>
          </a:p>
        </p:txBody>
      </p:sp>
      <p:sp>
        <p:nvSpPr>
          <p:cNvPr id="3" name="Content Placeholder 2"/>
          <p:cNvSpPr>
            <a:spLocks noGrp="1"/>
          </p:cNvSpPr>
          <p:nvPr>
            <p:ph idx="1"/>
          </p:nvPr>
        </p:nvSpPr>
        <p:spPr/>
        <p:txBody>
          <a:bodyPr/>
          <a:lstStyle/>
          <a:p>
            <a:r>
              <a:rPr lang="en-US" dirty="0" smtClean="0"/>
              <a:t>Gross negligence means the </a:t>
            </a:r>
            <a:r>
              <a:rPr lang="en-US" dirty="0" err="1" smtClean="0"/>
              <a:t>indemnitee’s</a:t>
            </a:r>
            <a:r>
              <a:rPr lang="en-US" dirty="0" smtClean="0"/>
              <a:t> conduct was so reckless or wanting in care that it constituted a conscious disregard or indifference to the life, safety, or rights of the persons exposed to such conduct.</a:t>
            </a:r>
          </a:p>
          <a:p>
            <a:pPr lvl="1"/>
            <a:r>
              <a:rPr lang="en-US" dirty="0" smtClean="0"/>
              <a:t>Fla. Stat. § 768.72 (pleading in civil actions; claim for punitive damages).  </a:t>
            </a:r>
            <a:endParaRPr lang="en-US" dirty="0"/>
          </a:p>
        </p:txBody>
      </p:sp>
      <p:sp>
        <p:nvSpPr>
          <p:cNvPr id="8" name="Slide Number Placeholder 7"/>
          <p:cNvSpPr>
            <a:spLocks noGrp="1"/>
          </p:cNvSpPr>
          <p:nvPr>
            <p:ph type="sldNum" sz="quarter" idx="12"/>
          </p:nvPr>
        </p:nvSpPr>
        <p:spPr/>
        <p:txBody>
          <a:bodyPr/>
          <a:lstStyle/>
          <a:p>
            <a:fld id="{E43ABA88-DBC8-49B9-984D-2BF450060B4D}"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95400"/>
          </a:xfrm>
        </p:spPr>
        <p:txBody>
          <a:bodyPr/>
          <a:lstStyle/>
          <a:p>
            <a:r>
              <a:rPr lang="en-US" dirty="0" smtClean="0"/>
              <a:t>Florida Statutes § 725.06: Practice Pointers  </a:t>
            </a:r>
            <a:endParaRPr lang="en-US" dirty="0"/>
          </a:p>
        </p:txBody>
      </p:sp>
      <p:sp>
        <p:nvSpPr>
          <p:cNvPr id="7" name="Content Placeholder 7"/>
          <p:cNvSpPr>
            <a:spLocks noGrp="1"/>
          </p:cNvSpPr>
          <p:nvPr>
            <p:ph idx="1"/>
          </p:nvPr>
        </p:nvSpPr>
        <p:spPr>
          <a:xfrm>
            <a:off x="457200" y="1828800"/>
            <a:ext cx="8229600" cy="4267200"/>
          </a:xfrm>
        </p:spPr>
        <p:txBody>
          <a:bodyPr/>
          <a:lstStyle/>
          <a:p>
            <a:r>
              <a:rPr lang="en-US" dirty="0" smtClean="0"/>
              <a:t>Draft your indemnification provision in compliance with section 725.06. </a:t>
            </a:r>
          </a:p>
          <a:p>
            <a:r>
              <a:rPr lang="en-US" dirty="0" smtClean="0"/>
              <a:t>State that parties agree that indemnification agreement is drafted in compliance with 725.06. </a:t>
            </a:r>
          </a:p>
          <a:p>
            <a:r>
              <a:rPr lang="en-US" dirty="0" smtClean="0"/>
              <a:t>State that the indemnification is provided “to the fullest extent permitted by law.”  </a:t>
            </a:r>
          </a:p>
          <a:p>
            <a:r>
              <a:rPr lang="en-US" dirty="0" smtClean="0"/>
              <a:t> Include a separate duty to defend. </a:t>
            </a:r>
          </a:p>
          <a:p>
            <a:endParaRPr lang="en-US"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95400"/>
          </a:xfrm>
        </p:spPr>
        <p:txBody>
          <a:bodyPr/>
          <a:lstStyle/>
          <a:p>
            <a:r>
              <a:rPr lang="en-US" sz="4000" dirty="0" smtClean="0"/>
              <a:t>Draft Indemnification Provision </a:t>
            </a:r>
            <a:br>
              <a:rPr lang="en-US" sz="4000" dirty="0" smtClean="0"/>
            </a:br>
            <a:r>
              <a:rPr lang="en-US" sz="4000" dirty="0" smtClean="0"/>
              <a:t>in Compliance With 726.05</a:t>
            </a:r>
            <a:endParaRPr lang="en-US" sz="4000" dirty="0"/>
          </a:p>
        </p:txBody>
      </p:sp>
      <p:sp>
        <p:nvSpPr>
          <p:cNvPr id="7" name="Content Placeholder 7"/>
          <p:cNvSpPr>
            <a:spLocks noGrp="1"/>
          </p:cNvSpPr>
          <p:nvPr>
            <p:ph idx="1"/>
          </p:nvPr>
        </p:nvSpPr>
        <p:spPr>
          <a:xfrm>
            <a:off x="457200" y="1828800"/>
            <a:ext cx="8229600" cy="4267200"/>
          </a:xfrm>
        </p:spPr>
        <p:txBody>
          <a:bodyPr/>
          <a:lstStyle/>
          <a:p>
            <a:pPr>
              <a:buNone/>
            </a:pPr>
            <a:endParaRPr lang="en-US" sz="1600" dirty="0" smtClean="0"/>
          </a:p>
          <a:p>
            <a:r>
              <a:rPr lang="en-US" sz="1600" dirty="0" smtClean="0"/>
              <a:t>(1) </a:t>
            </a:r>
            <a:r>
              <a:rPr lang="en-US" sz="1600" dirty="0" smtClean="0"/>
              <a:t>The monetary </a:t>
            </a:r>
            <a:r>
              <a:rPr lang="en-US" sz="1600" dirty="0" smtClean="0"/>
              <a:t>limitation on indemnification </a:t>
            </a:r>
            <a:r>
              <a:rPr lang="en-US" sz="1600" dirty="0" smtClean="0"/>
              <a:t>bears </a:t>
            </a:r>
            <a:r>
              <a:rPr lang="en-US" sz="1600" dirty="0" smtClean="0"/>
              <a:t>a reasonable commercial relationship to the contract. </a:t>
            </a:r>
          </a:p>
          <a:p>
            <a:r>
              <a:rPr lang="en-US" sz="1600" dirty="0" smtClean="0"/>
              <a:t>(2) </a:t>
            </a:r>
            <a:r>
              <a:rPr lang="en-US" sz="1600" dirty="0" smtClean="0"/>
              <a:t>The </a:t>
            </a:r>
            <a:r>
              <a:rPr lang="en-US" sz="1600" dirty="0" smtClean="0"/>
              <a:t>indemnification clause is </a:t>
            </a:r>
            <a:r>
              <a:rPr lang="en-US" sz="1600" dirty="0" smtClean="0"/>
              <a:t>contained in </a:t>
            </a:r>
            <a:r>
              <a:rPr lang="en-US" sz="1600" dirty="0" smtClean="0"/>
              <a:t>project specifications or bid documents.</a:t>
            </a:r>
          </a:p>
          <a:p>
            <a:r>
              <a:rPr lang="en-US" sz="1600" dirty="0" smtClean="0"/>
              <a:t>(3) </a:t>
            </a:r>
            <a:r>
              <a:rPr lang="en-US" sz="1600" dirty="0" smtClean="0"/>
              <a:t>The indemnification </a:t>
            </a:r>
            <a:r>
              <a:rPr lang="en-US" sz="1600" dirty="0" smtClean="0"/>
              <a:t>obligation is limited to indemnifying </a:t>
            </a:r>
            <a:r>
              <a:rPr lang="en-US" sz="1600" dirty="0" err="1" smtClean="0"/>
              <a:t>indemnitee</a:t>
            </a:r>
            <a:r>
              <a:rPr lang="en-US" sz="1600" dirty="0" smtClean="0"/>
              <a:t> for the acts, omissions, or default of: </a:t>
            </a:r>
          </a:p>
          <a:p>
            <a:pPr lvl="1"/>
            <a:r>
              <a:rPr lang="en-US" sz="1600" dirty="0" smtClean="0"/>
              <a:t>(a) The </a:t>
            </a:r>
            <a:r>
              <a:rPr lang="en-US" sz="1600" dirty="0" err="1" smtClean="0"/>
              <a:t>indemnitor</a:t>
            </a:r>
            <a:r>
              <a:rPr lang="en-US" sz="1600" dirty="0" smtClean="0"/>
              <a:t>;  </a:t>
            </a:r>
          </a:p>
          <a:p>
            <a:pPr lvl="1"/>
            <a:r>
              <a:rPr lang="en-US" sz="1600" dirty="0" smtClean="0"/>
              <a:t>(b) The </a:t>
            </a:r>
            <a:r>
              <a:rPr lang="en-US" sz="1600" dirty="0" err="1" smtClean="0"/>
              <a:t>indemnitor’s</a:t>
            </a:r>
            <a:r>
              <a:rPr lang="en-US" sz="1600" dirty="0" smtClean="0"/>
              <a:t> contractors, subcontractors, sub-subcontractors, </a:t>
            </a:r>
            <a:r>
              <a:rPr lang="en-US" sz="1600" dirty="0" err="1" smtClean="0"/>
              <a:t>materialmean</a:t>
            </a:r>
            <a:r>
              <a:rPr lang="en-US" sz="1600" dirty="0" smtClean="0"/>
              <a:t>, or agents of any tier or their respective employees; or </a:t>
            </a:r>
          </a:p>
          <a:p>
            <a:pPr lvl="1"/>
            <a:r>
              <a:rPr lang="en-US" sz="1600" dirty="0" smtClean="0"/>
              <a:t>(c) The </a:t>
            </a:r>
            <a:r>
              <a:rPr lang="en-US" sz="1600" dirty="0" err="1" smtClean="0"/>
              <a:t>indemnitee</a:t>
            </a:r>
            <a:r>
              <a:rPr lang="en-US" sz="1600" dirty="0" smtClean="0"/>
              <a:t> or its officers, directors, agents, or employees. </a:t>
            </a:r>
          </a:p>
          <a:p>
            <a:r>
              <a:rPr lang="en-US" sz="1600" dirty="0" smtClean="0"/>
              <a:t>(4) </a:t>
            </a:r>
            <a:r>
              <a:rPr lang="en-US" sz="1600" dirty="0" smtClean="0"/>
              <a:t>The indemnification </a:t>
            </a:r>
            <a:r>
              <a:rPr lang="en-US" sz="1600" dirty="0" smtClean="0"/>
              <a:t>obligations do not encompass gross negligence, or willful, wanton or intentional misconduct of </a:t>
            </a:r>
            <a:r>
              <a:rPr lang="en-US" sz="1600" dirty="0" err="1" smtClean="0"/>
              <a:t>indemnitee</a:t>
            </a:r>
            <a:r>
              <a:rPr lang="en-US" sz="1600" dirty="0" smtClean="0"/>
              <a:t> or its officers, directors, agents or employees, or for statutory violation or punitive damages except and to the extent the statutory violation or punitive damages are caused or result from the acts or omissions of the </a:t>
            </a:r>
            <a:r>
              <a:rPr lang="en-US" sz="1600" dirty="0" err="1" smtClean="0"/>
              <a:t>indemnitor</a:t>
            </a:r>
            <a:r>
              <a:rPr lang="en-US" sz="1600" dirty="0" smtClean="0"/>
              <a:t>.  </a:t>
            </a:r>
            <a:endParaRPr lang="en-US" sz="1600"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z="4000" dirty="0" smtClean="0"/>
              <a:t>State “To the Fullest Extent Permitted By Law”</a:t>
            </a:r>
            <a:endParaRPr lang="en-US" sz="4000" dirty="0"/>
          </a:p>
        </p:txBody>
      </p:sp>
      <p:sp>
        <p:nvSpPr>
          <p:cNvPr id="13" name="Content Placeholder 7"/>
          <p:cNvSpPr>
            <a:spLocks noGrp="1"/>
          </p:cNvSpPr>
          <p:nvPr>
            <p:ph idx="1"/>
          </p:nvPr>
        </p:nvSpPr>
        <p:spPr>
          <a:xfrm>
            <a:off x="457200" y="1828800"/>
            <a:ext cx="8229600" cy="4495800"/>
          </a:xfrm>
        </p:spPr>
        <p:txBody>
          <a:bodyPr/>
          <a:lstStyle/>
          <a:p>
            <a:r>
              <a:rPr lang="en-US" sz="2600" u="sng" dirty="0" smtClean="0"/>
              <a:t>Brooks v. </a:t>
            </a:r>
            <a:r>
              <a:rPr lang="en-US" sz="2600" u="sng" dirty="0" err="1" smtClean="0"/>
              <a:t>Judlau</a:t>
            </a:r>
            <a:r>
              <a:rPr lang="en-US" sz="2600" u="sng" dirty="0" smtClean="0"/>
              <a:t> Contracting, Inc.</a:t>
            </a:r>
            <a:r>
              <a:rPr lang="en-US" sz="2600" dirty="0" smtClean="0"/>
              <a:t>, 898 N.E. 2d 549 (N.Y. 2008) (holding that clause providing for indemnification “to the fullest extent permitted by law” is intended to limit indemnification obligation to be in compliance with anti-indemnity law). </a:t>
            </a:r>
          </a:p>
          <a:p>
            <a:r>
              <a:rPr lang="en-US" sz="2600" u="sng" dirty="0" err="1" smtClean="0"/>
              <a:t>Ostuni</a:t>
            </a:r>
            <a:r>
              <a:rPr lang="en-US" sz="2600" u="sng" dirty="0" smtClean="0"/>
              <a:t> v. Town of Inlet</a:t>
            </a:r>
            <a:r>
              <a:rPr lang="en-US" sz="2600" dirty="0" smtClean="0"/>
              <a:t>, 881 </a:t>
            </a:r>
            <a:r>
              <a:rPr lang="en-US" sz="2600" dirty="0" err="1" smtClean="0"/>
              <a:t>N.Y.S.</a:t>
            </a:r>
            <a:r>
              <a:rPr lang="en-US" sz="2600" dirty="0" smtClean="0"/>
              <a:t> 2d 678 (N.Y. App. Div. 2009) (holding that language “to the fullest extent permitted by law” operates to insulate indemnification clause from anti-indemnity law).</a:t>
            </a:r>
            <a:endParaRPr lang="en-US" sz="2600" u="sng" dirty="0"/>
          </a:p>
        </p:txBody>
      </p:sp>
      <p:sp>
        <p:nvSpPr>
          <p:cNvPr id="14" name="Slide Number Placeholder 13"/>
          <p:cNvSpPr>
            <a:spLocks noGrp="1"/>
          </p:cNvSpPr>
          <p:nvPr>
            <p:ph type="sldNum" sz="quarter" idx="12"/>
          </p:nvPr>
        </p:nvSpPr>
        <p:spPr/>
        <p:txBody>
          <a:bodyPr/>
          <a:lstStyle/>
          <a:p>
            <a:fld id="{E43ABA88-DBC8-49B9-984D-2BF450060B4D}"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Include Separate Duty to Defend</a:t>
            </a:r>
            <a:endParaRPr lang="en-US" sz="4000" dirty="0"/>
          </a:p>
        </p:txBody>
      </p:sp>
      <p:sp>
        <p:nvSpPr>
          <p:cNvPr id="7" name="Content Placeholder 7"/>
          <p:cNvSpPr>
            <a:spLocks noGrp="1"/>
          </p:cNvSpPr>
          <p:nvPr>
            <p:ph idx="1"/>
          </p:nvPr>
        </p:nvSpPr>
        <p:spPr>
          <a:xfrm>
            <a:off x="457200" y="1828800"/>
            <a:ext cx="8229600" cy="4267200"/>
          </a:xfrm>
        </p:spPr>
        <p:txBody>
          <a:bodyPr/>
          <a:lstStyle/>
          <a:p>
            <a:r>
              <a:rPr lang="en-US" u="sng" dirty="0" smtClean="0"/>
              <a:t>Cone </a:t>
            </a:r>
            <a:r>
              <a:rPr lang="en-US" u="sng" dirty="0" smtClean="0"/>
              <a:t>Bros. Contracting Co. v. Ashland-Warren, Inc.</a:t>
            </a:r>
            <a:r>
              <a:rPr lang="en-US" dirty="0" smtClean="0"/>
              <a:t>, 458 So. 2d 851, 855-56 (Fla. 2d </a:t>
            </a:r>
            <a:r>
              <a:rPr lang="en-US" dirty="0" err="1" smtClean="0"/>
              <a:t>DCA</a:t>
            </a:r>
            <a:r>
              <a:rPr lang="en-US" dirty="0" smtClean="0"/>
              <a:t> 1984) </a:t>
            </a:r>
            <a:r>
              <a:rPr lang="en-US" dirty="0" smtClean="0"/>
              <a:t>– Florida Statute Section 725.06 </a:t>
            </a:r>
            <a:r>
              <a:rPr lang="en-US" dirty="0" smtClean="0"/>
              <a:t>does not invalidate any contractual provision other than an indemnity </a:t>
            </a:r>
            <a:r>
              <a:rPr lang="en-US" dirty="0" smtClean="0"/>
              <a:t>provision. </a:t>
            </a:r>
            <a:endParaRPr lang="en-US" dirty="0" smtClean="0"/>
          </a:p>
          <a:p>
            <a:endParaRPr lang="en-US" sz="2800" dirty="0" smtClean="0"/>
          </a:p>
          <a:p>
            <a:endParaRPr lang="en-US" sz="2800" u="sng"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Include a Separate Duty to Defend</a:t>
            </a:r>
            <a:endParaRPr lang="en-US" sz="4000" dirty="0"/>
          </a:p>
        </p:txBody>
      </p:sp>
      <p:sp>
        <p:nvSpPr>
          <p:cNvPr id="3" name="Content Placeholder 2"/>
          <p:cNvSpPr>
            <a:spLocks noGrp="1"/>
          </p:cNvSpPr>
          <p:nvPr>
            <p:ph idx="1"/>
          </p:nvPr>
        </p:nvSpPr>
        <p:spPr/>
        <p:txBody>
          <a:bodyPr/>
          <a:lstStyle/>
          <a:p>
            <a:r>
              <a:rPr lang="en-US" sz="2400" dirty="0" smtClean="0"/>
              <a:t>Therefore, in </a:t>
            </a:r>
            <a:r>
              <a:rPr lang="en-US" sz="2400" dirty="0" smtClean="0"/>
              <a:t>a separate paragraph discuss the  duty to defend and provide that the duty to defend is in addition to subcontractor’s duty to indemnify.  </a:t>
            </a:r>
            <a:endParaRPr lang="en-US" sz="2400" dirty="0" smtClean="0"/>
          </a:p>
          <a:p>
            <a:r>
              <a:rPr lang="en-US" sz="2400" dirty="0" smtClean="0"/>
              <a:t>Do not include duty to defend and duty to indemnify in same paragraph.  </a:t>
            </a:r>
            <a:r>
              <a:rPr lang="en-US" sz="2400" u="sng" dirty="0" smtClean="0"/>
              <a:t>See</a:t>
            </a:r>
            <a:r>
              <a:rPr lang="en-US" sz="2400" dirty="0" smtClean="0"/>
              <a:t> </a:t>
            </a:r>
            <a:r>
              <a:rPr lang="en-US" sz="2400" u="sng" dirty="0" smtClean="0"/>
              <a:t>Barton-</a:t>
            </a:r>
            <a:r>
              <a:rPr lang="en-US" sz="2400" u="sng" dirty="0" err="1" smtClean="0"/>
              <a:t>Malow</a:t>
            </a:r>
            <a:r>
              <a:rPr lang="en-US" sz="2400" u="sng" dirty="0" smtClean="0"/>
              <a:t> Company v. </a:t>
            </a:r>
            <a:r>
              <a:rPr lang="en-US" sz="2400" u="sng" dirty="0" err="1" smtClean="0"/>
              <a:t>Grunau</a:t>
            </a:r>
            <a:r>
              <a:rPr lang="en-US" sz="2400" u="sng" dirty="0" smtClean="0"/>
              <a:t> Company</a:t>
            </a:r>
            <a:r>
              <a:rPr lang="en-US" sz="2400" dirty="0" smtClean="0"/>
              <a:t>, 835 So. 2d 1164 (Fla. 2d </a:t>
            </a:r>
            <a:r>
              <a:rPr lang="en-US" sz="2400" dirty="0" err="1" smtClean="0"/>
              <a:t>DCA</a:t>
            </a:r>
            <a:r>
              <a:rPr lang="en-US" sz="2400" dirty="0" smtClean="0"/>
              <a:t> 2003) (subcontractors had no contractual duty to defend general contractor where contractual duty to defend was not severable from contractual duty to indemnify, which had been found invalid under Florida Statute section 725.06).     </a:t>
            </a:r>
            <a:r>
              <a:rPr lang="en-US" sz="2400" dirty="0" smtClean="0">
                <a:solidFill>
                  <a:srgbClr val="FF0000"/>
                </a:solidFill>
              </a:rPr>
              <a:t> </a:t>
            </a:r>
            <a:endParaRPr lang="en-US" sz="2400" dirty="0" smtClean="0">
              <a:solidFill>
                <a:srgbClr val="FF0000"/>
              </a:solidFill>
            </a:endParaRPr>
          </a:p>
          <a:p>
            <a:endParaRPr lang="en-US" dirty="0"/>
          </a:p>
        </p:txBody>
      </p:sp>
      <p:sp>
        <p:nvSpPr>
          <p:cNvPr id="4" name="Slide Number Placeholder 3"/>
          <p:cNvSpPr>
            <a:spLocks noGrp="1"/>
          </p:cNvSpPr>
          <p:nvPr>
            <p:ph type="sldNum" sz="quarter" idx="12"/>
          </p:nvPr>
        </p:nvSpPr>
        <p:spPr/>
        <p:txBody>
          <a:bodyPr/>
          <a:lstStyle/>
          <a:p>
            <a:fld id="{E43ABA88-DBC8-49B9-984D-2BF450060B4D}"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Public Construction Projects</a:t>
            </a:r>
            <a:br>
              <a:rPr lang="en-US" sz="3600" dirty="0" smtClean="0"/>
            </a:br>
            <a:r>
              <a:rPr lang="en-US" sz="3600" dirty="0" smtClean="0"/>
              <a:t>725.06</a:t>
            </a:r>
            <a:endParaRPr lang="en-US" sz="3600" dirty="0"/>
          </a:p>
        </p:txBody>
      </p:sp>
      <p:sp>
        <p:nvSpPr>
          <p:cNvPr id="7" name="Content Placeholder 7"/>
          <p:cNvSpPr>
            <a:spLocks noGrp="1"/>
          </p:cNvSpPr>
          <p:nvPr>
            <p:ph idx="1"/>
          </p:nvPr>
        </p:nvSpPr>
        <p:spPr>
          <a:xfrm>
            <a:off x="457200" y="1828800"/>
            <a:ext cx="8229600" cy="4267200"/>
          </a:xfrm>
        </p:spPr>
        <p:txBody>
          <a:bodyPr/>
          <a:lstStyle/>
          <a:p>
            <a:r>
              <a:rPr lang="en-US" dirty="0" smtClean="0"/>
              <a:t>Indemnification is permitted only to the extent caused by the negligence, recklessness, or intentional misconduct of the indemnifying party and persons employed or utilized by the indemnifying party in the performance of the construction contract. </a:t>
            </a:r>
            <a:endParaRPr lang="en-US"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lstStyle/>
          <a:p>
            <a:pPr algn="ctr"/>
            <a:r>
              <a:rPr lang="en-US" sz="3600" dirty="0" smtClean="0"/>
              <a:t>Public Construction Projects</a:t>
            </a:r>
            <a:br>
              <a:rPr lang="en-US" sz="3600" dirty="0" smtClean="0"/>
            </a:br>
            <a:r>
              <a:rPr lang="en-US" sz="3600" dirty="0" smtClean="0"/>
              <a:t>725.08</a:t>
            </a:r>
            <a:endParaRPr lang="en-US" sz="3600" dirty="0"/>
          </a:p>
        </p:txBody>
      </p:sp>
      <p:sp>
        <p:nvSpPr>
          <p:cNvPr id="3" name="Content Placeholder 2"/>
          <p:cNvSpPr>
            <a:spLocks noGrp="1"/>
          </p:cNvSpPr>
          <p:nvPr>
            <p:ph idx="1"/>
          </p:nvPr>
        </p:nvSpPr>
        <p:spPr/>
        <p:txBody>
          <a:bodyPr/>
          <a:lstStyle/>
          <a:p>
            <a:r>
              <a:rPr lang="en-US" sz="2000" dirty="0" smtClean="0"/>
              <a:t>(1) If a design professional provides professional services to or for a public agency, the agency may require . . . that the design professional indemnify and hold harmless the agency . . . from liabilities, damages, losses, and costs, including, but not limited to, reasonable attorneys’ fees, to the extent caused by the negligence, recklessness, or intentionally wrongful conduct of the design professional and other persons employed or utilized by the design professional in the performance of said contract. </a:t>
            </a:r>
          </a:p>
          <a:p>
            <a:r>
              <a:rPr lang="en-US" sz="2000" dirty="0" smtClean="0"/>
              <a:t>(2) Except as specifically provided in subsection (1), a professional services contract entered into with a public agency may not require that the design professional </a:t>
            </a:r>
            <a:r>
              <a:rPr lang="en-US" sz="2000" b="1" dirty="0" smtClean="0"/>
              <a:t>defend</a:t>
            </a:r>
            <a:r>
              <a:rPr lang="en-US" sz="2000" dirty="0" smtClean="0"/>
              <a:t>, indemnify, or hold harmless the agency . . . from any liability, damage, loss, claim, action, or proceeding, and any such contract provision shall be void . . .  </a:t>
            </a:r>
            <a:endParaRPr lang="en-US" sz="2000" dirty="0"/>
          </a:p>
        </p:txBody>
      </p:sp>
      <p:sp>
        <p:nvSpPr>
          <p:cNvPr id="4" name="Slide Number Placeholder 3"/>
          <p:cNvSpPr>
            <a:spLocks noGrp="1"/>
          </p:cNvSpPr>
          <p:nvPr>
            <p:ph type="sldNum" sz="quarter" idx="12"/>
          </p:nvPr>
        </p:nvSpPr>
        <p:spPr/>
        <p:txBody>
          <a:bodyPr/>
          <a:lstStyle/>
          <a:p>
            <a:fld id="{E43ABA88-DBC8-49B9-984D-2BF450060B4D}"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Forms of Indemnity </a:t>
            </a:r>
            <a:endParaRPr lang="en-US" dirty="0"/>
          </a:p>
        </p:txBody>
      </p:sp>
      <p:sp>
        <p:nvSpPr>
          <p:cNvPr id="8" name="Title 1"/>
          <p:cNvSpPr txBox="1">
            <a:spLocks/>
          </p:cNvSpPr>
          <p:nvPr/>
        </p:nvSpPr>
        <p:spPr bwMode="auto">
          <a:xfrm>
            <a:off x="533400" y="1905000"/>
            <a:ext cx="7696200" cy="411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0" i="0" u="none" strike="noStrike" kern="0" cap="none" spc="0" normalizeH="0" baseline="0" noProof="0" dirty="0">
              <a:ln>
                <a:noFill/>
              </a:ln>
              <a:solidFill>
                <a:srgbClr val="7C211E"/>
              </a:solidFill>
              <a:effectLst/>
              <a:uLnTx/>
              <a:uFillTx/>
              <a:latin typeface="+mj-lt"/>
              <a:ea typeface="+mj-ea"/>
              <a:cs typeface="+mj-cs"/>
            </a:endParaRPr>
          </a:p>
        </p:txBody>
      </p:sp>
      <p:sp>
        <p:nvSpPr>
          <p:cNvPr id="10" name="Title 1"/>
          <p:cNvSpPr txBox="1">
            <a:spLocks/>
          </p:cNvSpPr>
          <p:nvPr/>
        </p:nvSpPr>
        <p:spPr bwMode="auto">
          <a:xfrm>
            <a:off x="457200" y="2057400"/>
            <a:ext cx="8001000" cy="3581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514350" marR="0" lvl="0" indent="-514350" algn="l" defTabSz="914400" rtl="0" eaLnBrk="1" fontAlgn="base" latinLnBrk="0" hangingPunct="1">
              <a:lnSpc>
                <a:spcPct val="100000"/>
              </a:lnSpc>
              <a:spcBef>
                <a:spcPct val="0"/>
              </a:spcBef>
              <a:spcAft>
                <a:spcPct val="0"/>
              </a:spcAft>
              <a:buClrTx/>
              <a:buSzTx/>
              <a:buFontTx/>
              <a:buAutoNum type="arabicParenBoth"/>
              <a:tabLst/>
              <a:defRPr/>
            </a:pPr>
            <a:r>
              <a:rPr kumimoji="0" lang="en-US" sz="3200" b="0" i="0" u="none" strike="noStrike" kern="0" cap="none" spc="0" normalizeH="0" baseline="0" noProof="0" dirty="0" smtClean="0">
                <a:ln>
                  <a:noFill/>
                </a:ln>
                <a:effectLst/>
                <a:uLnTx/>
                <a:uFillTx/>
                <a:ea typeface="+mj-ea"/>
                <a:cs typeface="+mj-cs"/>
              </a:rPr>
              <a:t>Common</a:t>
            </a:r>
            <a:r>
              <a:rPr kumimoji="0" lang="en-US" sz="3200" b="0" i="0" u="none" strike="noStrike" kern="0" cap="none" spc="0" normalizeH="0" noProof="0" dirty="0" smtClean="0">
                <a:ln>
                  <a:noFill/>
                </a:ln>
                <a:effectLst/>
                <a:uLnTx/>
                <a:uFillTx/>
                <a:ea typeface="+mj-ea"/>
                <a:cs typeface="+mj-cs"/>
              </a:rPr>
              <a:t> </a:t>
            </a:r>
            <a:r>
              <a:rPr kumimoji="0" lang="en-US" sz="3200" b="0" i="0" u="none" strike="noStrike" kern="0" cap="none" spc="0" normalizeH="0" noProof="0" dirty="0" smtClean="0">
                <a:ln>
                  <a:noFill/>
                </a:ln>
                <a:effectLst/>
                <a:uLnTx/>
                <a:uFillTx/>
                <a:ea typeface="+mj-ea"/>
                <a:cs typeface="+mj-cs"/>
              </a:rPr>
              <a:t>Law</a:t>
            </a:r>
            <a:endParaRPr kumimoji="0" lang="en-US" sz="3200" b="0" i="0" u="none" strike="noStrike" kern="0" cap="none" spc="0" normalizeH="0" baseline="0" noProof="0" dirty="0" smtClean="0">
              <a:ln>
                <a:noFill/>
              </a:ln>
              <a:effectLst/>
              <a:uLnTx/>
              <a:uFillTx/>
              <a:ea typeface="+mj-ea"/>
              <a:cs typeface="+mj-cs"/>
            </a:endParaRPr>
          </a:p>
          <a:p>
            <a:pPr marL="514350" marR="0" lvl="0" indent="-514350" algn="l" defTabSz="914400" rtl="0" eaLnBrk="1" fontAlgn="base" latinLnBrk="0" hangingPunct="1">
              <a:lnSpc>
                <a:spcPct val="100000"/>
              </a:lnSpc>
              <a:spcBef>
                <a:spcPct val="0"/>
              </a:spcBef>
              <a:spcAft>
                <a:spcPct val="0"/>
              </a:spcAft>
              <a:buClrTx/>
              <a:buSzTx/>
              <a:tabLst/>
              <a:defRPr/>
            </a:pPr>
            <a:endParaRPr kumimoji="0" lang="en-US" sz="3200" b="0" i="0" u="none" strike="noStrike" kern="0" cap="none" spc="0" normalizeH="0" baseline="0" noProof="0" dirty="0" smtClean="0">
              <a:ln>
                <a:noFill/>
              </a:ln>
              <a:effectLst/>
              <a:uLnTx/>
              <a:uFillTx/>
              <a:ea typeface="+mj-ea"/>
              <a:cs typeface="+mj-cs"/>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US" sz="3200" kern="0" dirty="0" smtClean="0">
                <a:ea typeface="+mj-ea"/>
                <a:cs typeface="+mj-cs"/>
              </a:rPr>
              <a:t>(2) Limited Form</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3200" kern="0" dirty="0" smtClean="0">
              <a:ea typeface="+mj-ea"/>
              <a:cs typeface="+mj-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effectLst/>
                <a:uLnTx/>
                <a:uFillTx/>
                <a:ea typeface="+mj-ea"/>
                <a:cs typeface="+mj-cs"/>
              </a:rPr>
              <a:t>(3) Intermediate</a:t>
            </a:r>
            <a:r>
              <a:rPr kumimoji="0" lang="en-US" sz="3200" b="0" i="0" u="none" strike="noStrike" kern="0" cap="none" spc="0" normalizeH="0" noProof="0" dirty="0" smtClean="0">
                <a:ln>
                  <a:noFill/>
                </a:ln>
                <a:effectLst/>
                <a:uLnTx/>
                <a:uFillTx/>
                <a:ea typeface="+mj-ea"/>
                <a:cs typeface="+mj-cs"/>
              </a:rPr>
              <a:t> Form</a:t>
            </a:r>
            <a:endParaRPr kumimoji="0" lang="en-US" sz="3200" b="0" i="0" u="none" strike="noStrike" kern="0" cap="none" spc="0" normalizeH="0" baseline="0" noProof="0" dirty="0" smtClean="0">
              <a:ln>
                <a:noFill/>
              </a:ln>
              <a:effectLst/>
              <a:uLnTx/>
              <a:uFillTx/>
              <a:ea typeface="+mj-ea"/>
              <a:cs typeface="+mj-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3200" b="0" i="0" u="none" strike="noStrike" kern="0" cap="none" spc="0" normalizeH="0" baseline="0" noProof="0" dirty="0" smtClean="0">
              <a:ln>
                <a:noFill/>
              </a:ln>
              <a:effectLst/>
              <a:uLnTx/>
              <a:uFillTx/>
              <a:ea typeface="+mj-ea"/>
              <a:cs typeface="+mj-cs"/>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US" sz="3200" kern="0" dirty="0" smtClean="0">
                <a:ea typeface="+mj-ea"/>
                <a:cs typeface="+mj-cs"/>
              </a:rPr>
              <a:t>(4) Broad Form</a:t>
            </a:r>
            <a:endParaRPr kumimoji="0" lang="en-US" sz="3200" b="0" i="0" u="none" strike="noStrike" kern="0" cap="none" spc="0" normalizeH="0" baseline="0" noProof="0" dirty="0">
              <a:ln>
                <a:noFill/>
              </a:ln>
              <a:effectLst/>
              <a:uLnTx/>
              <a:uFillTx/>
              <a:ea typeface="+mj-ea"/>
              <a:cs typeface="+mj-cs"/>
            </a:endParaRPr>
          </a:p>
        </p:txBody>
      </p:sp>
      <p:sp>
        <p:nvSpPr>
          <p:cNvPr id="15" name="Slide Number Placeholder 14"/>
          <p:cNvSpPr>
            <a:spLocks noGrp="1"/>
          </p:cNvSpPr>
          <p:nvPr>
            <p:ph type="sldNum" sz="quarter" idx="12"/>
          </p:nvPr>
        </p:nvSpPr>
        <p:spPr/>
        <p:txBody>
          <a:bodyPr/>
          <a:lstStyle/>
          <a:p>
            <a:fld id="{E43ABA88-DBC8-49B9-984D-2BF450060B4D}"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Law Indemnity</a:t>
            </a:r>
            <a:endParaRPr lang="en-US" dirty="0"/>
          </a:p>
        </p:txBody>
      </p:sp>
      <p:sp>
        <p:nvSpPr>
          <p:cNvPr id="6" name="Content Placeholder 5"/>
          <p:cNvSpPr>
            <a:spLocks noGrp="1"/>
          </p:cNvSpPr>
          <p:nvPr>
            <p:ph idx="1"/>
          </p:nvPr>
        </p:nvSpPr>
        <p:spPr>
          <a:xfrm>
            <a:off x="457200" y="1828800"/>
            <a:ext cx="8229600" cy="4343400"/>
          </a:xfrm>
        </p:spPr>
        <p:txBody>
          <a:bodyPr/>
          <a:lstStyle/>
          <a:p>
            <a:endParaRPr lang="en-US" dirty="0" smtClean="0"/>
          </a:p>
          <a:p>
            <a:r>
              <a:rPr lang="en-US" dirty="0" smtClean="0"/>
              <a:t>The Plaintiff is without fault;</a:t>
            </a:r>
          </a:p>
          <a:p>
            <a:r>
              <a:rPr lang="en-US" dirty="0" smtClean="0"/>
              <a:t>The Plaintiff’s liability is vicarious and solely for the wrong of another; </a:t>
            </a:r>
          </a:p>
          <a:p>
            <a:r>
              <a:rPr lang="en-US" dirty="0" smtClean="0"/>
              <a:t>The Defendant is with fault; and </a:t>
            </a:r>
          </a:p>
          <a:p>
            <a:r>
              <a:rPr lang="en-US" dirty="0" smtClean="0"/>
              <a:t>There is a special or sufficient relationship between the Plaintiff and Defendant.</a:t>
            </a:r>
            <a:endParaRPr lang="en-US"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00" dirty="0" smtClean="0"/>
              <a:t>Common Law Indemnity: The Plaintiff’s Liability is Vicarious and Solely for the Wrong of Another</a:t>
            </a:r>
            <a:endParaRPr lang="en-US" sz="2900" dirty="0"/>
          </a:p>
        </p:txBody>
      </p:sp>
      <p:sp>
        <p:nvSpPr>
          <p:cNvPr id="3" name="Content Placeholder 2"/>
          <p:cNvSpPr>
            <a:spLocks noGrp="1"/>
          </p:cNvSpPr>
          <p:nvPr>
            <p:ph idx="1"/>
          </p:nvPr>
        </p:nvSpPr>
        <p:spPr/>
        <p:txBody>
          <a:bodyPr/>
          <a:lstStyle/>
          <a:p>
            <a:r>
              <a:rPr lang="en-US" sz="2800" dirty="0" smtClean="0"/>
              <a:t>In connection with this element, </a:t>
            </a:r>
            <a:r>
              <a:rPr lang="en-US" sz="2800" dirty="0" smtClean="0"/>
              <a:t>some </a:t>
            </a:r>
            <a:r>
              <a:rPr lang="en-US" sz="2800" dirty="0" smtClean="0"/>
              <a:t>courts allow a plaintiff to recover </a:t>
            </a:r>
            <a:r>
              <a:rPr lang="en-US" sz="2800" dirty="0" smtClean="0"/>
              <a:t>even if </a:t>
            </a:r>
            <a:r>
              <a:rPr lang="en-US" sz="2800" dirty="0" smtClean="0"/>
              <a:t>the plaintiff is </a:t>
            </a:r>
            <a:r>
              <a:rPr lang="en-US" sz="2800" dirty="0" smtClean="0"/>
              <a:t>passively </a:t>
            </a:r>
            <a:r>
              <a:rPr lang="en-US" sz="2800" dirty="0" smtClean="0"/>
              <a:t>negligent</a:t>
            </a:r>
            <a:r>
              <a:rPr lang="en-US" sz="2800" dirty="0" smtClean="0"/>
              <a:t>.</a:t>
            </a:r>
          </a:p>
          <a:p>
            <a:r>
              <a:rPr lang="en-US" sz="2800" u="sng" dirty="0" smtClean="0"/>
              <a:t>City of Clearwater v. </a:t>
            </a:r>
            <a:r>
              <a:rPr lang="en-US" sz="2800" u="sng" dirty="0" err="1" smtClean="0"/>
              <a:t>L.M.</a:t>
            </a:r>
            <a:r>
              <a:rPr lang="en-US" sz="2800" u="sng" dirty="0" smtClean="0"/>
              <a:t> Duncan &amp; Sons, Inc.</a:t>
            </a:r>
            <a:r>
              <a:rPr lang="en-US" sz="2800" dirty="0" smtClean="0"/>
              <a:t>, 466 So. 2d 1116, 1118 (Fla. 2d </a:t>
            </a:r>
            <a:r>
              <a:rPr lang="en-US" sz="2800" dirty="0" err="1" smtClean="0"/>
              <a:t>DCA</a:t>
            </a:r>
            <a:r>
              <a:rPr lang="en-US" sz="2800" dirty="0" smtClean="0"/>
              <a:t> 1985) (“There is no right of common law indemnity except where the </a:t>
            </a:r>
            <a:r>
              <a:rPr lang="en-US" sz="2800" dirty="0" err="1" smtClean="0"/>
              <a:t>indemnitee</a:t>
            </a:r>
            <a:r>
              <a:rPr lang="en-US" sz="2800" dirty="0" smtClean="0"/>
              <a:t> is guilty, at most, of passive negligence”).   </a:t>
            </a:r>
            <a:endParaRPr lang="en-US" sz="2800" u="sng" dirty="0" smtClean="0"/>
          </a:p>
        </p:txBody>
      </p:sp>
      <p:sp>
        <p:nvSpPr>
          <p:cNvPr id="12" name="Slide Number Placeholder 11"/>
          <p:cNvSpPr>
            <a:spLocks noGrp="1"/>
          </p:cNvSpPr>
          <p:nvPr>
            <p:ph type="sldNum" sz="quarter" idx="12"/>
          </p:nvPr>
        </p:nvSpPr>
        <p:spPr/>
        <p:txBody>
          <a:bodyPr/>
          <a:lstStyle/>
          <a:p>
            <a:fld id="{E43ABA88-DBC8-49B9-984D-2BF450060B4D}"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Passive Negligence </a:t>
            </a:r>
            <a:endParaRPr lang="en-US" dirty="0"/>
          </a:p>
        </p:txBody>
      </p:sp>
      <p:sp>
        <p:nvSpPr>
          <p:cNvPr id="3" name="Content Placeholder 2"/>
          <p:cNvSpPr>
            <a:spLocks noGrp="1"/>
          </p:cNvSpPr>
          <p:nvPr>
            <p:ph idx="1"/>
          </p:nvPr>
        </p:nvSpPr>
        <p:spPr/>
        <p:txBody>
          <a:bodyPr/>
          <a:lstStyle/>
          <a:p>
            <a:r>
              <a:rPr lang="en-US" sz="2800" u="sng" dirty="0" smtClean="0"/>
              <a:t>In </a:t>
            </a:r>
            <a:r>
              <a:rPr lang="en-US" sz="2800" u="sng" dirty="0" err="1" smtClean="0"/>
              <a:t>Hiway</a:t>
            </a:r>
            <a:r>
              <a:rPr lang="en-US" sz="2800" u="sng" dirty="0" smtClean="0"/>
              <a:t> </a:t>
            </a:r>
            <a:r>
              <a:rPr lang="en-US" sz="2800" u="sng" dirty="0" smtClean="0"/>
              <a:t>20 Terminal, Inc. v. Tri-County </a:t>
            </a:r>
            <a:r>
              <a:rPr lang="en-US" sz="2800" u="sng" dirty="0" err="1" smtClean="0"/>
              <a:t>Agri</a:t>
            </a:r>
            <a:r>
              <a:rPr lang="en-US" sz="2800" u="sng" dirty="0" smtClean="0"/>
              <a:t>-Supply, Inc.</a:t>
            </a:r>
            <a:r>
              <a:rPr lang="en-US" sz="2800" dirty="0" smtClean="0"/>
              <a:t>, 443 N.W. 2d 872 (Neb. 1989), the Nebraska Supreme Court allowed a general contractor to recover against a subcontractor for common law indemnification arising out of a defectively constructed grain storage building when the general contractor’s only negligence was the failure to discover the defect during inspection. </a:t>
            </a:r>
            <a:endParaRPr lang="en-US" sz="2800" u="sng" dirty="0"/>
          </a:p>
        </p:txBody>
      </p:sp>
      <p:sp>
        <p:nvSpPr>
          <p:cNvPr id="8" name="Slide Number Placeholder 7"/>
          <p:cNvSpPr>
            <a:spLocks noGrp="1"/>
          </p:cNvSpPr>
          <p:nvPr>
            <p:ph type="sldNum" sz="quarter" idx="12"/>
          </p:nvPr>
        </p:nvSpPr>
        <p:spPr/>
        <p:txBody>
          <a:bodyPr/>
          <a:lstStyle/>
          <a:p>
            <a:fld id="{E43ABA88-DBC8-49B9-984D-2BF450060B4D}"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371600"/>
          </a:xfrm>
        </p:spPr>
        <p:txBody>
          <a:bodyPr/>
          <a:lstStyle/>
          <a:p>
            <a:r>
              <a:rPr lang="en-US" dirty="0" smtClean="0"/>
              <a:t>Common Law Indemnity: A Special or Sufficient Relationship</a:t>
            </a:r>
            <a:endParaRPr lang="en-US" dirty="0"/>
          </a:p>
        </p:txBody>
      </p:sp>
      <p:sp>
        <p:nvSpPr>
          <p:cNvPr id="12" name="Content Placeholder 5"/>
          <p:cNvSpPr>
            <a:spLocks noGrp="1"/>
          </p:cNvSpPr>
          <p:nvPr>
            <p:ph idx="1"/>
          </p:nvPr>
        </p:nvSpPr>
        <p:spPr>
          <a:xfrm>
            <a:off x="457200" y="2133600"/>
            <a:ext cx="8229600" cy="3352800"/>
          </a:xfrm>
        </p:spPr>
        <p:txBody>
          <a:bodyPr/>
          <a:lstStyle/>
          <a:p>
            <a:r>
              <a:rPr lang="en-US" dirty="0" smtClean="0"/>
              <a:t>Examples of Special or Sufficient Relationships</a:t>
            </a:r>
          </a:p>
          <a:p>
            <a:pPr lvl="1"/>
            <a:r>
              <a:rPr lang="en-US" dirty="0" smtClean="0"/>
              <a:t>Principal and Agent </a:t>
            </a:r>
          </a:p>
          <a:p>
            <a:pPr lvl="1"/>
            <a:r>
              <a:rPr lang="en-US" dirty="0" err="1" smtClean="0"/>
              <a:t>Bailor</a:t>
            </a:r>
            <a:r>
              <a:rPr lang="en-US" dirty="0" smtClean="0"/>
              <a:t> and </a:t>
            </a:r>
            <a:r>
              <a:rPr lang="en-US" dirty="0" err="1" smtClean="0"/>
              <a:t>Bailee</a:t>
            </a:r>
            <a:r>
              <a:rPr lang="en-US" dirty="0" smtClean="0"/>
              <a:t> </a:t>
            </a:r>
          </a:p>
          <a:p>
            <a:pPr lvl="1"/>
            <a:r>
              <a:rPr lang="en-US" dirty="0" err="1" smtClean="0"/>
              <a:t>Lessor</a:t>
            </a:r>
            <a:r>
              <a:rPr lang="en-US" dirty="0" smtClean="0"/>
              <a:t> and Lessee </a:t>
            </a:r>
          </a:p>
          <a:p>
            <a:pPr lvl="1"/>
            <a:r>
              <a:rPr lang="en-US" dirty="0" smtClean="0"/>
              <a:t>Contractor and Subcontractor </a:t>
            </a:r>
          </a:p>
          <a:p>
            <a:pPr>
              <a:buNone/>
            </a:pPr>
            <a:endParaRPr lang="en-US"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371600"/>
          </a:xfrm>
        </p:spPr>
        <p:txBody>
          <a:bodyPr/>
          <a:lstStyle/>
          <a:p>
            <a:r>
              <a:rPr lang="en-US" dirty="0" smtClean="0"/>
              <a:t>Common Law Indemnity: A Special or Sufficient Relationship</a:t>
            </a:r>
            <a:endParaRPr lang="en-US" dirty="0"/>
          </a:p>
        </p:txBody>
      </p:sp>
      <p:sp>
        <p:nvSpPr>
          <p:cNvPr id="8" name="Content Placeholder 5"/>
          <p:cNvSpPr>
            <a:spLocks noGrp="1"/>
          </p:cNvSpPr>
          <p:nvPr>
            <p:ph idx="1"/>
          </p:nvPr>
        </p:nvSpPr>
        <p:spPr>
          <a:xfrm>
            <a:off x="457200" y="2133600"/>
            <a:ext cx="8229600" cy="3048000"/>
          </a:xfrm>
        </p:spPr>
        <p:txBody>
          <a:bodyPr/>
          <a:lstStyle/>
          <a:p>
            <a:r>
              <a:rPr lang="en-US" sz="2800" dirty="0" smtClean="0"/>
              <a:t>Special or Sufficient Relationships Do Not Include Remote </a:t>
            </a:r>
            <a:r>
              <a:rPr lang="en-US" sz="2800" dirty="0" smtClean="0"/>
              <a:t>Contractors</a:t>
            </a:r>
            <a:endParaRPr lang="en-US" sz="2800" dirty="0" smtClean="0"/>
          </a:p>
          <a:p>
            <a:pPr lvl="1"/>
            <a:r>
              <a:rPr lang="en-US" sz="2400" u="sng" dirty="0" smtClean="0"/>
              <a:t>Rock Hill Telephone Company, Inc. v. Globe Communications, Inc.</a:t>
            </a:r>
            <a:r>
              <a:rPr lang="en-US" sz="2400" dirty="0" smtClean="0"/>
              <a:t>, 611 S.E</a:t>
            </a:r>
            <a:r>
              <a:rPr lang="en-US" sz="2400" dirty="0" smtClean="0"/>
              <a:t>. 2d </a:t>
            </a:r>
            <a:r>
              <a:rPr lang="en-US" sz="2400" dirty="0" smtClean="0"/>
              <a:t>235 (S.C. 2005) – Claims for Common Law Indemnification Do Not Extend to Remote or Distant Independent Contactors Working on a Construction Project</a:t>
            </a:r>
            <a:r>
              <a:rPr lang="en-US" sz="2400" dirty="0" smtClean="0"/>
              <a:t>.      </a:t>
            </a:r>
            <a:endParaRPr lang="en-US" sz="2400" dirty="0" smtClean="0"/>
          </a:p>
          <a:p>
            <a:endParaRPr lang="en-US" dirty="0"/>
          </a:p>
        </p:txBody>
      </p:sp>
      <p:sp>
        <p:nvSpPr>
          <p:cNvPr id="13" name="Slide Number Placeholder 12"/>
          <p:cNvSpPr>
            <a:spLocks noGrp="1"/>
          </p:cNvSpPr>
          <p:nvPr>
            <p:ph type="sldNum" sz="quarter" idx="12"/>
          </p:nvPr>
        </p:nvSpPr>
        <p:spPr/>
        <p:txBody>
          <a:bodyPr/>
          <a:lstStyle/>
          <a:p>
            <a:fld id="{E43ABA88-DBC8-49B9-984D-2BF450060B4D}"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33400"/>
            <a:ext cx="8229600" cy="1371600"/>
          </a:xfrm>
        </p:spPr>
        <p:txBody>
          <a:bodyPr/>
          <a:lstStyle/>
          <a:p>
            <a:r>
              <a:rPr lang="en-US" dirty="0" smtClean="0"/>
              <a:t>Limited Form or Narrow Form Indemnity </a:t>
            </a:r>
            <a:endParaRPr lang="en-US" dirty="0"/>
          </a:p>
        </p:txBody>
      </p:sp>
      <p:sp>
        <p:nvSpPr>
          <p:cNvPr id="10" name="Content Placeholder 5"/>
          <p:cNvSpPr>
            <a:spLocks noGrp="1"/>
          </p:cNvSpPr>
          <p:nvPr>
            <p:ph idx="1"/>
          </p:nvPr>
        </p:nvSpPr>
        <p:spPr>
          <a:xfrm>
            <a:off x="457200" y="1981200"/>
            <a:ext cx="8229600" cy="4038600"/>
          </a:xfrm>
        </p:spPr>
        <p:txBody>
          <a:bodyPr/>
          <a:lstStyle/>
          <a:p>
            <a:r>
              <a:rPr lang="en-US" sz="3200" dirty="0" smtClean="0"/>
              <a:t>Indemnification for losses only to the extent of the </a:t>
            </a:r>
            <a:r>
              <a:rPr lang="en-US" sz="3200" dirty="0" err="1" smtClean="0"/>
              <a:t>indemnitor’s</a:t>
            </a:r>
            <a:r>
              <a:rPr lang="en-US" sz="3200" dirty="0" smtClean="0"/>
              <a:t> negligence.</a:t>
            </a:r>
          </a:p>
          <a:p>
            <a:r>
              <a:rPr lang="en-US" sz="3200" dirty="0" smtClean="0"/>
              <a:t>The </a:t>
            </a:r>
            <a:r>
              <a:rPr lang="en-US" sz="3200" dirty="0" err="1" smtClean="0"/>
              <a:t>indemnitee</a:t>
            </a:r>
            <a:r>
              <a:rPr lang="en-US" sz="3200" dirty="0" smtClean="0"/>
              <a:t> must prove the extent of the </a:t>
            </a:r>
            <a:r>
              <a:rPr lang="en-US" sz="3200" dirty="0" err="1" smtClean="0"/>
              <a:t>indemnitor’s</a:t>
            </a:r>
            <a:r>
              <a:rPr lang="en-US" sz="3200" dirty="0" smtClean="0"/>
              <a:t> negligence in order to obtain indemnity.  </a:t>
            </a:r>
          </a:p>
          <a:p>
            <a:endParaRPr lang="en-US" dirty="0"/>
          </a:p>
        </p:txBody>
      </p:sp>
      <p:sp>
        <p:nvSpPr>
          <p:cNvPr id="14" name="Slide Number Placeholder 13"/>
          <p:cNvSpPr>
            <a:spLocks noGrp="1"/>
          </p:cNvSpPr>
          <p:nvPr>
            <p:ph type="sldNum" sz="quarter" idx="12"/>
          </p:nvPr>
        </p:nvSpPr>
        <p:spPr/>
        <p:txBody>
          <a:bodyPr/>
          <a:lstStyle/>
          <a:p>
            <a:fld id="{E43ABA88-DBC8-49B9-984D-2BF450060B4D}"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F-WhitePPTemplate">
  <a:themeElements>
    <a:clrScheme name="Carlton Fields Whit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Carlton Fields White">
      <a:majorFont>
        <a:latin typeface="ITC Stone Sans Std Medium"/>
        <a:ea typeface=""/>
        <a:cs typeface=""/>
      </a:majorFont>
      <a:minorFont>
        <a:latin typeface="Futura St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arlton Fields White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Carlton Fields Whit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Carlton Fields White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Carlton Fields White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Carlton Fields White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Carlton Fields White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Carlton Fields White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Carlton Fields White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Carlton Fields White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2179</TotalTime>
  <Words>2065</Words>
  <Application>Microsoft Office PowerPoint</Application>
  <PresentationFormat>On-screen Show (4:3)</PresentationFormat>
  <Paragraphs>136</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CF-WhitePPTemplate</vt:lpstr>
      <vt:lpstr>INDEMNIFICATION OVERVIEW </vt:lpstr>
      <vt:lpstr>Black’s Law Dictionary Definition of Indemnity </vt:lpstr>
      <vt:lpstr>Forms of Indemnity </vt:lpstr>
      <vt:lpstr>Common Law Indemnity</vt:lpstr>
      <vt:lpstr>Common Law Indemnity: The Plaintiff’s Liability is Vicarious and Solely for the Wrong of Another</vt:lpstr>
      <vt:lpstr>Example of Passive Negligence </vt:lpstr>
      <vt:lpstr>Common Law Indemnity: A Special or Sufficient Relationship</vt:lpstr>
      <vt:lpstr>Common Law Indemnity: A Special or Sufficient Relationship</vt:lpstr>
      <vt:lpstr>Limited Form or Narrow Form Indemnity </vt:lpstr>
      <vt:lpstr>Intermediate Form Indemnity</vt:lpstr>
      <vt:lpstr>Intermediate Form Indemnity</vt:lpstr>
      <vt:lpstr>Broad Form Indemnity </vt:lpstr>
      <vt:lpstr>Broad And Intermediate Form Indemnity Clauses Are Disfavored</vt:lpstr>
      <vt:lpstr>The Judicial Solution</vt:lpstr>
      <vt:lpstr>  The Legislative Solution  (Anti-Indemnity Statutes)</vt:lpstr>
      <vt:lpstr>Anti-Indemnity Statutes (Overview)</vt:lpstr>
      <vt:lpstr>Example of Anti-Indemnity Statute Barring Broad Form Indemnity</vt:lpstr>
      <vt:lpstr>Example of Anti-Indemnity Statute Barring Intermediate Form Indemnity </vt:lpstr>
      <vt:lpstr>Potential Choice of Law Issues </vt:lpstr>
      <vt:lpstr>Florida Statutes § 725.06:</vt:lpstr>
      <vt:lpstr>Florida Statutes § 725.06: Key Language</vt:lpstr>
      <vt:lpstr>Gross Negligence </vt:lpstr>
      <vt:lpstr>Florida Statutes § 725.06: Practice Pointers  </vt:lpstr>
      <vt:lpstr>Draft Indemnification Provision  in Compliance With 726.05</vt:lpstr>
      <vt:lpstr>State “To the Fullest Extent Permitted By Law”</vt:lpstr>
      <vt:lpstr>Include Separate Duty to Defend</vt:lpstr>
      <vt:lpstr>Include a Separate Duty to Defend</vt:lpstr>
      <vt:lpstr>Public Construction Projects 725.06</vt:lpstr>
      <vt:lpstr>Public Construction Projects 725.08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Susan Luis-Jorge</dc:creator>
  <cp:lastModifiedBy>jperk</cp:lastModifiedBy>
  <cp:revision>263</cp:revision>
  <dcterms:created xsi:type="dcterms:W3CDTF">2011-05-06T12:40:01Z</dcterms:created>
  <dcterms:modified xsi:type="dcterms:W3CDTF">2011-10-09T18:25:31Z</dcterms:modified>
</cp:coreProperties>
</file>