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custom-properties" Target="docProps/custom.xml" Id="rId5" /><Relationship Type="http://schemas.openxmlformats.org/officeDocument/2006/relationships/extended-properties" Target="docProps/app.xml" Id="rId4"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2" r:id="rId7"/>
    <p:sldId id="261" r:id="rId8"/>
    <p:sldId id="275" r:id="rId9"/>
    <p:sldId id="263" r:id="rId10"/>
    <p:sldId id="265" r:id="rId11"/>
    <p:sldId id="276" r:id="rId12"/>
    <p:sldId id="277" r:id="rId13"/>
    <p:sldId id="264" r:id="rId14"/>
    <p:sldId id="266" r:id="rId15"/>
    <p:sldId id="267" r:id="rId16"/>
    <p:sldId id="268" r:id="rId17"/>
    <p:sldId id="269" r:id="rId18"/>
    <p:sldId id="270" r:id="rId19"/>
    <p:sldId id="271" r:id="rId20"/>
    <p:sldId id="272" r:id="rId21"/>
    <p:sldId id="274" r:id="rId22"/>
    <p:sldId id="278" r:id="rId23"/>
    <p:sldId id="27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8318" autoAdjust="0"/>
  </p:normalViewPr>
  <p:slideViewPr>
    <p:cSldViewPr snapToGrid="0">
      <p:cViewPr varScale="1">
        <p:scale>
          <a:sx n="42" d="100"/>
          <a:sy n="42" d="100"/>
        </p:scale>
        <p:origin x="72"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63C586-CC8A-4565-83A2-86FB6874C2EA}" type="datetimeFigureOut">
              <a:rPr lang="en-US" smtClean="0"/>
              <a:t>7/6/2024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DBFAE6-FC85-447E-B811-497B0240B199}" type="slidenum">
              <a:rPr lang="en-US" smtClean="0"/>
              <a:t>‹#›</a:t>
            </a:fld>
            <a:endParaRPr lang="en-US"/>
          </a:p>
        </p:txBody>
      </p:sp>
    </p:spTree>
    <p:extLst>
      <p:ext uri="{BB962C8B-B14F-4D97-AF65-F5344CB8AC3E}">
        <p14:creationId xmlns:p14="http://schemas.microsoft.com/office/powerpoint/2010/main" val="365008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Not entitled to fees per k if only win on tort claims</a:t>
            </a:r>
          </a:p>
        </p:txBody>
      </p:sp>
      <p:sp>
        <p:nvSpPr>
          <p:cNvPr id="4" name="Slide Number Placeholder 3"/>
          <p:cNvSpPr>
            <a:spLocks noGrp="1"/>
          </p:cNvSpPr>
          <p:nvPr>
            <p:ph type="sldNum" sz="quarter" idx="5"/>
          </p:nvPr>
        </p:nvSpPr>
        <p:spPr/>
        <p:txBody>
          <a:bodyPr/>
          <a:lstStyle/>
          <a:p>
            <a:fld id="{86DBFAE6-FC85-447E-B811-497B0240B199}" type="slidenum">
              <a:rPr lang="en-US" smtClean="0"/>
              <a:t>3</a:t>
            </a:fld>
            <a:endParaRPr lang="en-US"/>
          </a:p>
        </p:txBody>
      </p:sp>
    </p:spTree>
    <p:extLst>
      <p:ext uri="{BB962C8B-B14F-4D97-AF65-F5344CB8AC3E}">
        <p14:creationId xmlns:p14="http://schemas.microsoft.com/office/powerpoint/2010/main" val="1940922993"/>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-Fraudulent lien- (1) lien has been recorded by D, (2) P is Owner, </a:t>
            </a:r>
            <a:r>
              <a:rPr lang="en-US" dirty="0" err="1"/>
              <a:t>ker</a:t>
            </a:r>
            <a:r>
              <a:rPr lang="en-US" dirty="0"/>
              <a:t>, </a:t>
            </a:r>
            <a:r>
              <a:rPr lang="en-US" dirty="0" err="1"/>
              <a:t>subker</a:t>
            </a:r>
            <a:r>
              <a:rPr lang="en-US" dirty="0"/>
              <a:t>, or sub2 who has been damaged, (3) lienor has willfully included a claim for work not performed or materials not furnished or lien prepared with such </a:t>
            </a:r>
            <a:r>
              <a:rPr lang="en-US" dirty="0" err="1"/>
              <a:t>willfull</a:t>
            </a:r>
            <a:r>
              <a:rPr lang="en-US" dirty="0"/>
              <a:t> and gross negligence as to amount to a </a:t>
            </a:r>
            <a:r>
              <a:rPr lang="en-US" dirty="0" err="1"/>
              <a:t>willfull</a:t>
            </a:r>
            <a:r>
              <a:rPr lang="en-US" dirty="0"/>
              <a:t> </a:t>
            </a:r>
            <a:r>
              <a:rPr lang="en-US" dirty="0" err="1"/>
              <a:t>exagerations</a:t>
            </a:r>
            <a:r>
              <a:rPr lang="en-US" dirty="0"/>
              <a:t>.  Not a simple error or </a:t>
            </a:r>
            <a:r>
              <a:rPr lang="en-US" dirty="0" err="1"/>
              <a:t>disputd</a:t>
            </a:r>
            <a:r>
              <a:rPr lang="en-US" dirty="0"/>
              <a:t> item.  Required intent or gross negligence.</a:t>
            </a:r>
          </a:p>
          <a:p>
            <a:endParaRPr lang="en-US" dirty="0"/>
          </a:p>
        </p:txBody>
      </p:sp>
      <p:sp>
        <p:nvSpPr>
          <p:cNvPr id="4" name="Slide Number Placeholder 3"/>
          <p:cNvSpPr>
            <a:spLocks noGrp="1"/>
          </p:cNvSpPr>
          <p:nvPr>
            <p:ph type="sldNum" sz="quarter" idx="5"/>
          </p:nvPr>
        </p:nvSpPr>
        <p:spPr/>
        <p:txBody>
          <a:bodyPr/>
          <a:lstStyle/>
          <a:p>
            <a:fld id="{86DBFAE6-FC85-447E-B811-497B0240B199}" type="slidenum">
              <a:rPr lang="en-US" smtClean="0"/>
              <a:t>4</a:t>
            </a:fld>
            <a:endParaRPr lang="en-US"/>
          </a:p>
        </p:txBody>
      </p:sp>
    </p:spTree>
    <p:extLst>
      <p:ext uri="{BB962C8B-B14F-4D97-AF65-F5344CB8AC3E}">
        <p14:creationId xmlns:p14="http://schemas.microsoft.com/office/powerpoint/2010/main" val="1564775190"/>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TimesNewRomanPSMT"/>
              </a:rPr>
              <a:t>This Court also finds that the “notice exception” has not been satisfied. The record</a:t>
            </a:r>
          </a:p>
          <a:p>
            <a:pPr algn="l"/>
            <a:r>
              <a:rPr lang="en-US" sz="1800" b="0" i="0" u="none" strike="noStrike" baseline="0" dirty="0">
                <a:latin typeface="TimesNewRomanPSMT"/>
              </a:rPr>
              <a:t>contains no evidence that Lacerte waived its objection to a request for attorney’s fees. For this</a:t>
            </a:r>
          </a:p>
          <a:p>
            <a:pPr algn="l"/>
            <a:r>
              <a:rPr lang="en-US" sz="1800" b="0" i="0" u="none" strike="noStrike" baseline="0" dirty="0">
                <a:latin typeface="TimesNewRomanPSMT"/>
              </a:rPr>
              <a:t>reason, the instant case is distinguishable from </a:t>
            </a:r>
            <a:r>
              <a:rPr lang="en-US" sz="1800" b="0" i="1" u="none" strike="noStrike" baseline="0" dirty="0">
                <a:latin typeface="TimesNewRomanPS-ItalicMT"/>
              </a:rPr>
              <a:t>Nathanson, </a:t>
            </a:r>
            <a:r>
              <a:rPr lang="en-US" sz="1800" b="0" i="0" u="none" strike="noStrike" baseline="0" dirty="0">
                <a:latin typeface="TimesNewRomanPSMT"/>
              </a:rPr>
              <a:t>where the Fourth District Court of</a:t>
            </a:r>
          </a:p>
          <a:p>
            <a:pPr algn="l"/>
            <a:r>
              <a:rPr lang="en-US" sz="1800" b="0" i="0" u="none" strike="noStrike" baseline="0" dirty="0">
                <a:latin typeface="TimesNewRomanPSMT"/>
              </a:rPr>
              <a:t>Appeal held that the appellee was on notice because the appellant “made multiple requests for</a:t>
            </a:r>
          </a:p>
          <a:p>
            <a:pPr algn="l"/>
            <a:r>
              <a:rPr lang="en-US" sz="1800" b="0" i="0" u="none" strike="noStrike" baseline="0" dirty="0">
                <a:latin typeface="TimesNewRomanPSMT"/>
              </a:rPr>
              <a:t>attorneys’ fees in multiple filings” and the appellee “spent substantial efforts conducting</a:t>
            </a:r>
          </a:p>
          <a:p>
            <a:pPr algn="l"/>
            <a:r>
              <a:rPr lang="en-US" sz="1800" b="0" i="0" u="none" strike="noStrike" baseline="0" dirty="0">
                <a:latin typeface="TimesNewRomanPSMT"/>
              </a:rPr>
              <a:t>discovery related to appellant’s attorneys’ fees.” 169 So. 3d at 261. Moreover, the Third District</a:t>
            </a:r>
          </a:p>
          <a:p>
            <a:pPr algn="l"/>
            <a:r>
              <a:rPr lang="en-US" sz="1800" b="0" i="0" u="none" strike="noStrike" baseline="0" dirty="0">
                <a:latin typeface="TimesNewRomanPSMT"/>
              </a:rPr>
              <a:t>Court of Appeal has held that a request for attorney’s fees which is made for the first time in a</a:t>
            </a:r>
          </a:p>
          <a:p>
            <a:pPr algn="l"/>
            <a:r>
              <a:rPr lang="en-US" sz="1800" b="0" i="0" u="none" strike="noStrike" baseline="0" dirty="0">
                <a:latin typeface="TimesNewRomanPSMT"/>
              </a:rPr>
              <a:t>motion for summary judgment is not sufficient to satisfy the notice exception. </a:t>
            </a:r>
            <a:r>
              <a:rPr lang="en-US" sz="1800" b="0" i="1" u="none" strike="noStrike" baseline="0" dirty="0">
                <a:latin typeface="TimesNewRomanPS-ItalicMT"/>
              </a:rPr>
              <a:t>See American</a:t>
            </a:r>
          </a:p>
          <a:p>
            <a:pPr algn="l"/>
            <a:r>
              <a:rPr lang="de-DE" sz="1800" b="0" i="1" u="none" strike="noStrike" baseline="0" dirty="0">
                <a:latin typeface="TimesNewRomanPS-ItalicMT"/>
              </a:rPr>
              <a:t>Exp. Bank Intern, </a:t>
            </a:r>
            <a:r>
              <a:rPr lang="de-DE" sz="1800" b="0" i="0" u="none" strike="noStrike" baseline="0" dirty="0">
                <a:latin typeface="TimesNewRomanPSMT"/>
              </a:rPr>
              <a:t>v. </a:t>
            </a:r>
            <a:r>
              <a:rPr lang="de-DE" sz="1800" b="0" i="1" u="none" strike="noStrike" baseline="0" dirty="0">
                <a:latin typeface="TimesNewRomanPS-ItalicMT"/>
              </a:rPr>
              <a:t>Iverpan, S.A., </a:t>
            </a:r>
            <a:r>
              <a:rPr lang="de-DE" sz="1800" b="0" i="0" u="none" strike="noStrike" baseline="0" dirty="0">
                <a:latin typeface="TimesNewRomanPSMT"/>
              </a:rPr>
              <a:t>972 So. 2d 269, 270 (Fla. 3d DCA 2008) (</a:t>
            </a:r>
            <a:endParaRPr lang="en-US" dirty="0"/>
          </a:p>
        </p:txBody>
      </p:sp>
      <p:sp>
        <p:nvSpPr>
          <p:cNvPr id="4" name="Slide Number Placeholder 3"/>
          <p:cNvSpPr>
            <a:spLocks noGrp="1"/>
          </p:cNvSpPr>
          <p:nvPr>
            <p:ph type="sldNum" sz="quarter" idx="5"/>
          </p:nvPr>
        </p:nvSpPr>
        <p:spPr/>
        <p:txBody>
          <a:bodyPr/>
          <a:lstStyle/>
          <a:p>
            <a:fld id="{86DBFAE6-FC85-447E-B811-497B0240B199}" type="slidenum">
              <a:rPr lang="en-US" smtClean="0"/>
              <a:t>5</a:t>
            </a:fld>
            <a:endParaRPr lang="en-US"/>
          </a:p>
        </p:txBody>
      </p:sp>
    </p:spTree>
    <p:extLst>
      <p:ext uri="{BB962C8B-B14F-4D97-AF65-F5344CB8AC3E}">
        <p14:creationId xmlns:p14="http://schemas.microsoft.com/office/powerpoint/2010/main" val="1920374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4E098-25A9-570F-47EF-51955CD1EE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8BF5FC-520A-A6A0-4BBA-342DCD0CAE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6FA7C6-6217-A582-602C-462848665C1C}"/>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5" name="Footer Placeholder 4">
            <a:extLst>
              <a:ext uri="{FF2B5EF4-FFF2-40B4-BE49-F238E27FC236}">
                <a16:creationId xmlns:a16="http://schemas.microsoft.com/office/drawing/2014/main" id="{4D053FF0-0583-B181-748D-D5A74DE10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9DB300-9AA4-C382-A6D8-4F581E0A8EED}"/>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1707582498"/>
      </p:ext>
    </p:extLst>
  </p:cSld>
  <p:clrMapOvr>
    <a:masterClrMapping/>
  </p:clrMapOvr>
</p:sldLayout>
</file>

<file path=ppt/slideLayouts/slideLayout1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398BD-60E5-A262-0D7F-CB896F22CC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55B447-76E3-7EDA-1B96-331BC64EFF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C9EC4-160A-6D77-C428-29F8D54EE737}"/>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5" name="Footer Placeholder 4">
            <a:extLst>
              <a:ext uri="{FF2B5EF4-FFF2-40B4-BE49-F238E27FC236}">
                <a16:creationId xmlns:a16="http://schemas.microsoft.com/office/drawing/2014/main" id="{67A5B3AE-BE69-54FF-2B92-72A541FE15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44EE00-C24E-2A04-6367-D61AE1C3E373}"/>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301199582"/>
      </p:ext>
    </p:extLst>
  </p:cSld>
  <p:clrMapOvr>
    <a:masterClrMapping/>
  </p:clrMapOvr>
</p:sldLayout>
</file>

<file path=ppt/slideLayouts/slideLayout1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EDD132-9932-BE7C-551D-E9657F5519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F18963-D3B3-B57C-567F-BCF1860A57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B87043-EF85-4A42-DEDE-1B0CC03513B3}"/>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5" name="Footer Placeholder 4">
            <a:extLst>
              <a:ext uri="{FF2B5EF4-FFF2-40B4-BE49-F238E27FC236}">
                <a16:creationId xmlns:a16="http://schemas.microsoft.com/office/drawing/2014/main" id="{3AC4BC17-40A5-048A-C722-A74BA1FDE6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4D55C-F8C8-8B58-B33E-2BA4B34E6DE6}"/>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1255998560"/>
      </p:ext>
    </p:extLst>
  </p:cSld>
  <p:clrMapOvr>
    <a:masterClrMapping/>
  </p:clrMapOvr>
</p:sldLayout>
</file>

<file path=ppt/slideLayouts/slideLayout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F6A11-E18B-2040-EDE7-32B2F50D70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9F8157-925A-7EC1-93D5-396A84C0F3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933220-93B6-C5B9-B1F2-69970E990747}"/>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5" name="Footer Placeholder 4">
            <a:extLst>
              <a:ext uri="{FF2B5EF4-FFF2-40B4-BE49-F238E27FC236}">
                <a16:creationId xmlns:a16="http://schemas.microsoft.com/office/drawing/2014/main" id="{ECD83061-BF7D-A2EC-FA74-2C025E4BB8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5AABDD-DEC1-5142-110F-13C33DEE043E}"/>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4283450784"/>
      </p:ext>
    </p:extLst>
  </p:cSld>
  <p:clrMapOvr>
    <a:masterClrMapping/>
  </p:clrMapOvr>
</p:sldLayout>
</file>

<file path=ppt/slideLayouts/slideLayout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1A789-AF5B-F94B-9940-ACB4D22FC5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B0320D-8E54-0EC1-59DC-0BE75C7B1E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89682C-646A-0534-7E9F-098350EC5BC6}"/>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5" name="Footer Placeholder 4">
            <a:extLst>
              <a:ext uri="{FF2B5EF4-FFF2-40B4-BE49-F238E27FC236}">
                <a16:creationId xmlns:a16="http://schemas.microsoft.com/office/drawing/2014/main" id="{BF778534-B7E9-90E8-AD20-6660F31755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6E8418-155C-312A-20E5-561757849354}"/>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3929844925"/>
      </p:ext>
    </p:extLst>
  </p:cSld>
  <p:clrMapOvr>
    <a:masterClrMapping/>
  </p:clrMapOvr>
</p:sldLayout>
</file>

<file path=ppt/slideLayouts/slideLayout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2216D-1BD6-C862-8BFB-81779C37A7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956FCC-CC72-EB8A-780B-0BE7550A6A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30ACAB-3076-DD48-EA40-CB136907B9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46428C-B3C5-F284-AC1B-639104169E40}"/>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6" name="Footer Placeholder 5">
            <a:extLst>
              <a:ext uri="{FF2B5EF4-FFF2-40B4-BE49-F238E27FC236}">
                <a16:creationId xmlns:a16="http://schemas.microsoft.com/office/drawing/2014/main" id="{A7116DD4-5AFE-BD5D-C84A-7BAC17AFD0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CA219B-4539-EFD8-4817-0860E2342617}"/>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949041876"/>
      </p:ext>
    </p:extLst>
  </p:cSld>
  <p:clrMapOvr>
    <a:masterClrMapping/>
  </p:clrMapOvr>
</p:sldLayout>
</file>

<file path=ppt/slideLayouts/slideLayout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E188-743D-20B1-FD45-E37E6F85F6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BDE6B3-A4D2-AA01-A67F-217B2DD1A2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8F8A82-E7AD-825C-B1D2-68D55D00F8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3D7657-747C-F6CF-2F20-B5C5E27A44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0F5658-1576-CED4-37BC-FB22E3B333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2C8245-41EA-08B0-A5CE-469AFCE8261C}"/>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8" name="Footer Placeholder 7">
            <a:extLst>
              <a:ext uri="{FF2B5EF4-FFF2-40B4-BE49-F238E27FC236}">
                <a16:creationId xmlns:a16="http://schemas.microsoft.com/office/drawing/2014/main" id="{03DF2EC3-C420-6A01-9C0D-F4C3BA0C7B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C99DF0-9601-A0D3-B4E4-15D424287117}"/>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984942763"/>
      </p:ext>
    </p:extLst>
  </p:cSld>
  <p:clrMapOvr>
    <a:masterClrMapping/>
  </p:clrMapOvr>
</p:sldLayout>
</file>

<file path=ppt/slideLayouts/slideLayout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8582D-753A-73D4-30B1-FFEF0FC475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279A38-09F7-0A2F-D063-B40373D5A70D}"/>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4" name="Footer Placeholder 3">
            <a:extLst>
              <a:ext uri="{FF2B5EF4-FFF2-40B4-BE49-F238E27FC236}">
                <a16:creationId xmlns:a16="http://schemas.microsoft.com/office/drawing/2014/main" id="{E5336356-C563-8BBB-1FCD-B8B13B2F9C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8DB751-C14F-F627-A905-DE4B5E5A2813}"/>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1921203906"/>
      </p:ext>
    </p:extLst>
  </p:cSld>
  <p:clrMapOvr>
    <a:masterClrMapping/>
  </p:clrMapOvr>
</p:sldLayout>
</file>

<file path=ppt/slideLayouts/slideLayout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9E28E2-A6EC-B350-B347-B9F2AAA33B11}"/>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3" name="Footer Placeholder 2">
            <a:extLst>
              <a:ext uri="{FF2B5EF4-FFF2-40B4-BE49-F238E27FC236}">
                <a16:creationId xmlns:a16="http://schemas.microsoft.com/office/drawing/2014/main" id="{B67DD7E1-111B-60DF-2D3A-47C3C8FFC6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972FEB-2E0C-E128-841E-D34B0F236CF2}"/>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4247094238"/>
      </p:ext>
    </p:extLst>
  </p:cSld>
  <p:clrMapOvr>
    <a:masterClrMapping/>
  </p:clrMapOvr>
</p:sldLayout>
</file>

<file path=ppt/slideLayouts/slideLayout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E9477-02BB-1F15-2523-0E99305C02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EE5152-1F08-8B68-53AB-589B056E64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11E8FD-F991-8D6D-5202-C7C01E7DEE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35FFEE-1F26-E0B8-54AB-42D54ABE35C7}"/>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6" name="Footer Placeholder 5">
            <a:extLst>
              <a:ext uri="{FF2B5EF4-FFF2-40B4-BE49-F238E27FC236}">
                <a16:creationId xmlns:a16="http://schemas.microsoft.com/office/drawing/2014/main" id="{45F91964-1AEF-509F-B64F-EA04D22BEB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D47498-DB6F-2942-0E26-E441254C34FD}"/>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2059319020"/>
      </p:ext>
    </p:extLst>
  </p:cSld>
  <p:clrMapOvr>
    <a:masterClrMapping/>
  </p:clrMapOvr>
</p:sldLayout>
</file>

<file path=ppt/slideLayouts/slideLayout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F16BC-B5F4-2A8B-789D-85DD760B45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179DF7-0908-0E5F-CABE-E729F50525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1AEE29-B778-B2A7-C26E-5790B8ED3D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8F77D5-3F49-94AA-F600-28277CEEC3BD}"/>
              </a:ext>
            </a:extLst>
          </p:cNvPr>
          <p:cNvSpPr>
            <a:spLocks noGrp="1"/>
          </p:cNvSpPr>
          <p:nvPr>
            <p:ph type="dt" sz="half" idx="10"/>
          </p:nvPr>
        </p:nvSpPr>
        <p:spPr/>
        <p:txBody>
          <a:bodyPr/>
          <a:lstStyle/>
          <a:p>
            <a:fld id="{9B32B88E-2956-414C-A4D3-B673AE74D91C}" type="datetimeFigureOut">
              <a:rPr lang="en-US" smtClean="0"/>
              <a:t>7/6/2024</a:t>
            </a:fld>
            <a:endParaRPr lang="en-US"/>
          </a:p>
        </p:txBody>
      </p:sp>
      <p:sp>
        <p:nvSpPr>
          <p:cNvPr id="6" name="Footer Placeholder 5">
            <a:extLst>
              <a:ext uri="{FF2B5EF4-FFF2-40B4-BE49-F238E27FC236}">
                <a16:creationId xmlns:a16="http://schemas.microsoft.com/office/drawing/2014/main" id="{BFDA8179-C1A4-2ECF-69CA-9D8A2C2825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CB836C-D342-6891-60A2-F6E4451C159E}"/>
              </a:ext>
            </a:extLst>
          </p:cNvPr>
          <p:cNvSpPr>
            <a:spLocks noGrp="1"/>
          </p:cNvSpPr>
          <p:nvPr>
            <p:ph type="sldNum" sz="quarter" idx="12"/>
          </p:nvPr>
        </p:nvSpPr>
        <p:spPr/>
        <p:txBody>
          <a:bodyPr/>
          <a:lstStyle/>
          <a:p>
            <a:fld id="{31906D5C-F2F9-4B75-BF3A-3432CF5C656E}" type="slidenum">
              <a:rPr lang="en-US" smtClean="0"/>
              <a:t>‹#›</a:t>
            </a:fld>
            <a:endParaRPr lang="en-US"/>
          </a:p>
        </p:txBody>
      </p:sp>
    </p:spTree>
    <p:extLst>
      <p:ext uri="{BB962C8B-B14F-4D97-AF65-F5344CB8AC3E}">
        <p14:creationId xmlns:p14="http://schemas.microsoft.com/office/powerpoint/2010/main" val="383889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AA50C3-3B14-A9BB-AC80-FA0EA322A1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05BDD6-9F1D-070F-FBC8-AAECE522F7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3E858C-6DCE-E015-EBB8-F9C16AA0E8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2B88E-2956-414C-A4D3-B673AE74D91C}" type="datetimeFigureOut">
              <a:rPr lang="en-US" smtClean="0"/>
              <a:t>7/6/2024</a:t>
            </a:fld>
            <a:endParaRPr lang="en-US"/>
          </a:p>
        </p:txBody>
      </p:sp>
      <p:sp>
        <p:nvSpPr>
          <p:cNvPr id="5" name="Footer Placeholder 4">
            <a:extLst>
              <a:ext uri="{FF2B5EF4-FFF2-40B4-BE49-F238E27FC236}">
                <a16:creationId xmlns:a16="http://schemas.microsoft.com/office/drawing/2014/main" id="{B8E5693D-BBB2-B85D-46A5-0370A7DCFD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F573D7-5C65-783F-0EE5-EEA406CD7C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06D5C-F2F9-4B75-BF3A-3432CF5C656E}" type="slidenum">
              <a:rPr lang="en-US" smtClean="0"/>
              <a:t>‹#›</a:t>
            </a:fld>
            <a:endParaRPr lang="en-US"/>
          </a:p>
        </p:txBody>
      </p:sp>
    </p:spTree>
    <p:extLst>
      <p:ext uri="{BB962C8B-B14F-4D97-AF65-F5344CB8AC3E}">
        <p14:creationId xmlns:p14="http://schemas.microsoft.com/office/powerpoint/2010/main" val="3049601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E8506D8-8DEB-8872-E88C-E25C90B533C6}"/>
              </a:ext>
            </a:extLst>
          </p:cNvPr>
          <p:cNvSpPr>
            <a:spLocks noGrp="1"/>
          </p:cNvSpPr>
          <p:nvPr>
            <p:ph type="ctrTitle"/>
          </p:nvPr>
        </p:nvSpPr>
        <p:spPr/>
        <p:txBody>
          <a:bodyPr/>
          <a:lstStyle/>
          <a:p>
            <a:r>
              <a:rPr lang="en-US" dirty="0"/>
              <a:t>Attorneys’ Fees in Construction Litigation</a:t>
            </a:r>
          </a:p>
        </p:txBody>
      </p:sp>
      <p:sp>
        <p:nvSpPr>
          <p:cNvPr id="3" name="Subtitle 2" descr="" title="">
            <a:extLst>
              <a:ext uri="{FF2B5EF4-FFF2-40B4-BE49-F238E27FC236}">
                <a16:creationId xmlns:a16="http://schemas.microsoft.com/office/drawing/2014/main" id="{4D686C81-209A-E22C-C2D3-8EDC6E78C658}"/>
              </a:ext>
            </a:extLst>
          </p:cNvPr>
          <p:cNvSpPr>
            <a:spLocks noGrp="1"/>
          </p:cNvSpPr>
          <p:nvPr>
            <p:ph type="subTitle" idx="1"/>
          </p:nvPr>
        </p:nvSpPr>
        <p:spPr/>
        <p:txBody>
          <a:bodyPr/>
          <a:lstStyle/>
          <a:p>
            <a:r>
              <a:rPr lang="en-US" dirty="0"/>
              <a:t>By: Gabriel A. Alonso, Esq.</a:t>
            </a:r>
          </a:p>
          <a:p>
            <a:r>
              <a:rPr lang="en-US" dirty="0"/>
              <a:t>July 8, 2024</a:t>
            </a:r>
          </a:p>
        </p:txBody>
      </p:sp>
    </p:spTree>
    <p:extLst>
      <p:ext uri="{BB962C8B-B14F-4D97-AF65-F5344CB8AC3E}">
        <p14:creationId xmlns:p14="http://schemas.microsoft.com/office/powerpoint/2010/main" val="33329746"/>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9E98F85-3D2B-490A-0C65-9A89D95B5C46}"/>
              </a:ext>
            </a:extLst>
          </p:cNvPr>
          <p:cNvSpPr>
            <a:spLocks noGrp="1"/>
          </p:cNvSpPr>
          <p:nvPr>
            <p:ph type="title"/>
          </p:nvPr>
        </p:nvSpPr>
        <p:spPr/>
        <p:txBody>
          <a:bodyPr/>
          <a:lstStyle/>
          <a:p>
            <a:r>
              <a:rPr lang="en-US" dirty="0"/>
              <a:t>Significant issues test</a:t>
            </a:r>
          </a:p>
        </p:txBody>
      </p:sp>
      <p:sp>
        <p:nvSpPr>
          <p:cNvPr id="3" name="Content Placeholder 2" descr="" title="">
            <a:extLst>
              <a:ext uri="{FF2B5EF4-FFF2-40B4-BE49-F238E27FC236}">
                <a16:creationId xmlns:a16="http://schemas.microsoft.com/office/drawing/2014/main" id="{BE961417-46B3-EB94-9D5C-DFE60C95D722}"/>
              </a:ext>
            </a:extLst>
          </p:cNvPr>
          <p:cNvSpPr>
            <a:spLocks noGrp="1"/>
          </p:cNvSpPr>
          <p:nvPr>
            <p:ph idx="1"/>
          </p:nvPr>
        </p:nvSpPr>
        <p:spPr/>
        <p:txBody>
          <a:bodyPr/>
          <a:lstStyle/>
          <a:p>
            <a:pPr algn="just"/>
            <a:r>
              <a:rPr lang="en-US" dirty="0"/>
              <a:t>“Significant issues” test determination at conclusion of the case, when all pending counts are resolved. </a:t>
            </a:r>
            <a:r>
              <a:rPr lang="en-US" i="1" dirty="0"/>
              <a:t>GMPF Framing, LLC v. Villages at Lake Lily Assocs., LLC</a:t>
            </a:r>
            <a:r>
              <a:rPr lang="en-US" dirty="0"/>
              <a:t>, 100 So.3d 243, 245 (Fla. 5th DCA 2012)</a:t>
            </a:r>
          </a:p>
          <a:p>
            <a:pPr algn="just"/>
            <a:r>
              <a:rPr lang="en-US" dirty="0"/>
              <a:t>Under construction lien law- Court can determine that there was no prevailing party and award no fees to either party.</a:t>
            </a:r>
          </a:p>
          <a:p>
            <a:pPr algn="just"/>
            <a:r>
              <a:rPr lang="en-US" dirty="0"/>
              <a:t>In a breach of contract action, one party must prevail, absent compelling circumstances. </a:t>
            </a:r>
            <a:r>
              <a:rPr lang="en-US" i="1" dirty="0"/>
              <a:t>See Lucite Ctr., Inc. v. </a:t>
            </a:r>
            <a:r>
              <a:rPr lang="en-US" i="1" dirty="0" err="1"/>
              <a:t>Mercede</a:t>
            </a:r>
            <a:r>
              <a:rPr lang="en-US" dirty="0"/>
              <a:t>, 606 So.2d 492 (Fla. 4th DCA 1992).</a:t>
            </a:r>
          </a:p>
        </p:txBody>
      </p:sp>
    </p:spTree>
    <p:extLst>
      <p:ext uri="{BB962C8B-B14F-4D97-AF65-F5344CB8AC3E}">
        <p14:creationId xmlns:p14="http://schemas.microsoft.com/office/powerpoint/2010/main" val="1666404398"/>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EC25059-8C2C-8893-5B48-B14EBFDB9CAE}"/>
              </a:ext>
            </a:extLst>
          </p:cNvPr>
          <p:cNvSpPr>
            <a:spLocks noGrp="1"/>
          </p:cNvSpPr>
          <p:nvPr>
            <p:ph type="title"/>
          </p:nvPr>
        </p:nvSpPr>
        <p:spPr/>
        <p:txBody>
          <a:bodyPr/>
          <a:lstStyle/>
          <a:p>
            <a:r>
              <a:rPr lang="en-US" dirty="0"/>
              <a:t>Fraudulent Liens and Significant issues test</a:t>
            </a:r>
          </a:p>
        </p:txBody>
      </p:sp>
      <p:sp>
        <p:nvSpPr>
          <p:cNvPr id="3" name="Content Placeholder 2" descr="" title="">
            <a:extLst>
              <a:ext uri="{FF2B5EF4-FFF2-40B4-BE49-F238E27FC236}">
                <a16:creationId xmlns:a16="http://schemas.microsoft.com/office/drawing/2014/main" id="{DBC3B006-E25D-4959-20DE-A75BD40FC552}"/>
              </a:ext>
            </a:extLst>
          </p:cNvPr>
          <p:cNvSpPr>
            <a:spLocks noGrp="1"/>
          </p:cNvSpPr>
          <p:nvPr>
            <p:ph idx="1"/>
          </p:nvPr>
        </p:nvSpPr>
        <p:spPr/>
        <p:txBody>
          <a:bodyPr/>
          <a:lstStyle/>
          <a:p>
            <a:r>
              <a:rPr lang="en-US" dirty="0"/>
              <a:t>2007 amendment to fraudulent lien statute (713.31) adds the words “prevailing party” to attorney’s fee entitlement.</a:t>
            </a:r>
          </a:p>
          <a:p>
            <a:r>
              <a:rPr lang="en-US" dirty="0"/>
              <a:t>Prior version had no reference to a “prevailing party” and lienor who filed a fraudulent lien was automatically liable for attorney’s fees.</a:t>
            </a:r>
          </a:p>
          <a:p>
            <a:r>
              <a:rPr lang="en-US" dirty="0"/>
              <a:t>Under current version, the court must apply the “significant issues” test when analyzing attorney’s fee entitlement under 713.31.</a:t>
            </a:r>
          </a:p>
          <a:p>
            <a:endParaRPr lang="en-US" i="1" dirty="0"/>
          </a:p>
        </p:txBody>
      </p:sp>
    </p:spTree>
    <p:extLst>
      <p:ext uri="{BB962C8B-B14F-4D97-AF65-F5344CB8AC3E}">
        <p14:creationId xmlns:p14="http://schemas.microsoft.com/office/powerpoint/2010/main" val="1359546490"/>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D1D1D5E-672C-346A-3955-A8ED004E7C81}"/>
              </a:ext>
            </a:extLst>
          </p:cNvPr>
          <p:cNvSpPr>
            <a:spLocks noGrp="1"/>
          </p:cNvSpPr>
          <p:nvPr>
            <p:ph type="title"/>
          </p:nvPr>
        </p:nvSpPr>
        <p:spPr/>
        <p:txBody>
          <a:bodyPr/>
          <a:lstStyle/>
          <a:p>
            <a:r>
              <a:rPr lang="en-US" dirty="0"/>
              <a:t>Fraudulent Liens and Significant issues test</a:t>
            </a:r>
          </a:p>
        </p:txBody>
      </p:sp>
      <p:sp>
        <p:nvSpPr>
          <p:cNvPr id="3" name="Content Placeholder 2" descr="" title="">
            <a:extLst>
              <a:ext uri="{FF2B5EF4-FFF2-40B4-BE49-F238E27FC236}">
                <a16:creationId xmlns:a16="http://schemas.microsoft.com/office/drawing/2014/main" id="{F4E50EF6-E377-A45F-1082-1244FB029B1C}"/>
              </a:ext>
            </a:extLst>
          </p:cNvPr>
          <p:cNvSpPr>
            <a:spLocks noGrp="1"/>
          </p:cNvSpPr>
          <p:nvPr>
            <p:ph idx="1"/>
          </p:nvPr>
        </p:nvSpPr>
        <p:spPr/>
        <p:txBody>
          <a:bodyPr>
            <a:normAutofit fontScale="92500" lnSpcReduction="10000"/>
          </a:bodyPr>
          <a:lstStyle/>
          <a:p>
            <a:r>
              <a:rPr lang="en-US" dirty="0"/>
              <a:t>Example</a:t>
            </a:r>
          </a:p>
          <a:p>
            <a:r>
              <a:rPr lang="en-US" dirty="0"/>
              <a:t>Contractor (C) records claim of lien against Owner (O) and files lawsuit alleging causes of action for foreclosure of lien, breach of contract, unjust enrichment.</a:t>
            </a:r>
          </a:p>
          <a:p>
            <a:r>
              <a:rPr lang="en-US" dirty="0"/>
              <a:t>O counterclaims with a fraudulent lien count.</a:t>
            </a:r>
          </a:p>
          <a:p>
            <a:r>
              <a:rPr lang="en-US" dirty="0"/>
              <a:t>O prevails on fraudulent lien count- Court finds that claim of lien included charges which could not be </a:t>
            </a:r>
            <a:r>
              <a:rPr lang="en-US" dirty="0" err="1"/>
              <a:t>liened</a:t>
            </a:r>
            <a:r>
              <a:rPr lang="en-US" dirty="0"/>
              <a:t> and fraudulent per statute.</a:t>
            </a:r>
          </a:p>
          <a:p>
            <a:r>
              <a:rPr lang="en-US" dirty="0"/>
              <a:t>C wins breach of contract claim against O and judgment entered against O.</a:t>
            </a:r>
          </a:p>
          <a:p>
            <a:r>
              <a:rPr lang="en-US" dirty="0"/>
              <a:t>O not deemed prevailing party in its fraudulent lien claim and not entitled to attorney’s fees. </a:t>
            </a:r>
          </a:p>
          <a:p>
            <a:r>
              <a:rPr lang="en-US" dirty="0"/>
              <a:t>O failed the significant issues test.</a:t>
            </a:r>
          </a:p>
        </p:txBody>
      </p:sp>
    </p:spTree>
    <p:extLst>
      <p:ext uri="{BB962C8B-B14F-4D97-AF65-F5344CB8AC3E}">
        <p14:creationId xmlns:p14="http://schemas.microsoft.com/office/powerpoint/2010/main" val="3164242972"/>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9089E46-5708-62CB-ED0B-27D02BF9E42F}"/>
              </a:ext>
            </a:extLst>
          </p:cNvPr>
          <p:cNvSpPr>
            <a:spLocks noGrp="1"/>
          </p:cNvSpPr>
          <p:nvPr>
            <p:ph type="title"/>
          </p:nvPr>
        </p:nvSpPr>
        <p:spPr/>
        <p:txBody>
          <a:bodyPr/>
          <a:lstStyle/>
          <a:p>
            <a:r>
              <a:rPr lang="en-US" dirty="0"/>
              <a:t>Distinct and Separate Claims</a:t>
            </a:r>
          </a:p>
        </p:txBody>
      </p:sp>
      <p:sp>
        <p:nvSpPr>
          <p:cNvPr id="3" name="Content Placeholder 2" descr="" title="">
            <a:extLst>
              <a:ext uri="{FF2B5EF4-FFF2-40B4-BE49-F238E27FC236}">
                <a16:creationId xmlns:a16="http://schemas.microsoft.com/office/drawing/2014/main" id="{2C148A99-7A24-3A0A-091C-EBF358AA7AED}"/>
              </a:ext>
            </a:extLst>
          </p:cNvPr>
          <p:cNvSpPr>
            <a:spLocks noGrp="1"/>
          </p:cNvSpPr>
          <p:nvPr>
            <p:ph idx="1"/>
          </p:nvPr>
        </p:nvSpPr>
        <p:spPr/>
        <p:txBody>
          <a:bodyPr/>
          <a:lstStyle/>
          <a:p>
            <a:pPr algn="just"/>
            <a:r>
              <a:rPr lang="en-US" dirty="0"/>
              <a:t>Where each claim is separate and distinct and would support an independent action, as opposed to being an alternative theory of liability for the same wrong, the prevailing party on each distinct claim is entitled to an award of attorney’s fees for those fees generated in connection with the claim.” </a:t>
            </a:r>
            <a:r>
              <a:rPr lang="en-US" i="1" dirty="0"/>
              <a:t>River Bridge Corp. v. American </a:t>
            </a:r>
            <a:r>
              <a:rPr lang="en-US" i="1" dirty="0" err="1"/>
              <a:t>Somax</a:t>
            </a:r>
            <a:r>
              <a:rPr lang="en-US" i="1" dirty="0"/>
              <a:t> Ventures</a:t>
            </a:r>
            <a:r>
              <a:rPr lang="en-US" dirty="0"/>
              <a:t>, 76 So.3d 986, 989 (Fla. 4th DCA 2011).</a:t>
            </a:r>
          </a:p>
          <a:p>
            <a:pPr algn="just"/>
            <a:r>
              <a:rPr lang="en-US" dirty="0"/>
              <a:t>Prevailing party on each claim is “entitled to an award of attorney’s fees for those fees generated in connection with the claim.”  </a:t>
            </a:r>
          </a:p>
          <a:p>
            <a:pPr algn="just"/>
            <a:r>
              <a:rPr lang="en-US" dirty="0"/>
              <a:t>Courts reject “net-winner” approach- want to discourage adding non-meritorious claims.  </a:t>
            </a:r>
            <a:r>
              <a:rPr lang="en-US" i="1" dirty="0" err="1"/>
              <a:t>Folta</a:t>
            </a:r>
            <a:r>
              <a:rPr lang="en-US" i="1" dirty="0"/>
              <a:t> v. Bolton</a:t>
            </a:r>
            <a:r>
              <a:rPr lang="en-US" dirty="0"/>
              <a:t>, 493 So. 2d 440 (Fla. 1986).</a:t>
            </a:r>
          </a:p>
        </p:txBody>
      </p:sp>
    </p:spTree>
    <p:extLst>
      <p:ext uri="{BB962C8B-B14F-4D97-AF65-F5344CB8AC3E}">
        <p14:creationId xmlns:p14="http://schemas.microsoft.com/office/powerpoint/2010/main" val="3937715843"/>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1F090CC-BDFC-D998-A619-9F8D1A63A84C}"/>
              </a:ext>
            </a:extLst>
          </p:cNvPr>
          <p:cNvSpPr>
            <a:spLocks noGrp="1"/>
          </p:cNvSpPr>
          <p:nvPr>
            <p:ph type="title"/>
          </p:nvPr>
        </p:nvSpPr>
        <p:spPr/>
        <p:txBody>
          <a:bodyPr/>
          <a:lstStyle/>
          <a:p>
            <a:r>
              <a:rPr lang="en-US" dirty="0"/>
              <a:t>Motion for Attorney’s Fees- Entitlement</a:t>
            </a:r>
          </a:p>
        </p:txBody>
      </p:sp>
      <p:sp>
        <p:nvSpPr>
          <p:cNvPr id="3" name="Content Placeholder 2" descr="" title="">
            <a:extLst>
              <a:ext uri="{FF2B5EF4-FFF2-40B4-BE49-F238E27FC236}">
                <a16:creationId xmlns:a16="http://schemas.microsoft.com/office/drawing/2014/main" id="{6F2440C4-5D70-69B2-BAF3-8C04FA309F39}"/>
              </a:ext>
            </a:extLst>
          </p:cNvPr>
          <p:cNvSpPr>
            <a:spLocks noGrp="1"/>
          </p:cNvSpPr>
          <p:nvPr>
            <p:ph idx="1"/>
          </p:nvPr>
        </p:nvSpPr>
        <p:spPr/>
        <p:txBody>
          <a:bodyPr/>
          <a:lstStyle/>
          <a:p>
            <a:pPr algn="just"/>
            <a:r>
              <a:rPr lang="en-US" dirty="0"/>
              <a:t>FRCP 1.525- Motion for Attorney’s Fees must be filed within 30 days of filing of: (1) judgment, including a judgment of dismissal, or (2) service of notice of a voluntary dismissal.</a:t>
            </a:r>
          </a:p>
          <a:p>
            <a:pPr algn="just"/>
            <a:r>
              <a:rPr lang="en-US" dirty="0"/>
              <a:t>If claims against a defendant are dropped by amendment, and no notice of voluntary dismissal is filed- defendant must file its motion for attorney’s fees within a reasonable amount of time. </a:t>
            </a:r>
            <a:r>
              <a:rPr lang="en-US" i="1" dirty="0"/>
              <a:t>E &amp; A Produce Corp. v. Superior Garlic Int'l, Inc</a:t>
            </a:r>
            <a:r>
              <a:rPr lang="en-US" dirty="0"/>
              <a:t>., 864 So. 2d 449, 451 (Fla. 3d DCA 2003)</a:t>
            </a:r>
          </a:p>
          <a:p>
            <a:pPr lvl="1" algn="just"/>
            <a:r>
              <a:rPr lang="en-US" dirty="0"/>
              <a:t>Less than two mounts is a reasonable amount of time</a:t>
            </a:r>
          </a:p>
        </p:txBody>
      </p:sp>
    </p:spTree>
    <p:extLst>
      <p:ext uri="{BB962C8B-B14F-4D97-AF65-F5344CB8AC3E}">
        <p14:creationId xmlns:p14="http://schemas.microsoft.com/office/powerpoint/2010/main" val="1386385248"/>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C252A97-5CA1-424D-0E22-7B0E3711DDA6}"/>
              </a:ext>
            </a:extLst>
          </p:cNvPr>
          <p:cNvSpPr>
            <a:spLocks noGrp="1"/>
          </p:cNvSpPr>
          <p:nvPr>
            <p:ph type="title"/>
          </p:nvPr>
        </p:nvSpPr>
        <p:spPr/>
        <p:txBody>
          <a:bodyPr/>
          <a:lstStyle/>
          <a:p>
            <a:r>
              <a:rPr lang="en-US" dirty="0"/>
              <a:t>Reasonableness of Attorney’s fees hearing</a:t>
            </a:r>
          </a:p>
        </p:txBody>
      </p:sp>
      <p:sp>
        <p:nvSpPr>
          <p:cNvPr id="3" name="Content Placeholder 2" descr="" title="">
            <a:extLst>
              <a:ext uri="{FF2B5EF4-FFF2-40B4-BE49-F238E27FC236}">
                <a16:creationId xmlns:a16="http://schemas.microsoft.com/office/drawing/2014/main" id="{3296F7B2-4CC2-5895-7067-5F3E7D3DDF3C}"/>
              </a:ext>
            </a:extLst>
          </p:cNvPr>
          <p:cNvSpPr>
            <a:spLocks noGrp="1"/>
          </p:cNvSpPr>
          <p:nvPr>
            <p:ph idx="1"/>
          </p:nvPr>
        </p:nvSpPr>
        <p:spPr/>
        <p:txBody>
          <a:bodyPr>
            <a:normAutofit fontScale="92500" lnSpcReduction="10000"/>
          </a:bodyPr>
          <a:lstStyle/>
          <a:p>
            <a:pPr algn="just"/>
            <a:r>
              <a:rPr lang="en-US" dirty="0"/>
              <a:t>Reasonableness of attorney’s fees are generally not liquidated damages and require a hearing. </a:t>
            </a:r>
            <a:r>
              <a:rPr lang="en-US" i="1" dirty="0" err="1"/>
              <a:t>Zumpf</a:t>
            </a:r>
            <a:r>
              <a:rPr lang="en-US" i="1" dirty="0"/>
              <a:t> v. Countrywide Home Loans, Inc.</a:t>
            </a:r>
            <a:r>
              <a:rPr lang="en-US" dirty="0"/>
              <a:t>, 43 So.3d 764, 766 (Fla. 2d DCA 2010).</a:t>
            </a:r>
          </a:p>
          <a:p>
            <a:pPr algn="just"/>
            <a:r>
              <a:rPr lang="en-US" dirty="0"/>
              <a:t>Absence of evidentiary hearing- fee award will be reversed unless the right to a hearing was waived.</a:t>
            </a:r>
          </a:p>
          <a:p>
            <a:pPr algn="just"/>
            <a:r>
              <a:rPr lang="en-US" dirty="0"/>
              <a:t>Parties can engage in discovery relating to reasonableness of fees.</a:t>
            </a:r>
          </a:p>
          <a:p>
            <a:pPr algn="just"/>
            <a:r>
              <a:rPr lang="en-US" dirty="0"/>
              <a:t>The Court cannot substitute discovery procedures for an evidentiary hearing on unliquidated damages. </a:t>
            </a:r>
            <a:r>
              <a:rPr lang="en-US" i="1" dirty="0"/>
              <a:t>See </a:t>
            </a:r>
            <a:r>
              <a:rPr lang="en-US" i="1" dirty="0" err="1"/>
              <a:t>Sperdute</a:t>
            </a:r>
            <a:r>
              <a:rPr lang="en-US" i="1" dirty="0"/>
              <a:t> v. Household Realty Corp.</a:t>
            </a:r>
            <a:r>
              <a:rPr lang="en-US" dirty="0"/>
              <a:t>, 585 So. 2d 1168, 1169 (Fla. 4th DCA 1991).</a:t>
            </a:r>
          </a:p>
          <a:p>
            <a:pPr algn="just"/>
            <a:r>
              <a:rPr lang="en-US" dirty="0"/>
              <a:t>Submissions of affidavits, arguments of counsel, etc. not a substitute for evidentiary hearing</a:t>
            </a:r>
          </a:p>
        </p:txBody>
      </p:sp>
    </p:spTree>
    <p:extLst>
      <p:ext uri="{BB962C8B-B14F-4D97-AF65-F5344CB8AC3E}">
        <p14:creationId xmlns:p14="http://schemas.microsoft.com/office/powerpoint/2010/main" val="4037192470"/>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0C8FCD5-3E8B-C0E1-766F-0E2216A092FF}"/>
              </a:ext>
            </a:extLst>
          </p:cNvPr>
          <p:cNvSpPr>
            <a:spLocks noGrp="1"/>
          </p:cNvSpPr>
          <p:nvPr>
            <p:ph type="title"/>
          </p:nvPr>
        </p:nvSpPr>
        <p:spPr/>
        <p:txBody>
          <a:bodyPr/>
          <a:lstStyle/>
          <a:p>
            <a:r>
              <a:rPr lang="en-US" dirty="0"/>
              <a:t>Reasonableness of Attorney’s fees hearing</a:t>
            </a:r>
          </a:p>
        </p:txBody>
      </p:sp>
      <p:sp>
        <p:nvSpPr>
          <p:cNvPr id="3" name="Content Placeholder 2" descr="" title="">
            <a:extLst>
              <a:ext uri="{FF2B5EF4-FFF2-40B4-BE49-F238E27FC236}">
                <a16:creationId xmlns:a16="http://schemas.microsoft.com/office/drawing/2014/main" id="{C777A821-9F1A-ADA3-2A76-66178887D733}"/>
              </a:ext>
            </a:extLst>
          </p:cNvPr>
          <p:cNvSpPr>
            <a:spLocks noGrp="1"/>
          </p:cNvSpPr>
          <p:nvPr>
            <p:ph idx="1"/>
          </p:nvPr>
        </p:nvSpPr>
        <p:spPr/>
        <p:txBody>
          <a:bodyPr/>
          <a:lstStyle/>
          <a:p>
            <a:r>
              <a:rPr lang="en-US" dirty="0"/>
              <a:t>The use of expert witnesses</a:t>
            </a:r>
          </a:p>
          <a:p>
            <a:r>
              <a:rPr lang="en-US" dirty="0"/>
              <a:t>Order on reasonableness of attorney’s fees must contain specific findings of fact. </a:t>
            </a:r>
            <a:r>
              <a:rPr lang="en-US" i="1" dirty="0" err="1"/>
              <a:t>Castranova</a:t>
            </a:r>
            <a:r>
              <a:rPr lang="en-US" i="1" dirty="0"/>
              <a:t> v. Auth</a:t>
            </a:r>
            <a:r>
              <a:rPr lang="en-US" dirty="0"/>
              <a:t>, 590 So. 2d 28, 29 (Fla. 5th DCA 1991).</a:t>
            </a:r>
          </a:p>
          <a:p>
            <a:endParaRPr lang="en-US" dirty="0"/>
          </a:p>
        </p:txBody>
      </p:sp>
    </p:spTree>
    <p:extLst>
      <p:ext uri="{BB962C8B-B14F-4D97-AF65-F5344CB8AC3E}">
        <p14:creationId xmlns:p14="http://schemas.microsoft.com/office/powerpoint/2010/main" val="1798866905"/>
      </p:ext>
    </p:extLst>
  </p:cSld>
  <p:clrMapOvr>
    <a:masterClrMapping/>
  </p:clrMapOvr>
</p:sld>
</file>

<file path=ppt/slides/slide1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F2B693C-88E1-A813-DC41-99540DE51F44}"/>
              </a:ext>
            </a:extLst>
          </p:cNvPr>
          <p:cNvSpPr>
            <a:spLocks noGrp="1"/>
          </p:cNvSpPr>
          <p:nvPr>
            <p:ph type="title"/>
          </p:nvPr>
        </p:nvSpPr>
        <p:spPr/>
        <p:txBody>
          <a:bodyPr/>
          <a:lstStyle/>
          <a:p>
            <a:r>
              <a:rPr lang="en-US" dirty="0"/>
              <a:t>Proposals for Settlement- FRCP. 1.442 and Stat. 768.79</a:t>
            </a:r>
          </a:p>
        </p:txBody>
      </p:sp>
      <p:sp>
        <p:nvSpPr>
          <p:cNvPr id="3" name="Content Placeholder 2" descr="" title="">
            <a:extLst>
              <a:ext uri="{FF2B5EF4-FFF2-40B4-BE49-F238E27FC236}">
                <a16:creationId xmlns:a16="http://schemas.microsoft.com/office/drawing/2014/main" id="{0CAF357E-99F9-5F6A-AC1D-4219FFBF2B4D}"/>
              </a:ext>
            </a:extLst>
          </p:cNvPr>
          <p:cNvSpPr>
            <a:spLocks noGrp="1"/>
          </p:cNvSpPr>
          <p:nvPr>
            <p:ph idx="1"/>
          </p:nvPr>
        </p:nvSpPr>
        <p:spPr/>
        <p:txBody>
          <a:bodyPr>
            <a:normAutofit lnSpcReduction="10000"/>
          </a:bodyPr>
          <a:lstStyle/>
          <a:p>
            <a:r>
              <a:rPr lang="en-US" dirty="0"/>
              <a:t>Effective July 1, 2022</a:t>
            </a:r>
          </a:p>
          <a:p>
            <a:pPr lvl="1"/>
            <a:r>
              <a:rPr lang="en-US" dirty="0"/>
              <a:t>Non-monetary terms are excluded per recent amendment</a:t>
            </a:r>
          </a:p>
          <a:p>
            <a:pPr lvl="1"/>
            <a:r>
              <a:rPr lang="en-US" dirty="0"/>
              <a:t>Can no longer require a written release</a:t>
            </a:r>
          </a:p>
          <a:p>
            <a:pPr lvl="1"/>
            <a:r>
              <a:rPr lang="en-US" dirty="0"/>
              <a:t>Can request voluntary dismissal of all claims with prejudice </a:t>
            </a:r>
          </a:p>
          <a:p>
            <a:r>
              <a:rPr lang="en-US" dirty="0"/>
              <a:t>If D serves PFS, D entitled to fees unless P obtains a judgment that is at least 75% of the amount of the PFS.</a:t>
            </a:r>
          </a:p>
          <a:p>
            <a:r>
              <a:rPr lang="en-US" dirty="0"/>
              <a:t>If P serves PFS, P entitled to fees if judgment is 25% above the amount of PFS.</a:t>
            </a:r>
          </a:p>
          <a:p>
            <a:r>
              <a:rPr lang="en-US" dirty="0"/>
              <a:t>Offer must be “clear and free of ambiguity” and if accepted, must be capable of execution without the need for judicial interpretation. </a:t>
            </a:r>
            <a:r>
              <a:rPr lang="en-US" i="1" dirty="0"/>
              <a:t>Dryden v. </a:t>
            </a:r>
            <a:r>
              <a:rPr lang="en-US" i="1" dirty="0" err="1"/>
              <a:t>Pedemonti</a:t>
            </a:r>
            <a:r>
              <a:rPr lang="en-US" dirty="0"/>
              <a:t>, 910 So. 2d 854, 855–56 (Fla. 5th DCA 2005)  </a:t>
            </a:r>
          </a:p>
        </p:txBody>
      </p:sp>
    </p:spTree>
    <p:extLst>
      <p:ext uri="{BB962C8B-B14F-4D97-AF65-F5344CB8AC3E}">
        <p14:creationId xmlns:p14="http://schemas.microsoft.com/office/powerpoint/2010/main" val="2616476992"/>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3901D7E-E043-0BBB-59EF-13366E815B5D}"/>
              </a:ext>
            </a:extLst>
          </p:cNvPr>
          <p:cNvSpPr>
            <a:spLocks noGrp="1"/>
          </p:cNvSpPr>
          <p:nvPr>
            <p:ph type="title"/>
          </p:nvPr>
        </p:nvSpPr>
        <p:spPr/>
        <p:txBody>
          <a:bodyPr/>
          <a:lstStyle/>
          <a:p>
            <a:r>
              <a:rPr lang="en-US" dirty="0"/>
              <a:t>Non-binding Arbitration</a:t>
            </a:r>
          </a:p>
        </p:txBody>
      </p:sp>
      <p:sp>
        <p:nvSpPr>
          <p:cNvPr id="3" name="Content Placeholder 2" descr="" title="">
            <a:extLst>
              <a:ext uri="{FF2B5EF4-FFF2-40B4-BE49-F238E27FC236}">
                <a16:creationId xmlns:a16="http://schemas.microsoft.com/office/drawing/2014/main" id="{6116B069-913E-3E57-D526-9867560D1717}"/>
              </a:ext>
            </a:extLst>
          </p:cNvPr>
          <p:cNvSpPr>
            <a:spLocks noGrp="1"/>
          </p:cNvSpPr>
          <p:nvPr>
            <p:ph idx="1"/>
          </p:nvPr>
        </p:nvSpPr>
        <p:spPr/>
        <p:txBody>
          <a:bodyPr>
            <a:normAutofit fontScale="25000" lnSpcReduction="20000"/>
          </a:bodyPr>
          <a:lstStyle/>
          <a:p>
            <a:r>
              <a:rPr lang="en-US" sz="10400" dirty="0"/>
              <a:t>Procedure established by court order or by agreement of parties.</a:t>
            </a:r>
          </a:p>
          <a:p>
            <a:r>
              <a:rPr lang="en-US" sz="10400" dirty="0"/>
              <a:t>The process may be submission of trial briefs, certain evidence and argument of counsel, without any live testimony, or with only limited live testimony.</a:t>
            </a:r>
          </a:p>
          <a:p>
            <a:r>
              <a:rPr lang="en-US" sz="10400" kern="0" dirty="0">
                <a:effectLst/>
                <a:ea typeface="Aptos" panose="020B0004020202020204" pitchFamily="34" charset="0"/>
                <a:cs typeface="Times New Roman" panose="02020603050405020304" pitchFamily="18" charset="0"/>
              </a:rPr>
              <a:t>If losing party does not accept the recommendation, and elects to proceed to trial , then costs and attorney’s fees will shift to that party if the ultimate recovery does not exceed an established threshold:</a:t>
            </a:r>
            <a:endParaRPr lang="en-US" sz="10400" kern="100" dirty="0">
              <a:ea typeface="Aptos" panose="020B0004020202020204" pitchFamily="34" charset="0"/>
              <a:cs typeface="Times New Roman" panose="02020603050405020304" pitchFamily="18" charset="0"/>
            </a:endParaRPr>
          </a:p>
          <a:p>
            <a:pPr lvl="1"/>
            <a:r>
              <a:rPr lang="en-US" sz="10400" kern="0" dirty="0">
                <a:effectLst/>
                <a:ea typeface="Aptos" panose="020B0004020202020204" pitchFamily="34" charset="0"/>
                <a:cs typeface="Times New Roman" panose="02020603050405020304" pitchFamily="18" charset="0"/>
              </a:rPr>
              <a:t>Plaintiff- obtains a judgment which is at least 25% less than the arbitration award.  Costs and attorney’s fees pursuant to this section shall be set off against the award.  When costs and fees total more than amount of judgment, court shall enter judgment for the defendant against the plaintiff for the amount of costs and fees, less amount of the award to the plaintiff.</a:t>
            </a:r>
            <a:endParaRPr lang="en-US" sz="10400" kern="100" dirty="0">
              <a:ea typeface="Aptos" panose="020B0004020202020204" pitchFamily="34" charset="0"/>
              <a:cs typeface="Times New Roman" panose="02020603050405020304" pitchFamily="18" charset="0"/>
            </a:endParaRPr>
          </a:p>
          <a:p>
            <a:pPr lvl="1"/>
            <a:r>
              <a:rPr lang="en-US" sz="10400" kern="100" dirty="0">
                <a:effectLst/>
                <a:ea typeface="Aptos" panose="020B0004020202020204" pitchFamily="34" charset="0"/>
                <a:cs typeface="Times New Roman" panose="02020603050405020304" pitchFamily="18" charset="0"/>
              </a:rPr>
              <a:t>D</a:t>
            </a:r>
            <a:r>
              <a:rPr lang="en-US" sz="10400" kern="0" dirty="0">
                <a:effectLst/>
                <a:ea typeface="Aptos" panose="020B0004020202020204" pitchFamily="34" charset="0"/>
                <a:cs typeface="Times New Roman" panose="02020603050405020304" pitchFamily="18" charset="0"/>
              </a:rPr>
              <a:t>efendant- judgment entered against the defendant which is at least 25% more than the arbitration award.  </a:t>
            </a:r>
            <a:endParaRPr lang="en-US" sz="10400" kern="100" dirty="0">
              <a:effectLst/>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60012730"/>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21396D2-2E8A-DBB8-1090-30CECFBA1F21}"/>
              </a:ext>
            </a:extLst>
          </p:cNvPr>
          <p:cNvSpPr>
            <a:spLocks noGrp="1"/>
          </p:cNvSpPr>
          <p:nvPr>
            <p:ph type="title"/>
          </p:nvPr>
        </p:nvSpPr>
        <p:spPr/>
        <p:txBody>
          <a:bodyPr/>
          <a:lstStyle/>
          <a:p>
            <a:r>
              <a:rPr lang="en-US" dirty="0"/>
              <a:t>Lien Transfer Bonds and Attorney’s Fees- </a:t>
            </a:r>
            <a:r>
              <a:rPr lang="en-US" kern="0" dirty="0">
                <a:effectLst/>
                <a:ea typeface="Aptos" panose="020B0004020202020204" pitchFamily="34" charset="0"/>
              </a:rPr>
              <a:t>Fla. Stat. § 713.24 </a:t>
            </a:r>
            <a:endParaRPr lang="en-US" dirty="0"/>
          </a:p>
        </p:txBody>
      </p:sp>
      <p:sp>
        <p:nvSpPr>
          <p:cNvPr id="3" name="Content Placeholder 2" descr="" title="">
            <a:extLst>
              <a:ext uri="{FF2B5EF4-FFF2-40B4-BE49-F238E27FC236}">
                <a16:creationId xmlns:a16="http://schemas.microsoft.com/office/drawing/2014/main" id="{F7835F3D-65D0-AEB8-A614-1036EB3DB6D9}"/>
              </a:ext>
            </a:extLst>
          </p:cNvPr>
          <p:cNvSpPr>
            <a:spLocks noGrp="1"/>
          </p:cNvSpPr>
          <p:nvPr>
            <p:ph idx="1"/>
          </p:nvPr>
        </p:nvSpPr>
        <p:spPr/>
        <p:txBody>
          <a:bodyPr/>
          <a:lstStyle/>
          <a:p>
            <a:pPr algn="just"/>
            <a:r>
              <a:rPr lang="en-US" dirty="0"/>
              <a:t>Person having an “interest in the real property. . . or contract under which the lien is claimed” may post a bond.</a:t>
            </a:r>
          </a:p>
          <a:p>
            <a:pPr algn="just"/>
            <a:r>
              <a:rPr lang="en-US" dirty="0"/>
              <a:t>Depositing cash in the clerk’s office or filing a bond executed as surety by a licensed surety insurer.</a:t>
            </a:r>
          </a:p>
          <a:p>
            <a:pPr algn="just"/>
            <a:r>
              <a:rPr lang="en-US" dirty="0"/>
              <a:t>Bond amount must be</a:t>
            </a:r>
            <a:r>
              <a:rPr lang="en-US" kern="0" dirty="0">
                <a:effectLst/>
                <a:ea typeface="Aptos" panose="020B0004020202020204" pitchFamily="34" charset="0"/>
              </a:rPr>
              <a:t> “equal to the amount demanded in such claim of lien, plus interest thereon at the legal rate for 3 years, plus $1,000 or 25 percent of the amount demanded in the claim of lien, whichever is greater, to apply on any attorney’s fees and court costs that may be taxed in any proceeding to enforce said lien.” Fla. Stat. § 713.24(1).</a:t>
            </a:r>
            <a:endParaRPr lang="en-US" dirty="0"/>
          </a:p>
        </p:txBody>
      </p:sp>
    </p:spTree>
    <p:extLst>
      <p:ext uri="{BB962C8B-B14F-4D97-AF65-F5344CB8AC3E}">
        <p14:creationId xmlns:p14="http://schemas.microsoft.com/office/powerpoint/2010/main" val="2009737017"/>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E2DE4AF-BA70-1639-542E-C7AD83E34937}"/>
              </a:ext>
            </a:extLst>
          </p:cNvPr>
          <p:cNvSpPr>
            <a:spLocks noGrp="1"/>
          </p:cNvSpPr>
          <p:nvPr>
            <p:ph type="title"/>
          </p:nvPr>
        </p:nvSpPr>
        <p:spPr/>
        <p:txBody>
          <a:bodyPr/>
          <a:lstStyle/>
          <a:p>
            <a:r>
              <a:rPr lang="en-US" dirty="0"/>
              <a:t>Practical Considerations</a:t>
            </a:r>
          </a:p>
        </p:txBody>
      </p:sp>
      <p:sp>
        <p:nvSpPr>
          <p:cNvPr id="3" name="Content Placeholder 2" descr="" title="">
            <a:extLst>
              <a:ext uri="{FF2B5EF4-FFF2-40B4-BE49-F238E27FC236}">
                <a16:creationId xmlns:a16="http://schemas.microsoft.com/office/drawing/2014/main" id="{ACA728DF-7ECF-A6D7-EFDF-5AA64A376699}"/>
              </a:ext>
            </a:extLst>
          </p:cNvPr>
          <p:cNvSpPr>
            <a:spLocks noGrp="1"/>
          </p:cNvSpPr>
          <p:nvPr>
            <p:ph idx="1"/>
          </p:nvPr>
        </p:nvSpPr>
        <p:spPr/>
        <p:txBody>
          <a:bodyPr/>
          <a:lstStyle/>
          <a:p>
            <a:pPr algn="just"/>
            <a:r>
              <a:rPr lang="en-US" dirty="0"/>
              <a:t>Clients want to know if attorneys’ fees are recoverable</a:t>
            </a:r>
          </a:p>
          <a:p>
            <a:pPr lvl="1" algn="just"/>
            <a:r>
              <a:rPr lang="en-US" dirty="0"/>
              <a:t>May affect case strategy</a:t>
            </a:r>
          </a:p>
          <a:p>
            <a:pPr lvl="2" algn="just"/>
            <a:r>
              <a:rPr lang="en-US" dirty="0"/>
              <a:t>File or not to file.</a:t>
            </a:r>
          </a:p>
          <a:p>
            <a:pPr lvl="2" algn="just"/>
            <a:r>
              <a:rPr lang="en-US" dirty="0"/>
              <a:t>Accept the settlement offer or go to trial.</a:t>
            </a:r>
          </a:p>
          <a:p>
            <a:pPr algn="just"/>
            <a:r>
              <a:rPr lang="en-US" dirty="0"/>
              <a:t>Take the case on contingency?</a:t>
            </a:r>
          </a:p>
        </p:txBody>
      </p:sp>
    </p:spTree>
    <p:extLst>
      <p:ext uri="{BB962C8B-B14F-4D97-AF65-F5344CB8AC3E}">
        <p14:creationId xmlns:p14="http://schemas.microsoft.com/office/powerpoint/2010/main" val="4232115573"/>
      </p:ext>
    </p:extLst>
  </p:cSld>
  <p:clrMapOvr>
    <a:masterClrMapping/>
  </p:clrMapOvr>
</p:sld>
</file>

<file path=ppt/slides/slide2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196FDDC-EB60-AEF8-F008-C319304D0388}"/>
              </a:ext>
            </a:extLst>
          </p:cNvPr>
          <p:cNvSpPr>
            <a:spLocks noGrp="1"/>
          </p:cNvSpPr>
          <p:nvPr>
            <p:ph type="title"/>
          </p:nvPr>
        </p:nvSpPr>
        <p:spPr/>
        <p:txBody>
          <a:bodyPr/>
          <a:lstStyle/>
          <a:p>
            <a:r>
              <a:rPr lang="en-US" dirty="0"/>
              <a:t>Lien Transfer Bonds and Attorney’s Fees- </a:t>
            </a:r>
            <a:r>
              <a:rPr lang="en-US" kern="0" dirty="0">
                <a:effectLst/>
                <a:ea typeface="Aptos" panose="020B0004020202020204" pitchFamily="34" charset="0"/>
              </a:rPr>
              <a:t>Fla. Stat. § 713.24 </a:t>
            </a:r>
            <a:endParaRPr lang="en-US" dirty="0"/>
          </a:p>
        </p:txBody>
      </p:sp>
      <p:sp>
        <p:nvSpPr>
          <p:cNvPr id="3" name="Content Placeholder 2" descr="" title="">
            <a:extLst>
              <a:ext uri="{FF2B5EF4-FFF2-40B4-BE49-F238E27FC236}">
                <a16:creationId xmlns:a16="http://schemas.microsoft.com/office/drawing/2014/main" id="{3A87064B-7DDF-0D89-5997-7594D9A38BCB}"/>
              </a:ext>
            </a:extLst>
          </p:cNvPr>
          <p:cNvSpPr>
            <a:spLocks noGrp="1"/>
          </p:cNvSpPr>
          <p:nvPr>
            <p:ph idx="1"/>
          </p:nvPr>
        </p:nvSpPr>
        <p:spPr/>
        <p:txBody>
          <a:bodyPr/>
          <a:lstStyle/>
          <a:p>
            <a:r>
              <a:rPr lang="en-US" dirty="0"/>
              <a:t>Increasing amount of bond</a:t>
            </a:r>
          </a:p>
          <a:p>
            <a:pPr lvl="1"/>
            <a:r>
              <a:rPr lang="en-US" dirty="0"/>
              <a:t>Under 713.24(3)- bond may be increased to cover fees incurred in case</a:t>
            </a:r>
          </a:p>
          <a:p>
            <a:pPr lvl="1"/>
            <a:r>
              <a:rPr lang="en-US" dirty="0"/>
              <a:t>Does not apply to anticipated future attorney’s fees.</a:t>
            </a:r>
          </a:p>
          <a:p>
            <a:pPr lvl="1"/>
            <a:r>
              <a:rPr lang="en-US" dirty="0"/>
              <a:t>Court must order that the amount of cash deposit or lien transfer bond be increased if plaintiff meets its burden</a:t>
            </a:r>
          </a:p>
          <a:p>
            <a:pPr lvl="1"/>
            <a:r>
              <a:rPr lang="en-US" dirty="0"/>
              <a:t>Must present reasonable evidence sufficient evidence to establish that the claimed attorney’s fees are reasonable.  Exact extent of proof not certain.</a:t>
            </a:r>
          </a:p>
          <a:p>
            <a:r>
              <a:rPr lang="en-US" dirty="0"/>
              <a:t>What if bond not increased after ordered to do so by Court?</a:t>
            </a:r>
          </a:p>
          <a:p>
            <a:pPr lvl="1"/>
            <a:r>
              <a:rPr lang="en-US" dirty="0"/>
              <a:t>Statute silent and no case law on issue.</a:t>
            </a:r>
          </a:p>
          <a:p>
            <a:pPr lvl="1"/>
            <a:r>
              <a:rPr lang="en-US" dirty="0"/>
              <a:t>Practical solution- record Lis Pendens and seek lien against the property for unsecured amount.</a:t>
            </a:r>
          </a:p>
          <a:p>
            <a:pPr lvl="1"/>
            <a:endParaRPr lang="en-US" dirty="0"/>
          </a:p>
          <a:p>
            <a:pPr lvl="1"/>
            <a:endParaRPr lang="en-US" dirty="0"/>
          </a:p>
        </p:txBody>
      </p:sp>
    </p:spTree>
    <p:extLst>
      <p:ext uri="{BB962C8B-B14F-4D97-AF65-F5344CB8AC3E}">
        <p14:creationId xmlns:p14="http://schemas.microsoft.com/office/powerpoint/2010/main" val="4136567537"/>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0E46635-DEBE-2664-087D-4050661A0109}"/>
              </a:ext>
            </a:extLst>
          </p:cNvPr>
          <p:cNvSpPr>
            <a:spLocks noGrp="1"/>
          </p:cNvSpPr>
          <p:nvPr>
            <p:ph type="title"/>
          </p:nvPr>
        </p:nvSpPr>
        <p:spPr/>
        <p:txBody>
          <a:bodyPr>
            <a:normAutofit/>
          </a:bodyPr>
          <a:lstStyle/>
          <a:p>
            <a:r>
              <a:rPr lang="en-US" dirty="0"/>
              <a:t>Lienor’s Demand on Owner for a Written Statement under Oath</a:t>
            </a:r>
          </a:p>
        </p:txBody>
      </p:sp>
      <p:sp>
        <p:nvSpPr>
          <p:cNvPr id="3" name="Content Placeholder 2" descr="" title="">
            <a:extLst>
              <a:ext uri="{FF2B5EF4-FFF2-40B4-BE49-F238E27FC236}">
                <a16:creationId xmlns:a16="http://schemas.microsoft.com/office/drawing/2014/main" id="{3554636F-1871-AE72-FB99-D14EBE9C911D}"/>
              </a:ext>
            </a:extLst>
          </p:cNvPr>
          <p:cNvSpPr>
            <a:spLocks noGrp="1"/>
          </p:cNvSpPr>
          <p:nvPr>
            <p:ph idx="1"/>
          </p:nvPr>
        </p:nvSpPr>
        <p:spPr/>
        <p:txBody>
          <a:bodyPr/>
          <a:lstStyle/>
          <a:p>
            <a:r>
              <a:rPr lang="en-US" dirty="0"/>
              <a:t>Under 713.16- Lienor can serve on the owner a demand requesting a showing the current status of payments due and to become due under the direct contract.</a:t>
            </a:r>
          </a:p>
          <a:p>
            <a:r>
              <a:rPr lang="en-US" dirty="0"/>
              <a:t>Failure to comply within 30 days will deprive owner of entitlement to attorney’s fees in subsequent litigation on the claim of lien.</a:t>
            </a:r>
          </a:p>
          <a:p>
            <a:endParaRPr lang="en-US" dirty="0"/>
          </a:p>
        </p:txBody>
      </p:sp>
    </p:spTree>
    <p:extLst>
      <p:ext uri="{BB962C8B-B14F-4D97-AF65-F5344CB8AC3E}">
        <p14:creationId xmlns:p14="http://schemas.microsoft.com/office/powerpoint/2010/main" val="2510209256"/>
      </p:ext>
    </p:extLst>
  </p:cSld>
  <p:clrMapOvr>
    <a:masterClrMapping/>
  </p:clrMapOvr>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82A8318-CA7C-7653-480E-BB79A860177C}"/>
              </a:ext>
            </a:extLst>
          </p:cNvPr>
          <p:cNvSpPr>
            <a:spLocks noGrp="1"/>
          </p:cNvSpPr>
          <p:nvPr>
            <p:ph type="title"/>
          </p:nvPr>
        </p:nvSpPr>
        <p:spPr/>
        <p:txBody>
          <a:bodyPr/>
          <a:lstStyle/>
          <a:p>
            <a:r>
              <a:rPr lang="en-US" dirty="0"/>
              <a:t>Attorney’s fee award- Reservation of jurisdiction in Final Judgment</a:t>
            </a:r>
          </a:p>
        </p:txBody>
      </p:sp>
      <p:sp>
        <p:nvSpPr>
          <p:cNvPr id="3" name="Content Placeholder 2" descr="" title="">
            <a:extLst>
              <a:ext uri="{FF2B5EF4-FFF2-40B4-BE49-F238E27FC236}">
                <a16:creationId xmlns:a16="http://schemas.microsoft.com/office/drawing/2014/main" id="{114E92F0-878B-95CC-9C57-8ABDDE67C5DD}"/>
              </a:ext>
            </a:extLst>
          </p:cNvPr>
          <p:cNvSpPr>
            <a:spLocks noGrp="1"/>
          </p:cNvSpPr>
          <p:nvPr>
            <p:ph idx="1"/>
          </p:nvPr>
        </p:nvSpPr>
        <p:spPr/>
        <p:txBody>
          <a:bodyPr/>
          <a:lstStyle/>
          <a:p>
            <a:r>
              <a:rPr lang="en-US" dirty="0"/>
              <a:t>Florida recognizes that “a post-judgment motion for attorney's fees raises a ‘collateral and independent claim’ which the trial court has continuing jurisdiction to entertain.” </a:t>
            </a:r>
            <a:r>
              <a:rPr lang="en-US" i="1" dirty="0"/>
              <a:t>Martinez v. </a:t>
            </a:r>
            <a:r>
              <a:rPr lang="en-US" i="1" dirty="0" err="1"/>
              <a:t>Giacobbe</a:t>
            </a:r>
            <a:r>
              <a:rPr lang="en-US" dirty="0"/>
              <a:t>, 951 So. 2d 902, 904 (Fla. 3d DCA 2007) (quoting Finkelstein v. N. Broward Hosp. Dist., 484 So. 2d 1241, 1243 (Fla. 1986)).</a:t>
            </a:r>
          </a:p>
          <a:p>
            <a:r>
              <a:rPr lang="en-US" dirty="0"/>
              <a:t>As such, it is not proper for the issue of prevailing party attorney’s fees to be heard by the jury.</a:t>
            </a:r>
          </a:p>
          <a:p>
            <a:r>
              <a:rPr lang="en-US" dirty="0"/>
              <a:t>No requirement that the final judgment contain a specific reservation of jurisdiction mentioning attorney’s fees.</a:t>
            </a:r>
          </a:p>
        </p:txBody>
      </p:sp>
    </p:spTree>
    <p:extLst>
      <p:ext uri="{BB962C8B-B14F-4D97-AF65-F5344CB8AC3E}">
        <p14:creationId xmlns:p14="http://schemas.microsoft.com/office/powerpoint/2010/main" val="2576627582"/>
      </p:ext>
    </p:extLst>
  </p:cSld>
  <p:clrMapOvr>
    <a:masterClrMapping/>
  </p:clrMapOvr>
</p:sld>
</file>

<file path=ppt/slides/slide2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1176AB0-6C67-4585-9A9B-08BBBAEA5946}"/>
              </a:ext>
            </a:extLst>
          </p:cNvPr>
          <p:cNvSpPr>
            <a:spLocks noGrp="1"/>
          </p:cNvSpPr>
          <p:nvPr>
            <p:ph type="title"/>
          </p:nvPr>
        </p:nvSpPr>
        <p:spPr/>
        <p:txBody>
          <a:bodyPr/>
          <a:lstStyle/>
          <a:p>
            <a:r>
              <a:rPr lang="en-US" dirty="0"/>
              <a:t>Award of Costs</a:t>
            </a:r>
          </a:p>
        </p:txBody>
      </p:sp>
      <p:sp>
        <p:nvSpPr>
          <p:cNvPr id="3" name="Content Placeholder 2" descr="" title="">
            <a:extLst>
              <a:ext uri="{FF2B5EF4-FFF2-40B4-BE49-F238E27FC236}">
                <a16:creationId xmlns:a16="http://schemas.microsoft.com/office/drawing/2014/main" id="{7E53A492-7940-E274-B72E-45A84C7A9BF4}"/>
              </a:ext>
            </a:extLst>
          </p:cNvPr>
          <p:cNvSpPr>
            <a:spLocks noGrp="1"/>
          </p:cNvSpPr>
          <p:nvPr>
            <p:ph idx="1"/>
          </p:nvPr>
        </p:nvSpPr>
        <p:spPr/>
        <p:txBody>
          <a:bodyPr/>
          <a:lstStyle/>
          <a:p>
            <a:r>
              <a:rPr lang="en-US" dirty="0"/>
              <a:t>Attorney’s fees and costs are not the same.</a:t>
            </a:r>
          </a:p>
          <a:p>
            <a:pPr algn="just"/>
            <a:r>
              <a:rPr lang="en-US" dirty="0"/>
              <a:t>“Prevailing party” standard not standard for cost awards</a:t>
            </a:r>
            <a:r>
              <a:rPr lang="en-US" i="1" dirty="0"/>
              <a:t>. </a:t>
            </a:r>
            <a:r>
              <a:rPr lang="en-US" i="1" dirty="0" err="1"/>
              <a:t>Bessey</a:t>
            </a:r>
            <a:r>
              <a:rPr lang="en-US" i="1" dirty="0"/>
              <a:t> v. </a:t>
            </a:r>
            <a:r>
              <a:rPr lang="en-US" i="1" dirty="0" err="1"/>
              <a:t>Difilippo</a:t>
            </a:r>
            <a:r>
              <a:rPr lang="en-US" dirty="0"/>
              <a:t>, 951 So. 2d 992, 995 (Fla. 1st DCA 2007) </a:t>
            </a:r>
          </a:p>
          <a:p>
            <a:pPr algn="just"/>
            <a:r>
              <a:rPr lang="en-US" dirty="0"/>
              <a:t>Under Section 57.041, if you recover a judgment, you are entitled to costs as a matter of right.  Court has no discretion to deny costs.</a:t>
            </a:r>
          </a:p>
        </p:txBody>
      </p:sp>
    </p:spTree>
    <p:extLst>
      <p:ext uri="{BB962C8B-B14F-4D97-AF65-F5344CB8AC3E}">
        <p14:creationId xmlns:p14="http://schemas.microsoft.com/office/powerpoint/2010/main" val="2569762921"/>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C90623C-1493-3D10-FA2A-B08A1A6FF605}"/>
              </a:ext>
            </a:extLst>
          </p:cNvPr>
          <p:cNvSpPr>
            <a:spLocks noGrp="1"/>
          </p:cNvSpPr>
          <p:nvPr>
            <p:ph type="title"/>
          </p:nvPr>
        </p:nvSpPr>
        <p:spPr/>
        <p:txBody>
          <a:bodyPr/>
          <a:lstStyle/>
          <a:p>
            <a:r>
              <a:rPr lang="en-US" dirty="0"/>
              <a:t>Entitlement only per contract or statute</a:t>
            </a:r>
          </a:p>
        </p:txBody>
      </p:sp>
      <p:sp>
        <p:nvSpPr>
          <p:cNvPr id="3" name="Content Placeholder 2" descr="" title="">
            <a:extLst>
              <a:ext uri="{FF2B5EF4-FFF2-40B4-BE49-F238E27FC236}">
                <a16:creationId xmlns:a16="http://schemas.microsoft.com/office/drawing/2014/main" id="{9BC23B52-7B59-8605-EF18-2679AFD493BE}"/>
              </a:ext>
            </a:extLst>
          </p:cNvPr>
          <p:cNvSpPr>
            <a:spLocks noGrp="1"/>
          </p:cNvSpPr>
          <p:nvPr>
            <p:ph idx="1"/>
          </p:nvPr>
        </p:nvSpPr>
        <p:spPr/>
        <p:txBody>
          <a:bodyPr>
            <a:normAutofit lnSpcReduction="10000"/>
          </a:bodyPr>
          <a:lstStyle/>
          <a:p>
            <a:pPr algn="just"/>
            <a:r>
              <a:rPr lang="en-US" dirty="0"/>
              <a:t>Florida law- in the absence of statutory basis or contractual provision, prevailing parties are not generally entitled to an award of attorney’s fees. </a:t>
            </a:r>
            <a:r>
              <a:rPr lang="en-US" i="1" dirty="0"/>
              <a:t>See Pines v. Growers Service Company, Inc.</a:t>
            </a:r>
            <a:r>
              <a:rPr lang="en-US" dirty="0"/>
              <a:t>, 787 So. 2d 85 (Fla. 2d DCA 2001).</a:t>
            </a:r>
          </a:p>
          <a:p>
            <a:pPr algn="just"/>
            <a:r>
              <a:rPr lang="en-US" dirty="0"/>
              <a:t>Per Contract- must prevail on contractual counts</a:t>
            </a:r>
          </a:p>
          <a:p>
            <a:pPr lvl="1" algn="just"/>
            <a:r>
              <a:rPr lang="en-US" dirty="0"/>
              <a:t>57.105(7)- makes prevailing party attorneys’ fee reciprocal under contract</a:t>
            </a:r>
          </a:p>
          <a:p>
            <a:pPr lvl="1" algn="just"/>
            <a:r>
              <a:rPr lang="en-US" dirty="0"/>
              <a:t>Only reciprocal as to specific terms of attorneys fees</a:t>
            </a:r>
            <a:r>
              <a:rPr lang="en-US" i="1" dirty="0"/>
              <a:t>. Subway Restaurants, Inc. v. Thomas</a:t>
            </a:r>
            <a:r>
              <a:rPr lang="en-US" dirty="0"/>
              <a:t>, 860 So. 2d 462, 463 (Fla. 4th DCA 2003) </a:t>
            </a:r>
          </a:p>
          <a:p>
            <a:pPr lvl="1" algn="just"/>
            <a:r>
              <a:rPr lang="en-US" dirty="0"/>
              <a:t>A mere contractual relationship between the parties not enough.</a:t>
            </a:r>
          </a:p>
          <a:p>
            <a:pPr lvl="1" algn="just"/>
            <a:r>
              <a:rPr lang="en-US" dirty="0"/>
              <a:t>Courts generally have no discretion to decline enforcement of a contractual provision authorizing an allowance of attorney's fees. </a:t>
            </a:r>
            <a:r>
              <a:rPr lang="en-US" i="1" dirty="0"/>
              <a:t>See Baker Protective Servs. v. FP, Inc</a:t>
            </a:r>
            <a:r>
              <a:rPr lang="en-US" dirty="0"/>
              <a:t>., 659 So.2d 1120 (Fla. 3d DCA 1995</a:t>
            </a:r>
          </a:p>
        </p:txBody>
      </p:sp>
    </p:spTree>
    <p:extLst>
      <p:ext uri="{BB962C8B-B14F-4D97-AF65-F5344CB8AC3E}">
        <p14:creationId xmlns:p14="http://schemas.microsoft.com/office/powerpoint/2010/main" val="827734473"/>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68E9876-549C-12EA-8CA5-017CC1E82747}"/>
              </a:ext>
            </a:extLst>
          </p:cNvPr>
          <p:cNvSpPr>
            <a:spLocks noGrp="1"/>
          </p:cNvSpPr>
          <p:nvPr>
            <p:ph type="title"/>
          </p:nvPr>
        </p:nvSpPr>
        <p:spPr/>
        <p:txBody>
          <a:bodyPr/>
          <a:lstStyle/>
          <a:p>
            <a:r>
              <a:rPr lang="en-US" dirty="0"/>
              <a:t>Entitlement only per contract or statute</a:t>
            </a:r>
          </a:p>
        </p:txBody>
      </p:sp>
      <p:sp>
        <p:nvSpPr>
          <p:cNvPr id="3" name="Content Placeholder 2" descr="" title="">
            <a:extLst>
              <a:ext uri="{FF2B5EF4-FFF2-40B4-BE49-F238E27FC236}">
                <a16:creationId xmlns:a16="http://schemas.microsoft.com/office/drawing/2014/main" id="{F7315E15-8278-4F08-9D29-88A6F5AD0AF4}"/>
              </a:ext>
            </a:extLst>
          </p:cNvPr>
          <p:cNvSpPr>
            <a:spLocks noGrp="1"/>
          </p:cNvSpPr>
          <p:nvPr>
            <p:ph idx="1"/>
          </p:nvPr>
        </p:nvSpPr>
        <p:spPr/>
        <p:txBody>
          <a:bodyPr>
            <a:normAutofit fontScale="92500"/>
          </a:bodyPr>
          <a:lstStyle/>
          <a:p>
            <a:pPr algn="just"/>
            <a:r>
              <a:rPr lang="en-US" dirty="0"/>
              <a:t>Per Statute</a:t>
            </a:r>
          </a:p>
          <a:p>
            <a:pPr lvl="1" algn="just"/>
            <a:r>
              <a:rPr lang="en-US" dirty="0"/>
              <a:t>Fraudulent lien- 713.31(2)(c), prevailing party</a:t>
            </a:r>
          </a:p>
          <a:p>
            <a:pPr lvl="1" algn="just"/>
            <a:r>
              <a:rPr lang="en-US" dirty="0"/>
              <a:t>Payment or performance bond action</a:t>
            </a:r>
          </a:p>
          <a:p>
            <a:pPr lvl="1" algn="just"/>
            <a:r>
              <a:rPr lang="en-US" dirty="0"/>
              <a:t>Lien foreclosure- 713.29, prevailing party</a:t>
            </a:r>
          </a:p>
          <a:p>
            <a:pPr lvl="1" algn="just"/>
            <a:r>
              <a:rPr lang="en-US" dirty="0"/>
              <a:t>Undisputed funds- 713.346, prevailing party</a:t>
            </a:r>
          </a:p>
          <a:p>
            <a:pPr lvl="1" algn="just"/>
            <a:r>
              <a:rPr lang="en-US" dirty="0"/>
              <a:t>Florida Deceptive Unfair Trade Practices Act (FDUTPA)- 501.201, prevailing party</a:t>
            </a:r>
          </a:p>
          <a:p>
            <a:pPr lvl="1" algn="just"/>
            <a:r>
              <a:rPr lang="en-US" dirty="0"/>
              <a:t>Unlicensed Contracting- 768.0425, “consumer shall be entitled…”</a:t>
            </a:r>
          </a:p>
          <a:p>
            <a:pPr lvl="1" algn="just"/>
            <a:r>
              <a:rPr lang="en-US" dirty="0"/>
              <a:t>Worthless Checks- 68.065, “maker or drawer is also liable for . . . Reasonable attorney fees incurred by payee in taking the action.”</a:t>
            </a:r>
          </a:p>
          <a:p>
            <a:pPr lvl="1" algn="just"/>
            <a:r>
              <a:rPr lang="en-US" dirty="0"/>
              <a:t>Claims against HOAs- 720.305, prevailing party</a:t>
            </a:r>
          </a:p>
          <a:p>
            <a:pPr lvl="1" algn="just"/>
            <a:r>
              <a:rPr lang="en-US" dirty="0"/>
              <a:t>Civil Theft- 772.11, Defendant entitled to fees upon finding that “the claimant raised a claim that was without substantial fact or legal support.”</a:t>
            </a:r>
          </a:p>
        </p:txBody>
      </p:sp>
    </p:spTree>
    <p:extLst>
      <p:ext uri="{BB962C8B-B14F-4D97-AF65-F5344CB8AC3E}">
        <p14:creationId xmlns:p14="http://schemas.microsoft.com/office/powerpoint/2010/main" val="905678107"/>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640579E-F7DF-67A5-61CC-05E7841A8F92}"/>
              </a:ext>
            </a:extLst>
          </p:cNvPr>
          <p:cNvSpPr>
            <a:spLocks noGrp="1"/>
          </p:cNvSpPr>
          <p:nvPr>
            <p:ph type="title"/>
          </p:nvPr>
        </p:nvSpPr>
        <p:spPr/>
        <p:txBody>
          <a:bodyPr/>
          <a:lstStyle/>
          <a:p>
            <a:r>
              <a:rPr lang="en-US" dirty="0"/>
              <a:t>Pleading requirement</a:t>
            </a:r>
          </a:p>
        </p:txBody>
      </p:sp>
      <p:sp>
        <p:nvSpPr>
          <p:cNvPr id="3" name="Content Placeholder 2" descr="" title="">
            <a:extLst>
              <a:ext uri="{FF2B5EF4-FFF2-40B4-BE49-F238E27FC236}">
                <a16:creationId xmlns:a16="http://schemas.microsoft.com/office/drawing/2014/main" id="{1C7DE53A-2D65-B0F4-7214-6C0852932CBA}"/>
              </a:ext>
            </a:extLst>
          </p:cNvPr>
          <p:cNvSpPr>
            <a:spLocks noGrp="1"/>
          </p:cNvSpPr>
          <p:nvPr>
            <p:ph idx="1"/>
          </p:nvPr>
        </p:nvSpPr>
        <p:spPr/>
        <p:txBody>
          <a:bodyPr>
            <a:normAutofit fontScale="92500" lnSpcReduction="20000"/>
          </a:bodyPr>
          <a:lstStyle/>
          <a:p>
            <a:pPr algn="just"/>
            <a:r>
              <a:rPr lang="en-US" dirty="0"/>
              <a:t>Entitlement to attorneys’ fees must be plead</a:t>
            </a:r>
          </a:p>
          <a:p>
            <a:pPr lvl="1" algn="just"/>
            <a:r>
              <a:rPr lang="en-US" dirty="0"/>
              <a:t>Complaint, answer or counterclaim. </a:t>
            </a:r>
            <a:r>
              <a:rPr lang="en-US" i="1" dirty="0"/>
              <a:t>See Stockman v. Downs</a:t>
            </a:r>
            <a:r>
              <a:rPr lang="en-US" dirty="0"/>
              <a:t>, 573 So. 2d 835 (Fla. 1991)</a:t>
            </a:r>
          </a:p>
          <a:p>
            <a:pPr algn="just"/>
            <a:r>
              <a:rPr lang="en-US" dirty="0"/>
              <a:t>Failure to plead constitutes a waiver, barring two exceptions.  </a:t>
            </a:r>
            <a:r>
              <a:rPr lang="en-US" i="1" dirty="0"/>
              <a:t>Nathanson v. Morelli</a:t>
            </a:r>
            <a:r>
              <a:rPr lang="en-US" dirty="0"/>
              <a:t>, 169 So, 3d 259 (Fla. 4th DCA 2015).</a:t>
            </a:r>
          </a:p>
          <a:p>
            <a:pPr algn="just"/>
            <a:r>
              <a:rPr lang="en-US" dirty="0"/>
              <a:t>Notice Exception</a:t>
            </a:r>
          </a:p>
          <a:p>
            <a:pPr lvl="1" algn="just"/>
            <a:r>
              <a:rPr lang="en-US" dirty="0"/>
              <a:t>Party recognizes or acquiesces to attorneys’ fee claim or otherwise fails to object to the failure to plead entitlement.  </a:t>
            </a:r>
          </a:p>
          <a:p>
            <a:pPr lvl="1" algn="just"/>
            <a:r>
              <a:rPr lang="en-US" dirty="0"/>
              <a:t>Attorney fee request made for first time in MSJ does not satisfy this requirement. </a:t>
            </a:r>
            <a:r>
              <a:rPr lang="en-US" i="1" dirty="0"/>
              <a:t>See American Exp. Bank Intern, v. </a:t>
            </a:r>
            <a:r>
              <a:rPr lang="en-US" i="1" dirty="0" err="1"/>
              <a:t>Iverpan</a:t>
            </a:r>
            <a:r>
              <a:rPr lang="en-US" i="1" dirty="0"/>
              <a:t>, S.A.</a:t>
            </a:r>
            <a:r>
              <a:rPr lang="en-US" dirty="0"/>
              <a:t>, 972 So. 2d 269, 270 (Fla. 3d DCA 2008)</a:t>
            </a:r>
          </a:p>
          <a:p>
            <a:pPr algn="just"/>
            <a:r>
              <a:rPr lang="en-US" dirty="0"/>
              <a:t>Case dismissed prior to filing answer.</a:t>
            </a:r>
          </a:p>
          <a:p>
            <a:pPr lvl="1" algn="just"/>
            <a:r>
              <a:rPr lang="en-US" dirty="0"/>
              <a:t>Claim for attorneys fees can be made by MTD or a separate motion within 30 days after dismissal</a:t>
            </a:r>
          </a:p>
          <a:p>
            <a:pPr lvl="1" algn="just"/>
            <a:r>
              <a:rPr lang="en-US" dirty="0"/>
              <a:t>Period for answering the Complaint must not have expired.</a:t>
            </a:r>
          </a:p>
          <a:p>
            <a:pPr marL="45720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2628416097"/>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3CBB0EB-25B2-2637-83DC-A9E15BB4AA6B}"/>
              </a:ext>
            </a:extLst>
          </p:cNvPr>
          <p:cNvSpPr>
            <a:spLocks noGrp="1"/>
          </p:cNvSpPr>
          <p:nvPr>
            <p:ph type="title"/>
          </p:nvPr>
        </p:nvSpPr>
        <p:spPr/>
        <p:txBody>
          <a:bodyPr/>
          <a:lstStyle/>
          <a:p>
            <a:r>
              <a:rPr lang="en-US" dirty="0"/>
              <a:t>Example</a:t>
            </a:r>
          </a:p>
        </p:txBody>
      </p:sp>
      <p:sp>
        <p:nvSpPr>
          <p:cNvPr id="3" name="Content Placeholder 2" descr="" title="">
            <a:extLst>
              <a:ext uri="{FF2B5EF4-FFF2-40B4-BE49-F238E27FC236}">
                <a16:creationId xmlns:a16="http://schemas.microsoft.com/office/drawing/2014/main" id="{9DD09F06-DDB8-E742-6D1A-2289C5197018}"/>
              </a:ext>
            </a:extLst>
          </p:cNvPr>
          <p:cNvSpPr>
            <a:spLocks noGrp="1"/>
          </p:cNvSpPr>
          <p:nvPr>
            <p:ph idx="1"/>
          </p:nvPr>
        </p:nvSpPr>
        <p:spPr/>
        <p:txBody>
          <a:bodyPr/>
          <a:lstStyle/>
          <a:p>
            <a:pPr algn="just"/>
            <a:r>
              <a:rPr lang="en-US" dirty="0"/>
              <a:t>Contractor(C) sues Subcontractor(S).</a:t>
            </a:r>
          </a:p>
          <a:p>
            <a:pPr algn="just"/>
            <a:r>
              <a:rPr lang="en-US" dirty="0"/>
              <a:t>K in question contains prevailing party fee provision.</a:t>
            </a:r>
          </a:p>
          <a:p>
            <a:pPr algn="just"/>
            <a:r>
              <a:rPr lang="en-US" dirty="0"/>
              <a:t>40 days after service of process of Complaint, S does not file an answer and files an MSJ.</a:t>
            </a:r>
          </a:p>
          <a:p>
            <a:pPr algn="just"/>
            <a:r>
              <a:rPr lang="en-US" dirty="0"/>
              <a:t>C voluntary dismisses the Complaint 5 days later.</a:t>
            </a:r>
          </a:p>
          <a:p>
            <a:pPr algn="just"/>
            <a:r>
              <a:rPr lang="en-US" dirty="0"/>
              <a:t>Can S may a claim for attorney’s fees?</a:t>
            </a:r>
          </a:p>
          <a:p>
            <a:endParaRPr lang="en-US" dirty="0"/>
          </a:p>
        </p:txBody>
      </p:sp>
    </p:spTree>
    <p:extLst>
      <p:ext uri="{BB962C8B-B14F-4D97-AF65-F5344CB8AC3E}">
        <p14:creationId xmlns:p14="http://schemas.microsoft.com/office/powerpoint/2010/main" val="2661636709"/>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8BB8F31-4FEF-DE2C-ABD7-64F5F9B06346}"/>
              </a:ext>
            </a:extLst>
          </p:cNvPr>
          <p:cNvSpPr>
            <a:spLocks noGrp="1"/>
          </p:cNvSpPr>
          <p:nvPr>
            <p:ph type="title"/>
          </p:nvPr>
        </p:nvSpPr>
        <p:spPr/>
        <p:txBody>
          <a:bodyPr/>
          <a:lstStyle/>
          <a:p>
            <a:r>
              <a:rPr lang="en-US" dirty="0"/>
              <a:t>Must be Prevailing Party</a:t>
            </a:r>
          </a:p>
        </p:txBody>
      </p:sp>
      <p:sp>
        <p:nvSpPr>
          <p:cNvPr id="3" name="Content Placeholder 2" descr="" title="">
            <a:extLst>
              <a:ext uri="{FF2B5EF4-FFF2-40B4-BE49-F238E27FC236}">
                <a16:creationId xmlns:a16="http://schemas.microsoft.com/office/drawing/2014/main" id="{183C1A1A-4DA6-71E6-9704-099C82315F59}"/>
              </a:ext>
            </a:extLst>
          </p:cNvPr>
          <p:cNvSpPr>
            <a:spLocks noGrp="1"/>
          </p:cNvSpPr>
          <p:nvPr>
            <p:ph idx="1"/>
          </p:nvPr>
        </p:nvSpPr>
        <p:spPr/>
        <p:txBody>
          <a:bodyPr>
            <a:normAutofit/>
          </a:bodyPr>
          <a:lstStyle/>
          <a:p>
            <a:pPr algn="just"/>
            <a:r>
              <a:rPr lang="en-US" dirty="0"/>
              <a:t>Voluntary Dismissal- Defendant is generally prevailing party. </a:t>
            </a:r>
            <a:r>
              <a:rPr lang="en-US" i="1" dirty="0" err="1"/>
              <a:t>Thornber</a:t>
            </a:r>
            <a:r>
              <a:rPr lang="en-US" i="1" dirty="0"/>
              <a:t> v. City of Fort Walton Beach</a:t>
            </a:r>
            <a:r>
              <a:rPr lang="en-US" dirty="0"/>
              <a:t>, 568 So.2d 914, 919 (Fla. 1990).</a:t>
            </a:r>
          </a:p>
          <a:p>
            <a:pPr algn="just"/>
            <a:r>
              <a:rPr lang="en-US" dirty="0"/>
              <a:t>If defendant voluntarily paid a substantial portion of the claim prior to dismissal, exception to </a:t>
            </a:r>
            <a:r>
              <a:rPr lang="en-US" i="1" dirty="0" err="1"/>
              <a:t>Thornber</a:t>
            </a:r>
            <a:r>
              <a:rPr lang="en-US" dirty="0"/>
              <a:t> rule and not prevailing party. </a:t>
            </a:r>
            <a:r>
              <a:rPr lang="en-US" i="1" dirty="0" err="1"/>
              <a:t>Padow</a:t>
            </a:r>
            <a:r>
              <a:rPr lang="en-US" i="1" dirty="0"/>
              <a:t> v. Knollwood Club </a:t>
            </a:r>
            <a:r>
              <a:rPr lang="en-US" i="1" dirty="0" err="1"/>
              <a:t>Ass'n</a:t>
            </a:r>
            <a:r>
              <a:rPr lang="en-US" i="1" dirty="0"/>
              <a:t>, Inc.</a:t>
            </a:r>
            <a:r>
              <a:rPr lang="en-US" dirty="0"/>
              <a:t>, 839 So.2d 744, 745 (Fla. 4th DCA 2003).</a:t>
            </a:r>
          </a:p>
          <a:p>
            <a:pPr algn="just"/>
            <a:r>
              <a:rPr lang="en-US" dirty="0"/>
              <a:t>Where a case is dismissed for mootness on grounds unrelated to the merits of the case, there is no entitlement to attorney’s fees. In </a:t>
            </a:r>
            <a:r>
              <a:rPr lang="en-US" i="1" dirty="0"/>
              <a:t>Del Valle v. Biltmore II Condominium </a:t>
            </a:r>
            <a:r>
              <a:rPr lang="en-US" i="1" dirty="0" err="1"/>
              <a:t>Ass’n</a:t>
            </a:r>
            <a:r>
              <a:rPr lang="en-US" i="1" dirty="0"/>
              <a:t>, Inc.</a:t>
            </a:r>
            <a:r>
              <a:rPr lang="en-US" dirty="0"/>
              <a:t>,411 So. 2d 1356, 1358 (Fla. 3d DCA 1982). </a:t>
            </a:r>
          </a:p>
          <a:p>
            <a:pPr algn="just"/>
            <a:endParaRPr lang="en-US" dirty="0"/>
          </a:p>
          <a:p>
            <a:endParaRPr lang="en-US" dirty="0"/>
          </a:p>
        </p:txBody>
      </p:sp>
    </p:spTree>
    <p:extLst>
      <p:ext uri="{BB962C8B-B14F-4D97-AF65-F5344CB8AC3E}">
        <p14:creationId xmlns:p14="http://schemas.microsoft.com/office/powerpoint/2010/main" val="3269696752"/>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2CE625B-11A3-EF57-0E80-56AC5A338CD2}"/>
              </a:ext>
            </a:extLst>
          </p:cNvPr>
          <p:cNvSpPr>
            <a:spLocks noGrp="1"/>
          </p:cNvSpPr>
          <p:nvPr>
            <p:ph type="title"/>
          </p:nvPr>
        </p:nvSpPr>
        <p:spPr/>
        <p:txBody>
          <a:bodyPr/>
          <a:lstStyle/>
          <a:p>
            <a:r>
              <a:rPr lang="en-US" dirty="0"/>
              <a:t>Must be Prevailing Party</a:t>
            </a:r>
          </a:p>
        </p:txBody>
      </p:sp>
      <p:sp>
        <p:nvSpPr>
          <p:cNvPr id="3" name="Content Placeholder 2" descr="" title="">
            <a:extLst>
              <a:ext uri="{FF2B5EF4-FFF2-40B4-BE49-F238E27FC236}">
                <a16:creationId xmlns:a16="http://schemas.microsoft.com/office/drawing/2014/main" id="{D4392B27-C481-F3A3-6A8D-2E9383F00067}"/>
              </a:ext>
            </a:extLst>
          </p:cNvPr>
          <p:cNvSpPr>
            <a:spLocks noGrp="1"/>
          </p:cNvSpPr>
          <p:nvPr>
            <p:ph idx="1"/>
          </p:nvPr>
        </p:nvSpPr>
        <p:spPr/>
        <p:txBody>
          <a:bodyPr/>
          <a:lstStyle/>
          <a:p>
            <a:pPr algn="just"/>
            <a:r>
              <a:rPr lang="en-US" dirty="0"/>
              <a:t>In a lien foreclosure case, if a voluntary dismissal is filed after contractor receives payment, the contractor is </a:t>
            </a:r>
            <a:r>
              <a:rPr lang="en-US" u="sng" dirty="0"/>
              <a:t>not</a:t>
            </a:r>
            <a:r>
              <a:rPr lang="en-US" dirty="0"/>
              <a:t> the prevailing party. </a:t>
            </a:r>
            <a:r>
              <a:rPr lang="en-US" i="1" dirty="0"/>
              <a:t>Pena-Alum Glass &amp; Mirror v. Nationwide Terminals, Inc.</a:t>
            </a:r>
            <a:r>
              <a:rPr lang="en-US" dirty="0"/>
              <a:t>, 864 So. 2d 461 (Fla. 3d DCA 2003).</a:t>
            </a:r>
          </a:p>
          <a:p>
            <a:pPr algn="just"/>
            <a:r>
              <a:rPr lang="en-US" dirty="0"/>
              <a:t>Example</a:t>
            </a:r>
          </a:p>
          <a:p>
            <a:pPr lvl="1" algn="just"/>
            <a:r>
              <a:rPr lang="en-US" dirty="0"/>
              <a:t>Subcontractor files lien against Owner and sues GC and bond company on payment bond.</a:t>
            </a:r>
          </a:p>
          <a:p>
            <a:pPr lvl="1" algn="just"/>
            <a:r>
              <a:rPr lang="en-US" dirty="0"/>
              <a:t>Bond surety settled thee case, paid subcontractor and required a release of the owner as a settlement condition.</a:t>
            </a:r>
          </a:p>
          <a:p>
            <a:pPr lvl="1" algn="just"/>
            <a:r>
              <a:rPr lang="en-US" dirty="0"/>
              <a:t>Settlement payment by surety was deemed to have been made on behalf of owner.</a:t>
            </a:r>
          </a:p>
          <a:p>
            <a:endParaRPr lang="en-US" dirty="0"/>
          </a:p>
        </p:txBody>
      </p:sp>
    </p:spTree>
    <p:extLst>
      <p:ext uri="{BB962C8B-B14F-4D97-AF65-F5344CB8AC3E}">
        <p14:creationId xmlns:p14="http://schemas.microsoft.com/office/powerpoint/2010/main" val="1325906371"/>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2D56CBF-1740-C479-D631-BD14D787847C}"/>
              </a:ext>
            </a:extLst>
          </p:cNvPr>
          <p:cNvSpPr>
            <a:spLocks noGrp="1"/>
          </p:cNvSpPr>
          <p:nvPr>
            <p:ph type="title"/>
          </p:nvPr>
        </p:nvSpPr>
        <p:spPr/>
        <p:txBody>
          <a:bodyPr/>
          <a:lstStyle/>
          <a:p>
            <a:r>
              <a:rPr lang="en-US" dirty="0"/>
              <a:t>Significant issues test</a:t>
            </a:r>
          </a:p>
        </p:txBody>
      </p:sp>
      <p:sp>
        <p:nvSpPr>
          <p:cNvPr id="3" name="Content Placeholder 2" descr="" title="">
            <a:extLst>
              <a:ext uri="{FF2B5EF4-FFF2-40B4-BE49-F238E27FC236}">
                <a16:creationId xmlns:a16="http://schemas.microsoft.com/office/drawing/2014/main" id="{CF1A64DB-E570-82E2-AE60-37E683085E32}"/>
              </a:ext>
            </a:extLst>
          </p:cNvPr>
          <p:cNvSpPr>
            <a:spLocks noGrp="1"/>
          </p:cNvSpPr>
          <p:nvPr>
            <p:ph idx="1"/>
          </p:nvPr>
        </p:nvSpPr>
        <p:spPr/>
        <p:txBody>
          <a:bodyPr>
            <a:normAutofit fontScale="92500" lnSpcReduction="10000"/>
          </a:bodyPr>
          <a:lstStyle/>
          <a:p>
            <a:pPr algn="just"/>
            <a:r>
              <a:rPr lang="en-US" dirty="0"/>
              <a:t>Courts follow the “significant issues” test in Construction Lien cases. </a:t>
            </a:r>
            <a:r>
              <a:rPr lang="en-US" i="1" dirty="0" err="1"/>
              <a:t>Trytek</a:t>
            </a:r>
            <a:r>
              <a:rPr lang="en-US" i="1" dirty="0"/>
              <a:t> v. Gale Indus., Inc.</a:t>
            </a:r>
            <a:r>
              <a:rPr lang="en-US" dirty="0"/>
              <a:t>, 3 So. 3d 1194, 1196 (Fla. 2009).</a:t>
            </a:r>
          </a:p>
          <a:p>
            <a:pPr algn="just"/>
            <a:r>
              <a:rPr lang="en-US" dirty="0"/>
              <a:t>Significant issues test:</a:t>
            </a:r>
          </a:p>
          <a:p>
            <a:pPr lvl="1" algn="just"/>
            <a:r>
              <a:rPr lang="en-US" dirty="0"/>
              <a:t>Issues litigated.</a:t>
            </a:r>
          </a:p>
          <a:p>
            <a:pPr lvl="1" algn="just"/>
            <a:r>
              <a:rPr lang="en-US" dirty="0"/>
              <a:t>Amount of the claim of lien versus the amount recovered on the lien.</a:t>
            </a:r>
          </a:p>
          <a:p>
            <a:pPr lvl="1" algn="just"/>
            <a:r>
              <a:rPr lang="en-US" dirty="0"/>
              <a:t>Existence of setoffs and counterclaims by homeowner.</a:t>
            </a:r>
          </a:p>
          <a:p>
            <a:pPr lvl="1" algn="just"/>
            <a:r>
              <a:rPr lang="en-US" dirty="0"/>
              <a:t>Amount offered by either party to resolve the issues prior to the litigation.</a:t>
            </a:r>
          </a:p>
          <a:p>
            <a:pPr algn="just"/>
            <a:r>
              <a:rPr lang="en-US" dirty="0"/>
              <a:t>Example- owner successfully defends a lien foreclosure, but is held liable for damages for breach of contract, owner is not prevailing party.</a:t>
            </a:r>
          </a:p>
          <a:p>
            <a:pPr algn="just"/>
            <a:r>
              <a:rPr lang="en-US" dirty="0"/>
              <a:t>Courts want to encourage settlement of disputes before resorting to litigation.</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42712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

<file path=docProps/custom.xml><?xml version="1.0" encoding="utf-8"?>
<op:Properties xmlns:vt="http://schemas.openxmlformats.org/officeDocument/2006/docPropsVTypes" xmlns:op="http://schemas.openxmlformats.org/officeDocument/2006/custom-properties"/>
</file>